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70" r:id="rId2"/>
  </p:sldMasterIdLst>
  <p:notesMasterIdLst>
    <p:notesMasterId r:id="rId184"/>
  </p:notesMasterIdLst>
  <p:sldIdLst>
    <p:sldId id="271" r:id="rId3"/>
    <p:sldId id="314" r:id="rId4"/>
    <p:sldId id="370" r:id="rId5"/>
    <p:sldId id="283" r:id="rId6"/>
    <p:sldId id="258" r:id="rId7"/>
    <p:sldId id="289" r:id="rId8"/>
    <p:sldId id="290" r:id="rId9"/>
    <p:sldId id="306" r:id="rId10"/>
    <p:sldId id="291" r:id="rId11"/>
    <p:sldId id="292" r:id="rId12"/>
    <p:sldId id="488" r:id="rId13"/>
    <p:sldId id="518" r:id="rId14"/>
    <p:sldId id="490" r:id="rId15"/>
    <p:sldId id="491" r:id="rId16"/>
    <p:sldId id="493" r:id="rId17"/>
    <p:sldId id="583" r:id="rId18"/>
    <p:sldId id="584" r:id="rId19"/>
    <p:sldId id="585" r:id="rId20"/>
    <p:sldId id="586" r:id="rId21"/>
    <p:sldId id="587" r:id="rId22"/>
    <p:sldId id="588" r:id="rId23"/>
    <p:sldId id="589" r:id="rId24"/>
    <p:sldId id="590" r:id="rId25"/>
    <p:sldId id="287" r:id="rId26"/>
    <p:sldId id="288" r:id="rId27"/>
    <p:sldId id="309" r:id="rId28"/>
    <p:sldId id="316" r:id="rId29"/>
    <p:sldId id="317" r:id="rId30"/>
    <p:sldId id="310" r:id="rId31"/>
    <p:sldId id="311" r:id="rId32"/>
    <p:sldId id="315" r:id="rId33"/>
    <p:sldId id="432" r:id="rId34"/>
    <p:sldId id="433" r:id="rId35"/>
    <p:sldId id="434" r:id="rId36"/>
    <p:sldId id="459" r:id="rId37"/>
    <p:sldId id="437" r:id="rId38"/>
    <p:sldId id="439" r:id="rId39"/>
    <p:sldId id="405" r:id="rId40"/>
    <p:sldId id="528" r:id="rId41"/>
    <p:sldId id="407" r:id="rId42"/>
    <p:sldId id="529" r:id="rId43"/>
    <p:sldId id="530" r:id="rId44"/>
    <p:sldId id="494" r:id="rId45"/>
    <p:sldId id="495" r:id="rId46"/>
    <p:sldId id="496" r:id="rId47"/>
    <p:sldId id="497" r:id="rId48"/>
    <p:sldId id="498" r:id="rId49"/>
    <p:sldId id="499" r:id="rId50"/>
    <p:sldId id="593" r:id="rId51"/>
    <p:sldId id="594" r:id="rId52"/>
    <p:sldId id="595" r:id="rId53"/>
    <p:sldId id="596" r:id="rId54"/>
    <p:sldId id="597" r:id="rId55"/>
    <p:sldId id="598" r:id="rId56"/>
    <p:sldId id="599" r:id="rId57"/>
    <p:sldId id="600" r:id="rId58"/>
    <p:sldId id="601" r:id="rId59"/>
    <p:sldId id="602" r:id="rId60"/>
    <p:sldId id="603" r:id="rId61"/>
    <p:sldId id="604" r:id="rId62"/>
    <p:sldId id="605" r:id="rId63"/>
    <p:sldId id="606" r:id="rId64"/>
    <p:sldId id="607" r:id="rId65"/>
    <p:sldId id="608" r:id="rId66"/>
    <p:sldId id="609" r:id="rId67"/>
    <p:sldId id="610" r:id="rId68"/>
    <p:sldId id="611" r:id="rId69"/>
    <p:sldId id="612" r:id="rId70"/>
    <p:sldId id="613" r:id="rId71"/>
    <p:sldId id="614" r:id="rId72"/>
    <p:sldId id="615" r:id="rId73"/>
    <p:sldId id="616" r:id="rId74"/>
    <p:sldId id="272" r:id="rId75"/>
    <p:sldId id="348" r:id="rId76"/>
    <p:sldId id="349" r:id="rId77"/>
    <p:sldId id="356" r:id="rId78"/>
    <p:sldId id="355" r:id="rId79"/>
    <p:sldId id="350" r:id="rId80"/>
    <p:sldId id="351" r:id="rId81"/>
    <p:sldId id="352" r:id="rId82"/>
    <p:sldId id="353" r:id="rId83"/>
    <p:sldId id="269" r:id="rId84"/>
    <p:sldId id="273" r:id="rId85"/>
    <p:sldId id="274" r:id="rId86"/>
    <p:sldId id="275" r:id="rId87"/>
    <p:sldId id="280" r:id="rId88"/>
    <p:sldId id="480" r:id="rId89"/>
    <p:sldId id="481" r:id="rId90"/>
    <p:sldId id="482" r:id="rId91"/>
    <p:sldId id="483" r:id="rId92"/>
    <p:sldId id="484" r:id="rId93"/>
    <p:sldId id="617" r:id="rId94"/>
    <p:sldId id="618" r:id="rId95"/>
    <p:sldId id="619" r:id="rId96"/>
    <p:sldId id="620" r:id="rId97"/>
    <p:sldId id="621" r:id="rId98"/>
    <p:sldId id="622" r:id="rId99"/>
    <p:sldId id="623" r:id="rId100"/>
    <p:sldId id="624" r:id="rId101"/>
    <p:sldId id="626" r:id="rId102"/>
    <p:sldId id="627" r:id="rId103"/>
    <p:sldId id="630" r:id="rId104"/>
    <p:sldId id="628" r:id="rId105"/>
    <p:sldId id="629" r:id="rId106"/>
    <p:sldId id="376" r:id="rId107"/>
    <p:sldId id="441" r:id="rId108"/>
    <p:sldId id="446" r:id="rId109"/>
    <p:sldId id="520" r:id="rId110"/>
    <p:sldId id="521" r:id="rId111"/>
    <p:sldId id="447" r:id="rId112"/>
    <p:sldId id="448" r:id="rId113"/>
    <p:sldId id="449" r:id="rId114"/>
    <p:sldId id="591" r:id="rId115"/>
    <p:sldId id="592" r:id="rId116"/>
    <p:sldId id="461" r:id="rId117"/>
    <p:sldId id="382" r:id="rId118"/>
    <p:sldId id="383" r:id="rId119"/>
    <p:sldId id="395" r:id="rId120"/>
    <p:sldId id="396" r:id="rId121"/>
    <p:sldId id="397" r:id="rId122"/>
    <p:sldId id="398" r:id="rId123"/>
    <p:sldId id="399" r:id="rId124"/>
    <p:sldId id="385" r:id="rId125"/>
    <p:sldId id="386" r:id="rId126"/>
    <p:sldId id="522" r:id="rId127"/>
    <p:sldId id="531" r:id="rId128"/>
    <p:sldId id="536" r:id="rId129"/>
    <p:sldId id="532" r:id="rId130"/>
    <p:sldId id="533" r:id="rId131"/>
    <p:sldId id="535" r:id="rId132"/>
    <p:sldId id="537" r:id="rId133"/>
    <p:sldId id="462" r:id="rId134"/>
    <p:sldId id="463" r:id="rId135"/>
    <p:sldId id="464" r:id="rId136"/>
    <p:sldId id="465" r:id="rId137"/>
    <p:sldId id="565" r:id="rId138"/>
    <p:sldId id="552" r:id="rId139"/>
    <p:sldId id="551" r:id="rId140"/>
    <p:sldId id="553" r:id="rId141"/>
    <p:sldId id="554" r:id="rId142"/>
    <p:sldId id="555" r:id="rId143"/>
    <p:sldId id="556" r:id="rId144"/>
    <p:sldId id="557" r:id="rId145"/>
    <p:sldId id="558" r:id="rId146"/>
    <p:sldId id="559" r:id="rId147"/>
    <p:sldId id="560" r:id="rId148"/>
    <p:sldId id="561" r:id="rId149"/>
    <p:sldId id="562" r:id="rId150"/>
    <p:sldId id="563" r:id="rId151"/>
    <p:sldId id="564" r:id="rId152"/>
    <p:sldId id="577" r:id="rId153"/>
    <p:sldId id="578" r:id="rId154"/>
    <p:sldId id="579" r:id="rId155"/>
    <p:sldId id="580" r:id="rId156"/>
    <p:sldId id="581" r:id="rId157"/>
    <p:sldId id="582" r:id="rId158"/>
    <p:sldId id="550" r:id="rId159"/>
    <p:sldId id="566" r:id="rId160"/>
    <p:sldId id="567" r:id="rId161"/>
    <p:sldId id="568" r:id="rId162"/>
    <p:sldId id="569" r:id="rId163"/>
    <p:sldId id="570" r:id="rId164"/>
    <p:sldId id="571" r:id="rId165"/>
    <p:sldId id="572" r:id="rId166"/>
    <p:sldId id="573" r:id="rId167"/>
    <p:sldId id="574" r:id="rId168"/>
    <p:sldId id="575" r:id="rId169"/>
    <p:sldId id="576" r:id="rId170"/>
    <p:sldId id="409" r:id="rId171"/>
    <p:sldId id="410" r:id="rId172"/>
    <p:sldId id="411" r:id="rId173"/>
    <p:sldId id="412" r:id="rId174"/>
    <p:sldId id="413" r:id="rId175"/>
    <p:sldId id="460" r:id="rId176"/>
    <p:sldId id="256" r:id="rId177"/>
    <p:sldId id="284" r:id="rId178"/>
    <p:sldId id="286" r:id="rId179"/>
    <p:sldId id="285" r:id="rId180"/>
    <p:sldId id="260" r:id="rId181"/>
    <p:sldId id="282" r:id="rId182"/>
    <p:sldId id="279" r:id="rId1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78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90" autoAdjust="0"/>
    <p:restoredTop sz="95806" autoAdjust="0"/>
  </p:normalViewPr>
  <p:slideViewPr>
    <p:cSldViewPr snapToGrid="0">
      <p:cViewPr varScale="1">
        <p:scale>
          <a:sx n="81" d="100"/>
          <a:sy n="81" d="100"/>
        </p:scale>
        <p:origin x="278"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54" Type="http://schemas.openxmlformats.org/officeDocument/2006/relationships/slide" Target="slides/slide152.xml"/><Relationship Id="rId159" Type="http://schemas.openxmlformats.org/officeDocument/2006/relationships/slide" Target="slides/slide157.xml"/><Relationship Id="rId175" Type="http://schemas.openxmlformats.org/officeDocument/2006/relationships/slide" Target="slides/slide173.xml"/><Relationship Id="rId170" Type="http://schemas.openxmlformats.org/officeDocument/2006/relationships/slide" Target="slides/slide168.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slide" Target="slides/slide158.xml"/><Relationship Id="rId165" Type="http://schemas.openxmlformats.org/officeDocument/2006/relationships/slide" Target="slides/slide163.xml"/><Relationship Id="rId181" Type="http://schemas.openxmlformats.org/officeDocument/2006/relationships/slide" Target="slides/slide179.xml"/><Relationship Id="rId186" Type="http://schemas.openxmlformats.org/officeDocument/2006/relationships/viewProps" Target="viewProp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71" Type="http://schemas.openxmlformats.org/officeDocument/2006/relationships/slide" Target="slides/slide169.xml"/><Relationship Id="rId176" Type="http://schemas.openxmlformats.org/officeDocument/2006/relationships/slide" Target="slides/slide174.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82" Type="http://schemas.openxmlformats.org/officeDocument/2006/relationships/slide" Target="slides/slide180.xml"/><Relationship Id="rId187"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slide" Target="slides/slide175.xml"/><Relationship Id="rId172" Type="http://schemas.openxmlformats.org/officeDocument/2006/relationships/slide" Target="slides/slide170.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notesMaster" Target="notesMasters/notesMaster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MY"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D88122-16EC-4F59-8517-B8667801D64C}" type="datetimeFigureOut">
              <a:rPr lang="en-MY" smtClean="0"/>
              <a:t>9/4/2026</a:t>
            </a:fld>
            <a:endParaRPr lang="en-MY"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MY"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MY"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241AB1-14F1-4BC6-8F80-88FFDE310DE0}" type="slidenum">
              <a:rPr lang="en-MY" smtClean="0"/>
              <a:t>‹#›</a:t>
            </a:fld>
            <a:endParaRPr lang="en-MY" dirty="0"/>
          </a:p>
        </p:txBody>
      </p:sp>
    </p:spTree>
    <p:extLst>
      <p:ext uri="{BB962C8B-B14F-4D97-AF65-F5344CB8AC3E}">
        <p14:creationId xmlns:p14="http://schemas.microsoft.com/office/powerpoint/2010/main" val="28097769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secHead" preserve="1">
  <p:cSld name="Front p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2290619"/>
            <a:ext cx="10515600" cy="1911640"/>
          </a:xfrm>
        </p:spPr>
        <p:txBody>
          <a:bodyPr anchor="b"/>
          <a:lstStyle>
            <a:lvl1pPr>
              <a:defRPr sz="6000">
                <a:solidFill>
                  <a:schemeClr val="bg1"/>
                </a:solidFill>
              </a:defRPr>
            </a:lvl1pPr>
          </a:lstStyle>
          <a:p>
            <a:r>
              <a:rPr lang="en-MY" b="1" dirty="0"/>
              <a:t>MY-ROBOT</a:t>
            </a:r>
            <a:r>
              <a:rPr lang="en-MY" dirty="0"/>
              <a:t> PRESENTATIONS</a:t>
            </a:r>
            <a:endParaRPr lang="en-US" dirty="0"/>
          </a:p>
        </p:txBody>
      </p:sp>
      <p:sp>
        <p:nvSpPr>
          <p:cNvPr id="3" name="Text Placeholder 2"/>
          <p:cNvSpPr>
            <a:spLocks noGrp="1"/>
          </p:cNvSpPr>
          <p:nvPr>
            <p:ph type="body" idx="1" hasCustomPrompt="1"/>
          </p:nvPr>
        </p:nvSpPr>
        <p:spPr>
          <a:xfrm>
            <a:off x="831851" y="4202259"/>
            <a:ext cx="10515600" cy="1500187"/>
          </a:xfrm>
        </p:spPr>
        <p:txBody>
          <a:bodyPr/>
          <a:lstStyle>
            <a:lvl1pPr marL="0" indent="0">
              <a:buNone/>
              <a:defRPr sz="2400">
                <a:solidFill>
                  <a:schemeClr val="bg1">
                    <a:lumMod val="9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r>
              <a:rPr lang="en-MY" sz="2300" dirty="0"/>
              <a:t>To Standardize My-Robot’s Brand Image</a:t>
            </a:r>
          </a:p>
        </p:txBody>
      </p:sp>
    </p:spTree>
    <p:extLst>
      <p:ext uri="{BB962C8B-B14F-4D97-AF65-F5344CB8AC3E}">
        <p14:creationId xmlns:p14="http://schemas.microsoft.com/office/powerpoint/2010/main" val="2356522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A7EBE-CA1F-E6BF-CF58-003362F6BBE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70C7799-FF63-5201-FCED-909D35C154F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0A6C23-C474-98C0-0D70-684983FCFD7A}"/>
              </a:ext>
            </a:extLst>
          </p:cNvPr>
          <p:cNvSpPr>
            <a:spLocks noGrp="1"/>
          </p:cNvSpPr>
          <p:nvPr>
            <p:ph type="dt" sz="half" idx="10"/>
          </p:nvPr>
        </p:nvSpPr>
        <p:spPr/>
        <p:txBody>
          <a:bodyPr/>
          <a:lstStyle/>
          <a:p>
            <a:fld id="{AC81ECDD-CF17-463F-A54E-8D50CE450D68}" type="datetimeFigureOut">
              <a:rPr lang="en-US" smtClean="0"/>
              <a:t>4/9/2026</a:t>
            </a:fld>
            <a:endParaRPr lang="en-US"/>
          </a:p>
        </p:txBody>
      </p:sp>
      <p:sp>
        <p:nvSpPr>
          <p:cNvPr id="5" name="Footer Placeholder 4">
            <a:extLst>
              <a:ext uri="{FF2B5EF4-FFF2-40B4-BE49-F238E27FC236}">
                <a16:creationId xmlns:a16="http://schemas.microsoft.com/office/drawing/2014/main" id="{CDAC0106-FB98-34C7-A212-06A250B8CA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6D5347-14A5-BEF6-A121-EF8155F0FB0F}"/>
              </a:ext>
            </a:extLst>
          </p:cNvPr>
          <p:cNvSpPr>
            <a:spLocks noGrp="1"/>
          </p:cNvSpPr>
          <p:nvPr>
            <p:ph type="sldNum" sz="quarter" idx="12"/>
          </p:nvPr>
        </p:nvSpPr>
        <p:spPr/>
        <p:txBody>
          <a:bodyPr/>
          <a:lstStyle/>
          <a:p>
            <a:fld id="{E2037741-816B-431A-8A02-240731D0DB8E}" type="slidenum">
              <a:rPr lang="en-US" smtClean="0"/>
              <a:t>‹#›</a:t>
            </a:fld>
            <a:endParaRPr lang="en-US"/>
          </a:p>
        </p:txBody>
      </p:sp>
    </p:spTree>
    <p:extLst>
      <p:ext uri="{BB962C8B-B14F-4D97-AF65-F5344CB8AC3E}">
        <p14:creationId xmlns:p14="http://schemas.microsoft.com/office/powerpoint/2010/main" val="14457714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08E48-6191-E9B9-8781-AEFE67E5C5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350B00-7EDF-9EA8-43E8-7B2F8124FA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14B32-6492-0B50-11B5-D9FAD56C3C27}"/>
              </a:ext>
            </a:extLst>
          </p:cNvPr>
          <p:cNvSpPr>
            <a:spLocks noGrp="1"/>
          </p:cNvSpPr>
          <p:nvPr>
            <p:ph type="dt" sz="half" idx="10"/>
          </p:nvPr>
        </p:nvSpPr>
        <p:spPr/>
        <p:txBody>
          <a:bodyPr/>
          <a:lstStyle/>
          <a:p>
            <a:fld id="{AC81ECDD-CF17-463F-A54E-8D50CE450D68}" type="datetimeFigureOut">
              <a:rPr lang="en-US" smtClean="0"/>
              <a:t>4/9/2026</a:t>
            </a:fld>
            <a:endParaRPr lang="en-US"/>
          </a:p>
        </p:txBody>
      </p:sp>
      <p:sp>
        <p:nvSpPr>
          <p:cNvPr id="5" name="Footer Placeholder 4">
            <a:extLst>
              <a:ext uri="{FF2B5EF4-FFF2-40B4-BE49-F238E27FC236}">
                <a16:creationId xmlns:a16="http://schemas.microsoft.com/office/drawing/2014/main" id="{95ADA30B-7544-587F-6F1D-A6F6489D02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50DE54-3BBF-AB9E-FA5B-D1781EABB565}"/>
              </a:ext>
            </a:extLst>
          </p:cNvPr>
          <p:cNvSpPr>
            <a:spLocks noGrp="1"/>
          </p:cNvSpPr>
          <p:nvPr>
            <p:ph type="sldNum" sz="quarter" idx="12"/>
          </p:nvPr>
        </p:nvSpPr>
        <p:spPr/>
        <p:txBody>
          <a:bodyPr/>
          <a:lstStyle/>
          <a:p>
            <a:fld id="{E2037741-816B-431A-8A02-240731D0DB8E}" type="slidenum">
              <a:rPr lang="en-US" smtClean="0"/>
              <a:t>‹#›</a:t>
            </a:fld>
            <a:endParaRPr lang="en-US"/>
          </a:p>
        </p:txBody>
      </p:sp>
    </p:spTree>
    <p:extLst>
      <p:ext uri="{BB962C8B-B14F-4D97-AF65-F5344CB8AC3E}">
        <p14:creationId xmlns:p14="http://schemas.microsoft.com/office/powerpoint/2010/main" val="40643156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BE8A3-C900-E890-598A-5DAC472A401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A2AE815-924D-5CEC-CA07-A9852020F27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6709C5B-8EB0-B9EA-AA22-05E8EB69D1E6}"/>
              </a:ext>
            </a:extLst>
          </p:cNvPr>
          <p:cNvSpPr>
            <a:spLocks noGrp="1"/>
          </p:cNvSpPr>
          <p:nvPr>
            <p:ph type="dt" sz="half" idx="10"/>
          </p:nvPr>
        </p:nvSpPr>
        <p:spPr/>
        <p:txBody>
          <a:bodyPr/>
          <a:lstStyle/>
          <a:p>
            <a:fld id="{AC81ECDD-CF17-463F-A54E-8D50CE450D68}" type="datetimeFigureOut">
              <a:rPr lang="en-US" smtClean="0"/>
              <a:t>4/9/2026</a:t>
            </a:fld>
            <a:endParaRPr lang="en-US"/>
          </a:p>
        </p:txBody>
      </p:sp>
      <p:sp>
        <p:nvSpPr>
          <p:cNvPr id="5" name="Footer Placeholder 4">
            <a:extLst>
              <a:ext uri="{FF2B5EF4-FFF2-40B4-BE49-F238E27FC236}">
                <a16:creationId xmlns:a16="http://schemas.microsoft.com/office/drawing/2014/main" id="{A78E4DBC-C288-348E-941C-68FCCF4022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A5D469-4E13-5BEA-AE03-7F538E856D1B}"/>
              </a:ext>
            </a:extLst>
          </p:cNvPr>
          <p:cNvSpPr>
            <a:spLocks noGrp="1"/>
          </p:cNvSpPr>
          <p:nvPr>
            <p:ph type="sldNum" sz="quarter" idx="12"/>
          </p:nvPr>
        </p:nvSpPr>
        <p:spPr/>
        <p:txBody>
          <a:bodyPr/>
          <a:lstStyle/>
          <a:p>
            <a:fld id="{E2037741-816B-431A-8A02-240731D0DB8E}" type="slidenum">
              <a:rPr lang="en-US" smtClean="0"/>
              <a:t>‹#›</a:t>
            </a:fld>
            <a:endParaRPr lang="en-US"/>
          </a:p>
        </p:txBody>
      </p:sp>
    </p:spTree>
    <p:extLst>
      <p:ext uri="{BB962C8B-B14F-4D97-AF65-F5344CB8AC3E}">
        <p14:creationId xmlns:p14="http://schemas.microsoft.com/office/powerpoint/2010/main" val="27948878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C9505-83A5-5F57-83E6-CF6B3A4C55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A55A31-B5AA-C774-C021-7915030328D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6E86A77-8B06-2C6D-54AD-3F513724ECE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3CB1F8-5D29-B346-4DCF-9F080BD7DA1F}"/>
              </a:ext>
            </a:extLst>
          </p:cNvPr>
          <p:cNvSpPr>
            <a:spLocks noGrp="1"/>
          </p:cNvSpPr>
          <p:nvPr>
            <p:ph type="dt" sz="half" idx="10"/>
          </p:nvPr>
        </p:nvSpPr>
        <p:spPr/>
        <p:txBody>
          <a:bodyPr/>
          <a:lstStyle/>
          <a:p>
            <a:fld id="{AC81ECDD-CF17-463F-A54E-8D50CE450D68}" type="datetimeFigureOut">
              <a:rPr lang="en-US" smtClean="0"/>
              <a:t>4/9/2026</a:t>
            </a:fld>
            <a:endParaRPr lang="en-US"/>
          </a:p>
        </p:txBody>
      </p:sp>
      <p:sp>
        <p:nvSpPr>
          <p:cNvPr id="6" name="Footer Placeholder 5">
            <a:extLst>
              <a:ext uri="{FF2B5EF4-FFF2-40B4-BE49-F238E27FC236}">
                <a16:creationId xmlns:a16="http://schemas.microsoft.com/office/drawing/2014/main" id="{0098ECB6-6460-9FFD-C4E4-50C0BE9D39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F52840-121F-9FA1-4273-6F93D9971D03}"/>
              </a:ext>
            </a:extLst>
          </p:cNvPr>
          <p:cNvSpPr>
            <a:spLocks noGrp="1"/>
          </p:cNvSpPr>
          <p:nvPr>
            <p:ph type="sldNum" sz="quarter" idx="12"/>
          </p:nvPr>
        </p:nvSpPr>
        <p:spPr/>
        <p:txBody>
          <a:bodyPr/>
          <a:lstStyle/>
          <a:p>
            <a:fld id="{E2037741-816B-431A-8A02-240731D0DB8E}" type="slidenum">
              <a:rPr lang="en-US" smtClean="0"/>
              <a:t>‹#›</a:t>
            </a:fld>
            <a:endParaRPr lang="en-US"/>
          </a:p>
        </p:txBody>
      </p:sp>
    </p:spTree>
    <p:extLst>
      <p:ext uri="{BB962C8B-B14F-4D97-AF65-F5344CB8AC3E}">
        <p14:creationId xmlns:p14="http://schemas.microsoft.com/office/powerpoint/2010/main" val="20134198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EC4C9-888A-EBFA-4A0C-34848500D52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FF1FA3-80D2-A9E3-FC8A-326FB0B6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D59A23-16C3-6F50-FA24-85AC29E40B8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359FD1D-F956-841A-27DB-DB5110893A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6397B11-9B95-AC77-07F0-542EA705757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BCD72EE-0FD5-127B-40DD-8D1B8DB5A91E}"/>
              </a:ext>
            </a:extLst>
          </p:cNvPr>
          <p:cNvSpPr>
            <a:spLocks noGrp="1"/>
          </p:cNvSpPr>
          <p:nvPr>
            <p:ph type="dt" sz="half" idx="10"/>
          </p:nvPr>
        </p:nvSpPr>
        <p:spPr/>
        <p:txBody>
          <a:bodyPr/>
          <a:lstStyle/>
          <a:p>
            <a:fld id="{AC81ECDD-CF17-463F-A54E-8D50CE450D68}" type="datetimeFigureOut">
              <a:rPr lang="en-US" smtClean="0"/>
              <a:t>4/9/2026</a:t>
            </a:fld>
            <a:endParaRPr lang="en-US"/>
          </a:p>
        </p:txBody>
      </p:sp>
      <p:sp>
        <p:nvSpPr>
          <p:cNvPr id="8" name="Footer Placeholder 7">
            <a:extLst>
              <a:ext uri="{FF2B5EF4-FFF2-40B4-BE49-F238E27FC236}">
                <a16:creationId xmlns:a16="http://schemas.microsoft.com/office/drawing/2014/main" id="{BE6015B4-F283-5700-5753-5F32A821AF9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C7E8269-BB1E-F306-C128-B91199993288}"/>
              </a:ext>
            </a:extLst>
          </p:cNvPr>
          <p:cNvSpPr>
            <a:spLocks noGrp="1"/>
          </p:cNvSpPr>
          <p:nvPr>
            <p:ph type="sldNum" sz="quarter" idx="12"/>
          </p:nvPr>
        </p:nvSpPr>
        <p:spPr/>
        <p:txBody>
          <a:bodyPr/>
          <a:lstStyle/>
          <a:p>
            <a:fld id="{E2037741-816B-431A-8A02-240731D0DB8E}" type="slidenum">
              <a:rPr lang="en-US" smtClean="0"/>
              <a:t>‹#›</a:t>
            </a:fld>
            <a:endParaRPr lang="en-US"/>
          </a:p>
        </p:txBody>
      </p:sp>
    </p:spTree>
    <p:extLst>
      <p:ext uri="{BB962C8B-B14F-4D97-AF65-F5344CB8AC3E}">
        <p14:creationId xmlns:p14="http://schemas.microsoft.com/office/powerpoint/2010/main" val="24923876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49C6C-F9E9-F993-FA20-854C167A85A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9A90C6-7384-F808-F676-8443F402A29C}"/>
              </a:ext>
            </a:extLst>
          </p:cNvPr>
          <p:cNvSpPr>
            <a:spLocks noGrp="1"/>
          </p:cNvSpPr>
          <p:nvPr>
            <p:ph type="dt" sz="half" idx="10"/>
          </p:nvPr>
        </p:nvSpPr>
        <p:spPr/>
        <p:txBody>
          <a:bodyPr/>
          <a:lstStyle/>
          <a:p>
            <a:fld id="{AC81ECDD-CF17-463F-A54E-8D50CE450D68}" type="datetimeFigureOut">
              <a:rPr lang="en-US" smtClean="0"/>
              <a:t>4/9/2026</a:t>
            </a:fld>
            <a:endParaRPr lang="en-US"/>
          </a:p>
        </p:txBody>
      </p:sp>
      <p:sp>
        <p:nvSpPr>
          <p:cNvPr id="4" name="Footer Placeholder 3">
            <a:extLst>
              <a:ext uri="{FF2B5EF4-FFF2-40B4-BE49-F238E27FC236}">
                <a16:creationId xmlns:a16="http://schemas.microsoft.com/office/drawing/2014/main" id="{40F3AAAD-BDDA-A255-9987-7DC8F86214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2313F0D-4F7F-8F39-4322-70128163AB14}"/>
              </a:ext>
            </a:extLst>
          </p:cNvPr>
          <p:cNvSpPr>
            <a:spLocks noGrp="1"/>
          </p:cNvSpPr>
          <p:nvPr>
            <p:ph type="sldNum" sz="quarter" idx="12"/>
          </p:nvPr>
        </p:nvSpPr>
        <p:spPr/>
        <p:txBody>
          <a:bodyPr/>
          <a:lstStyle/>
          <a:p>
            <a:fld id="{E2037741-816B-431A-8A02-240731D0DB8E}" type="slidenum">
              <a:rPr lang="en-US" smtClean="0"/>
              <a:t>‹#›</a:t>
            </a:fld>
            <a:endParaRPr lang="en-US"/>
          </a:p>
        </p:txBody>
      </p:sp>
    </p:spTree>
    <p:extLst>
      <p:ext uri="{BB962C8B-B14F-4D97-AF65-F5344CB8AC3E}">
        <p14:creationId xmlns:p14="http://schemas.microsoft.com/office/powerpoint/2010/main" val="39920788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4CA580-D1B3-CB80-7B27-BA75416B3038}"/>
              </a:ext>
            </a:extLst>
          </p:cNvPr>
          <p:cNvSpPr>
            <a:spLocks noGrp="1"/>
          </p:cNvSpPr>
          <p:nvPr>
            <p:ph type="dt" sz="half" idx="10"/>
          </p:nvPr>
        </p:nvSpPr>
        <p:spPr/>
        <p:txBody>
          <a:bodyPr/>
          <a:lstStyle/>
          <a:p>
            <a:fld id="{AC81ECDD-CF17-463F-A54E-8D50CE450D68}" type="datetimeFigureOut">
              <a:rPr lang="en-US" smtClean="0"/>
              <a:t>4/9/2026</a:t>
            </a:fld>
            <a:endParaRPr lang="en-US"/>
          </a:p>
        </p:txBody>
      </p:sp>
      <p:sp>
        <p:nvSpPr>
          <p:cNvPr id="3" name="Footer Placeholder 2">
            <a:extLst>
              <a:ext uri="{FF2B5EF4-FFF2-40B4-BE49-F238E27FC236}">
                <a16:creationId xmlns:a16="http://schemas.microsoft.com/office/drawing/2014/main" id="{31725859-B6E2-469C-FC47-5F5EBDFF7D4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FBC1AA-54B6-9194-E190-DC6C4E95E29C}"/>
              </a:ext>
            </a:extLst>
          </p:cNvPr>
          <p:cNvSpPr>
            <a:spLocks noGrp="1"/>
          </p:cNvSpPr>
          <p:nvPr>
            <p:ph type="sldNum" sz="quarter" idx="12"/>
          </p:nvPr>
        </p:nvSpPr>
        <p:spPr/>
        <p:txBody>
          <a:bodyPr/>
          <a:lstStyle/>
          <a:p>
            <a:fld id="{E2037741-816B-431A-8A02-240731D0DB8E}" type="slidenum">
              <a:rPr lang="en-US" smtClean="0"/>
              <a:t>‹#›</a:t>
            </a:fld>
            <a:endParaRPr lang="en-US"/>
          </a:p>
        </p:txBody>
      </p:sp>
    </p:spTree>
    <p:extLst>
      <p:ext uri="{BB962C8B-B14F-4D97-AF65-F5344CB8AC3E}">
        <p14:creationId xmlns:p14="http://schemas.microsoft.com/office/powerpoint/2010/main" val="8191425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9E4EB-1DF1-C91D-79D5-F5274F4F11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C75927D-6CBD-2CC2-E0E9-DD5396533B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5E0E62B-2991-0056-F626-1D6BCFCDFF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FC350D-C80A-B908-9E61-51DE5997A00B}"/>
              </a:ext>
            </a:extLst>
          </p:cNvPr>
          <p:cNvSpPr>
            <a:spLocks noGrp="1"/>
          </p:cNvSpPr>
          <p:nvPr>
            <p:ph type="dt" sz="half" idx="10"/>
          </p:nvPr>
        </p:nvSpPr>
        <p:spPr/>
        <p:txBody>
          <a:bodyPr/>
          <a:lstStyle/>
          <a:p>
            <a:fld id="{AC81ECDD-CF17-463F-A54E-8D50CE450D68}" type="datetimeFigureOut">
              <a:rPr lang="en-US" smtClean="0"/>
              <a:t>4/9/2026</a:t>
            </a:fld>
            <a:endParaRPr lang="en-US"/>
          </a:p>
        </p:txBody>
      </p:sp>
      <p:sp>
        <p:nvSpPr>
          <p:cNvPr id="6" name="Footer Placeholder 5">
            <a:extLst>
              <a:ext uri="{FF2B5EF4-FFF2-40B4-BE49-F238E27FC236}">
                <a16:creationId xmlns:a16="http://schemas.microsoft.com/office/drawing/2014/main" id="{0606545D-CA5B-7BA4-E472-A1DC99F61F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9E3EB8-02C2-63B3-867B-533499DD3BDD}"/>
              </a:ext>
            </a:extLst>
          </p:cNvPr>
          <p:cNvSpPr>
            <a:spLocks noGrp="1"/>
          </p:cNvSpPr>
          <p:nvPr>
            <p:ph type="sldNum" sz="quarter" idx="12"/>
          </p:nvPr>
        </p:nvSpPr>
        <p:spPr/>
        <p:txBody>
          <a:bodyPr/>
          <a:lstStyle/>
          <a:p>
            <a:fld id="{E2037741-816B-431A-8A02-240731D0DB8E}" type="slidenum">
              <a:rPr lang="en-US" smtClean="0"/>
              <a:t>‹#›</a:t>
            </a:fld>
            <a:endParaRPr lang="en-US"/>
          </a:p>
        </p:txBody>
      </p:sp>
    </p:spTree>
    <p:extLst>
      <p:ext uri="{BB962C8B-B14F-4D97-AF65-F5344CB8AC3E}">
        <p14:creationId xmlns:p14="http://schemas.microsoft.com/office/powerpoint/2010/main" val="32350694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CBEA5-27F3-6230-229C-FCB81F64D3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CCF84EC-20E5-97D8-DFAB-F811D842D6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186E851-494E-942C-8505-E5CBD2002A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293B67-2606-34E2-181A-F9E898A0997A}"/>
              </a:ext>
            </a:extLst>
          </p:cNvPr>
          <p:cNvSpPr>
            <a:spLocks noGrp="1"/>
          </p:cNvSpPr>
          <p:nvPr>
            <p:ph type="dt" sz="half" idx="10"/>
          </p:nvPr>
        </p:nvSpPr>
        <p:spPr/>
        <p:txBody>
          <a:bodyPr/>
          <a:lstStyle/>
          <a:p>
            <a:fld id="{AC81ECDD-CF17-463F-A54E-8D50CE450D68}" type="datetimeFigureOut">
              <a:rPr lang="en-US" smtClean="0"/>
              <a:t>4/9/2026</a:t>
            </a:fld>
            <a:endParaRPr lang="en-US"/>
          </a:p>
        </p:txBody>
      </p:sp>
      <p:sp>
        <p:nvSpPr>
          <p:cNvPr id="6" name="Footer Placeholder 5">
            <a:extLst>
              <a:ext uri="{FF2B5EF4-FFF2-40B4-BE49-F238E27FC236}">
                <a16:creationId xmlns:a16="http://schemas.microsoft.com/office/drawing/2014/main" id="{E25CAB66-671E-D6C6-7CA0-77584042FC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47F6B6-200B-3DC7-A54F-B02B0A17BEF7}"/>
              </a:ext>
            </a:extLst>
          </p:cNvPr>
          <p:cNvSpPr>
            <a:spLocks noGrp="1"/>
          </p:cNvSpPr>
          <p:nvPr>
            <p:ph type="sldNum" sz="quarter" idx="12"/>
          </p:nvPr>
        </p:nvSpPr>
        <p:spPr/>
        <p:txBody>
          <a:bodyPr/>
          <a:lstStyle/>
          <a:p>
            <a:fld id="{E2037741-816B-431A-8A02-240731D0DB8E}" type="slidenum">
              <a:rPr lang="en-US" smtClean="0"/>
              <a:t>‹#›</a:t>
            </a:fld>
            <a:endParaRPr lang="en-US"/>
          </a:p>
        </p:txBody>
      </p:sp>
    </p:spTree>
    <p:extLst>
      <p:ext uri="{BB962C8B-B14F-4D97-AF65-F5344CB8AC3E}">
        <p14:creationId xmlns:p14="http://schemas.microsoft.com/office/powerpoint/2010/main" val="3931581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73A49-2E0C-38A1-65D3-82F57E469A3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D0286B0-3EB1-D956-A6E0-EB36201081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C2F507-59AC-2ECF-0879-77316E0B3404}"/>
              </a:ext>
            </a:extLst>
          </p:cNvPr>
          <p:cNvSpPr>
            <a:spLocks noGrp="1"/>
          </p:cNvSpPr>
          <p:nvPr>
            <p:ph type="dt" sz="half" idx="10"/>
          </p:nvPr>
        </p:nvSpPr>
        <p:spPr/>
        <p:txBody>
          <a:bodyPr/>
          <a:lstStyle/>
          <a:p>
            <a:fld id="{AC81ECDD-CF17-463F-A54E-8D50CE450D68}" type="datetimeFigureOut">
              <a:rPr lang="en-US" smtClean="0"/>
              <a:t>4/9/2026</a:t>
            </a:fld>
            <a:endParaRPr lang="en-US"/>
          </a:p>
        </p:txBody>
      </p:sp>
      <p:sp>
        <p:nvSpPr>
          <p:cNvPr id="5" name="Footer Placeholder 4">
            <a:extLst>
              <a:ext uri="{FF2B5EF4-FFF2-40B4-BE49-F238E27FC236}">
                <a16:creationId xmlns:a16="http://schemas.microsoft.com/office/drawing/2014/main" id="{350C68C2-C397-A470-0A2F-7175EEB4CF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138FCE-D8C8-8BE1-62BD-102E05AF89E3}"/>
              </a:ext>
            </a:extLst>
          </p:cNvPr>
          <p:cNvSpPr>
            <a:spLocks noGrp="1"/>
          </p:cNvSpPr>
          <p:nvPr>
            <p:ph type="sldNum" sz="quarter" idx="12"/>
          </p:nvPr>
        </p:nvSpPr>
        <p:spPr/>
        <p:txBody>
          <a:bodyPr/>
          <a:lstStyle/>
          <a:p>
            <a:fld id="{E2037741-816B-431A-8A02-240731D0DB8E}" type="slidenum">
              <a:rPr lang="en-US" smtClean="0"/>
              <a:t>‹#›</a:t>
            </a:fld>
            <a:endParaRPr lang="en-US"/>
          </a:p>
        </p:txBody>
      </p:sp>
    </p:spTree>
    <p:extLst>
      <p:ext uri="{BB962C8B-B14F-4D97-AF65-F5344CB8AC3E}">
        <p14:creationId xmlns:p14="http://schemas.microsoft.com/office/powerpoint/2010/main" val="19876220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section separator">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344910"/>
            <a:ext cx="9144000" cy="1006476"/>
          </a:xfrm>
        </p:spPr>
        <p:txBody>
          <a:bodyPr anchor="b">
            <a:scene3d>
              <a:camera prst="orthographicFront"/>
              <a:lightRig rig="threePt" dir="t"/>
            </a:scene3d>
            <a:sp3d prstMaterial="powder">
              <a:bevelT w="19050" h="19050"/>
            </a:sp3d>
          </a:bodyPr>
          <a:lstStyle>
            <a:lvl1pPr algn="ctr">
              <a:defRPr sz="6000" baseline="0">
                <a:solidFill>
                  <a:schemeClr val="accent4"/>
                </a:solidFill>
                <a:effectLst>
                  <a:outerShdw blurRad="50800" dist="38100" dir="2700000" algn="tl" rotWithShape="0">
                    <a:prstClr val="black">
                      <a:alpha val="26000"/>
                    </a:prstClr>
                  </a:outerShdw>
                </a:effectLst>
              </a:defRPr>
            </a:lvl1pPr>
          </a:lstStyle>
          <a:p>
            <a:r>
              <a:rPr lang="en-MY" dirty="0"/>
              <a:t>ALL FONTS ARE GILROY</a:t>
            </a:r>
            <a:endParaRPr lang="en-US" dirty="0"/>
          </a:p>
        </p:txBody>
      </p:sp>
      <p:sp>
        <p:nvSpPr>
          <p:cNvPr id="3" name="Subtitle 2"/>
          <p:cNvSpPr>
            <a:spLocks noGrp="1"/>
          </p:cNvSpPr>
          <p:nvPr>
            <p:ph type="subTitle" idx="1" hasCustomPrompt="1"/>
          </p:nvPr>
        </p:nvSpPr>
        <p:spPr>
          <a:xfrm>
            <a:off x="1524000" y="3429001"/>
            <a:ext cx="9144000" cy="1291239"/>
          </a:xfrm>
        </p:spPr>
        <p:txBody>
          <a:bodyPr/>
          <a:lstStyle>
            <a:lvl1pPr marL="0" indent="0" algn="ctr">
              <a:buNone/>
              <a:defRPr sz="2400" baseline="0">
                <a:solidFill>
                  <a:schemeClr val="accent2">
                    <a:lumMod val="75000"/>
                  </a:schemeClr>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MY" sz="2300" dirty="0"/>
              <a:t>Most fonts are already pre-set</a:t>
            </a:r>
          </a:p>
          <a:p>
            <a:r>
              <a:rPr lang="en-MY" sz="2300" dirty="0"/>
              <a:t>Please keep to the standard format as much as possible </a:t>
            </a:r>
          </a:p>
          <a:p>
            <a:r>
              <a:rPr lang="en-MY" sz="2300" dirty="0"/>
              <a:t>(23pt)</a:t>
            </a:r>
          </a:p>
        </p:txBody>
      </p:sp>
    </p:spTree>
    <p:extLst>
      <p:ext uri="{BB962C8B-B14F-4D97-AF65-F5344CB8AC3E}">
        <p14:creationId xmlns:p14="http://schemas.microsoft.com/office/powerpoint/2010/main" val="5895752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76A5171-B05F-3A05-17E8-34328854D1E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AD4F5A4-41B0-233E-E2DD-2110F8C8D4E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756A6D-661F-8A5B-91F8-7B18B5B35DC4}"/>
              </a:ext>
            </a:extLst>
          </p:cNvPr>
          <p:cNvSpPr>
            <a:spLocks noGrp="1"/>
          </p:cNvSpPr>
          <p:nvPr>
            <p:ph type="dt" sz="half" idx="10"/>
          </p:nvPr>
        </p:nvSpPr>
        <p:spPr/>
        <p:txBody>
          <a:bodyPr/>
          <a:lstStyle/>
          <a:p>
            <a:fld id="{AC81ECDD-CF17-463F-A54E-8D50CE450D68}" type="datetimeFigureOut">
              <a:rPr lang="en-US" smtClean="0"/>
              <a:t>4/9/2026</a:t>
            </a:fld>
            <a:endParaRPr lang="en-US"/>
          </a:p>
        </p:txBody>
      </p:sp>
      <p:sp>
        <p:nvSpPr>
          <p:cNvPr id="5" name="Footer Placeholder 4">
            <a:extLst>
              <a:ext uri="{FF2B5EF4-FFF2-40B4-BE49-F238E27FC236}">
                <a16:creationId xmlns:a16="http://schemas.microsoft.com/office/drawing/2014/main" id="{36544D31-3A95-708D-F290-84B15C287A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B6B417-DF57-ABA7-FDF2-8BA083EEC235}"/>
              </a:ext>
            </a:extLst>
          </p:cNvPr>
          <p:cNvSpPr>
            <a:spLocks noGrp="1"/>
          </p:cNvSpPr>
          <p:nvPr>
            <p:ph type="sldNum" sz="quarter" idx="12"/>
          </p:nvPr>
        </p:nvSpPr>
        <p:spPr/>
        <p:txBody>
          <a:bodyPr/>
          <a:lstStyle/>
          <a:p>
            <a:fld id="{E2037741-816B-431A-8A02-240731D0DB8E}" type="slidenum">
              <a:rPr lang="en-US" smtClean="0"/>
              <a:t>‹#›</a:t>
            </a:fld>
            <a:endParaRPr lang="en-US"/>
          </a:p>
        </p:txBody>
      </p:sp>
    </p:spTree>
    <p:extLst>
      <p:ext uri="{BB962C8B-B14F-4D97-AF65-F5344CB8AC3E}">
        <p14:creationId xmlns:p14="http://schemas.microsoft.com/office/powerpoint/2010/main" val="13066932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cSld name="1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95417" y="840508"/>
            <a:ext cx="7232075" cy="526475"/>
          </a:xfrm>
        </p:spPr>
        <p:txBody>
          <a:bodyPr>
            <a:normAutofit/>
          </a:bodyPr>
          <a:lstStyle>
            <a:lvl1pPr>
              <a:defRPr sz="4000">
                <a:solidFill>
                  <a:schemeClr val="accent4"/>
                </a:solidFill>
              </a:defRPr>
            </a:lvl1pPr>
          </a:lstStyle>
          <a:p>
            <a:r>
              <a:rPr lang="en-MY" sz="3500" dirty="0"/>
              <a:t>Comparison Slides (Font 35)</a:t>
            </a:r>
            <a:endParaRPr lang="en-US" dirty="0"/>
          </a:p>
        </p:txBody>
      </p:sp>
      <p:sp>
        <p:nvSpPr>
          <p:cNvPr id="3" name="Content Placeholder 2"/>
          <p:cNvSpPr>
            <a:spLocks noGrp="1"/>
          </p:cNvSpPr>
          <p:nvPr>
            <p:ph sz="half" idx="1" hasCustomPrompt="1"/>
          </p:nvPr>
        </p:nvSpPr>
        <p:spPr>
          <a:xfrm>
            <a:off x="1063691" y="1967346"/>
            <a:ext cx="5197150" cy="3929601"/>
          </a:xfrm>
        </p:spPr>
        <p:txBody>
          <a:bodyPr/>
          <a:lstStyle/>
          <a:p>
            <a:r>
              <a:rPr lang="en-MY" dirty="0"/>
              <a:t>Keep the subject simple (F.28)</a:t>
            </a:r>
          </a:p>
          <a:p>
            <a:pPr lvl="1"/>
            <a:r>
              <a:rPr lang="en-MY" sz="2300" dirty="0"/>
              <a:t>The subpoints to elaborate should be short and simple and easy to understand (Font 23)</a:t>
            </a:r>
          </a:p>
          <a:p>
            <a:r>
              <a:rPr lang="en-MY" dirty="0"/>
              <a:t>When there is 2 Subject</a:t>
            </a:r>
          </a:p>
          <a:p>
            <a:pPr lvl="1"/>
            <a:r>
              <a:rPr lang="en-MY" sz="2300" dirty="0"/>
              <a:t>Utilize the space efficiently</a:t>
            </a:r>
          </a:p>
          <a:p>
            <a:pPr lvl="1"/>
            <a:r>
              <a:rPr lang="en-MY" sz="2300" dirty="0"/>
              <a:t>Elaborate during presentation</a:t>
            </a:r>
          </a:p>
          <a:p>
            <a:pPr lvl="1"/>
            <a:r>
              <a:rPr lang="en-MY" sz="2300" dirty="0"/>
              <a:t>Can only be achieved when points are simple</a:t>
            </a:r>
          </a:p>
        </p:txBody>
      </p:sp>
      <p:sp>
        <p:nvSpPr>
          <p:cNvPr id="8" name="Content Placeholder 2"/>
          <p:cNvSpPr>
            <a:spLocks noGrp="1"/>
          </p:cNvSpPr>
          <p:nvPr>
            <p:ph sz="half" idx="10"/>
          </p:nvPr>
        </p:nvSpPr>
        <p:spPr>
          <a:xfrm>
            <a:off x="6345384" y="1967346"/>
            <a:ext cx="4710545" cy="4008581"/>
          </a:xfrm>
        </p:spPr>
        <p:txBody>
          <a:bodyPr/>
          <a:lstStyle/>
          <a:p>
            <a:endParaRPr lang="en-MY" dirty="0"/>
          </a:p>
        </p:txBody>
      </p:sp>
      <p:sp>
        <p:nvSpPr>
          <p:cNvPr id="4" name="Date Placeholder 3">
            <a:extLst>
              <a:ext uri="{FF2B5EF4-FFF2-40B4-BE49-F238E27FC236}">
                <a16:creationId xmlns:a16="http://schemas.microsoft.com/office/drawing/2014/main" id="{4784B663-1513-4D89-B2AA-EC0059BDF420}"/>
              </a:ext>
            </a:extLst>
          </p:cNvPr>
          <p:cNvSpPr>
            <a:spLocks noGrp="1"/>
          </p:cNvSpPr>
          <p:nvPr>
            <p:ph type="dt" sz="half" idx="11"/>
          </p:nvPr>
        </p:nvSpPr>
        <p:spPr/>
        <p:txBody>
          <a:bodyPr/>
          <a:lstStyle/>
          <a:p>
            <a:endParaRPr lang="en-MY" dirty="0"/>
          </a:p>
        </p:txBody>
      </p:sp>
      <p:sp>
        <p:nvSpPr>
          <p:cNvPr id="5" name="Footer Placeholder 4">
            <a:extLst>
              <a:ext uri="{FF2B5EF4-FFF2-40B4-BE49-F238E27FC236}">
                <a16:creationId xmlns:a16="http://schemas.microsoft.com/office/drawing/2014/main" id="{57B039AD-77A2-4599-9153-9940314FA6BE}"/>
              </a:ext>
            </a:extLst>
          </p:cNvPr>
          <p:cNvSpPr>
            <a:spLocks noGrp="1"/>
          </p:cNvSpPr>
          <p:nvPr>
            <p:ph type="ftr" sz="quarter" idx="12"/>
          </p:nvPr>
        </p:nvSpPr>
        <p:spPr/>
        <p:txBody>
          <a:bodyPr/>
          <a:lstStyle/>
          <a:p>
            <a:endParaRPr lang="en-MY" dirty="0"/>
          </a:p>
        </p:txBody>
      </p:sp>
      <p:sp>
        <p:nvSpPr>
          <p:cNvPr id="6" name="Slide Number Placeholder 5">
            <a:extLst>
              <a:ext uri="{FF2B5EF4-FFF2-40B4-BE49-F238E27FC236}">
                <a16:creationId xmlns:a16="http://schemas.microsoft.com/office/drawing/2014/main" id="{870129AC-3F14-4D65-B4FF-00C29BDE1C78}"/>
              </a:ext>
            </a:extLst>
          </p:cNvPr>
          <p:cNvSpPr>
            <a:spLocks noGrp="1"/>
          </p:cNvSpPr>
          <p:nvPr>
            <p:ph type="sldNum" sz="quarter" idx="13"/>
          </p:nvPr>
        </p:nvSpPr>
        <p:spPr/>
        <p:txBody>
          <a:bodyPr/>
          <a:lstStyle/>
          <a:p>
            <a:fld id="{40946ED8-8940-4877-A3E9-88E5FA689C5E}" type="slidenum">
              <a:rPr lang="en-MY" smtClean="0"/>
              <a:t>‹#›</a:t>
            </a:fld>
            <a:endParaRPr lang="en-MY" dirty="0"/>
          </a:p>
        </p:txBody>
      </p:sp>
    </p:spTree>
    <p:extLst>
      <p:ext uri="{BB962C8B-B14F-4D97-AF65-F5344CB8AC3E}">
        <p14:creationId xmlns:p14="http://schemas.microsoft.com/office/powerpoint/2010/main" val="15695100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93818" y="768975"/>
            <a:ext cx="7269017" cy="785091"/>
          </a:xfrm>
        </p:spPr>
        <p:txBody>
          <a:bodyPr>
            <a:normAutofit/>
          </a:bodyPr>
          <a:lstStyle>
            <a:lvl1pPr>
              <a:defRPr sz="3500">
                <a:solidFill>
                  <a:schemeClr val="accent4"/>
                </a:solidFill>
              </a:defRPr>
            </a:lvl1pPr>
          </a:lstStyle>
          <a:p>
            <a:r>
              <a:rPr lang="en-US" dirty="0"/>
              <a:t>Click to edit Master title style (35pt)</a:t>
            </a:r>
          </a:p>
        </p:txBody>
      </p:sp>
      <p:sp>
        <p:nvSpPr>
          <p:cNvPr id="3" name="Content Placeholder 2"/>
          <p:cNvSpPr>
            <a:spLocks noGrp="1"/>
          </p:cNvSpPr>
          <p:nvPr>
            <p:ph idx="1" hasCustomPrompt="1"/>
          </p:nvPr>
        </p:nvSpPr>
        <p:spPr>
          <a:xfrm>
            <a:off x="838200" y="1662545"/>
            <a:ext cx="10515600" cy="4514419"/>
          </a:xfrm>
        </p:spPr>
        <p:txBody>
          <a:bodyPr/>
          <a:lstStyle/>
          <a:p>
            <a:r>
              <a:rPr lang="en-MY" dirty="0"/>
              <a:t>Your Content here (Font 28)</a:t>
            </a:r>
          </a:p>
          <a:p>
            <a:pPr lvl="1"/>
            <a:r>
              <a:rPr lang="en-MY" sz="2300" dirty="0"/>
              <a:t>Any sub content to be bullet and indented. (Font 23)</a:t>
            </a:r>
          </a:p>
          <a:p>
            <a:r>
              <a:rPr lang="en-MY" dirty="0"/>
              <a:t>Content font and size will be the same for all slides</a:t>
            </a:r>
          </a:p>
          <a:p>
            <a:pPr lvl="1"/>
            <a:r>
              <a:rPr lang="en-MY" sz="2300" dirty="0"/>
              <a:t>Do not change the font size to smaller or bigger so that when it is projected on screen people can still read easily.</a:t>
            </a:r>
          </a:p>
          <a:p>
            <a:pPr lvl="1"/>
            <a:r>
              <a:rPr lang="en-MY" sz="2300" dirty="0"/>
              <a:t>If there are situations which the content exceeds one slide please use two and balance out the content for both.</a:t>
            </a:r>
          </a:p>
          <a:p>
            <a:r>
              <a:rPr lang="en-MY" dirty="0"/>
              <a:t>Do provide feedback to Operations</a:t>
            </a:r>
          </a:p>
          <a:p>
            <a:pPr lvl="1"/>
            <a:r>
              <a:rPr lang="en-MY" sz="2300" dirty="0"/>
              <a:t>If there are situations which the content does not fit into any of these templates please let us know so that we can standardize it for future use.</a:t>
            </a:r>
          </a:p>
        </p:txBody>
      </p:sp>
      <p:sp>
        <p:nvSpPr>
          <p:cNvPr id="4" name="Date Placeholder 3">
            <a:extLst>
              <a:ext uri="{FF2B5EF4-FFF2-40B4-BE49-F238E27FC236}">
                <a16:creationId xmlns:a16="http://schemas.microsoft.com/office/drawing/2014/main" id="{940AAD93-5F61-4F9D-A9C9-81785824CE1E}"/>
              </a:ext>
            </a:extLst>
          </p:cNvPr>
          <p:cNvSpPr>
            <a:spLocks noGrp="1"/>
          </p:cNvSpPr>
          <p:nvPr>
            <p:ph type="dt" sz="half" idx="10"/>
          </p:nvPr>
        </p:nvSpPr>
        <p:spPr/>
        <p:txBody>
          <a:bodyPr/>
          <a:lstStyle/>
          <a:p>
            <a:endParaRPr lang="en-MY" dirty="0"/>
          </a:p>
        </p:txBody>
      </p:sp>
      <p:sp>
        <p:nvSpPr>
          <p:cNvPr id="5" name="Footer Placeholder 4">
            <a:extLst>
              <a:ext uri="{FF2B5EF4-FFF2-40B4-BE49-F238E27FC236}">
                <a16:creationId xmlns:a16="http://schemas.microsoft.com/office/drawing/2014/main" id="{61A5CDFE-473D-4A86-B624-6CFBB10D410B}"/>
              </a:ext>
            </a:extLst>
          </p:cNvPr>
          <p:cNvSpPr>
            <a:spLocks noGrp="1"/>
          </p:cNvSpPr>
          <p:nvPr>
            <p:ph type="ftr" sz="quarter" idx="11"/>
          </p:nvPr>
        </p:nvSpPr>
        <p:spPr/>
        <p:txBody>
          <a:bodyPr/>
          <a:lstStyle/>
          <a:p>
            <a:endParaRPr lang="en-MY" dirty="0"/>
          </a:p>
        </p:txBody>
      </p:sp>
      <p:sp>
        <p:nvSpPr>
          <p:cNvPr id="6" name="Slide Number Placeholder 5">
            <a:extLst>
              <a:ext uri="{FF2B5EF4-FFF2-40B4-BE49-F238E27FC236}">
                <a16:creationId xmlns:a16="http://schemas.microsoft.com/office/drawing/2014/main" id="{124FCE40-8E53-418D-A97F-C6A120CBCFCC}"/>
              </a:ext>
            </a:extLst>
          </p:cNvPr>
          <p:cNvSpPr>
            <a:spLocks noGrp="1"/>
          </p:cNvSpPr>
          <p:nvPr>
            <p:ph type="sldNum" sz="quarter" idx="12"/>
          </p:nvPr>
        </p:nvSpPr>
        <p:spPr>
          <a:xfrm>
            <a:off x="8610600" y="6356351"/>
            <a:ext cx="2224548" cy="365125"/>
          </a:xfrm>
        </p:spPr>
        <p:txBody>
          <a:bodyPr/>
          <a:lstStyle/>
          <a:p>
            <a:fld id="{40946ED8-8940-4877-A3E9-88E5FA689C5E}" type="slidenum">
              <a:rPr lang="en-MY" smtClean="0"/>
              <a:pPr/>
              <a:t>‹#›</a:t>
            </a:fld>
            <a:endParaRPr lang="en-MY" dirty="0"/>
          </a:p>
        </p:txBody>
      </p:sp>
      <p:pic>
        <p:nvPicPr>
          <p:cNvPr id="8" name="Picture 7">
            <a:hlinkClick r:id="rId2" action="ppaction://hlinksldjump"/>
            <a:extLst>
              <a:ext uri="{FF2B5EF4-FFF2-40B4-BE49-F238E27FC236}">
                <a16:creationId xmlns:a16="http://schemas.microsoft.com/office/drawing/2014/main" id="{A090E26C-00FC-491C-8647-C0855C21D82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51354" y="5745991"/>
            <a:ext cx="1645784" cy="1078903"/>
          </a:xfrm>
          <a:prstGeom prst="rect">
            <a:avLst/>
          </a:prstGeom>
        </p:spPr>
      </p:pic>
    </p:spTree>
    <p:extLst>
      <p:ext uri="{BB962C8B-B14F-4D97-AF65-F5344CB8AC3E}">
        <p14:creationId xmlns:p14="http://schemas.microsoft.com/office/powerpoint/2010/main" val="999733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95417" y="840508"/>
            <a:ext cx="7232075" cy="526475"/>
          </a:xfrm>
        </p:spPr>
        <p:txBody>
          <a:bodyPr>
            <a:normAutofit/>
          </a:bodyPr>
          <a:lstStyle>
            <a:lvl1pPr>
              <a:defRPr sz="4000">
                <a:solidFill>
                  <a:schemeClr val="accent4"/>
                </a:solidFill>
              </a:defRPr>
            </a:lvl1pPr>
          </a:lstStyle>
          <a:p>
            <a:r>
              <a:rPr lang="en-MY" sz="3500" dirty="0"/>
              <a:t>Comparison Slides (Font 35)</a:t>
            </a:r>
            <a:endParaRPr lang="en-US" dirty="0"/>
          </a:p>
        </p:txBody>
      </p:sp>
      <p:sp>
        <p:nvSpPr>
          <p:cNvPr id="3" name="Content Placeholder 2"/>
          <p:cNvSpPr>
            <a:spLocks noGrp="1"/>
          </p:cNvSpPr>
          <p:nvPr>
            <p:ph sz="half" idx="1" hasCustomPrompt="1"/>
          </p:nvPr>
        </p:nvSpPr>
        <p:spPr>
          <a:xfrm>
            <a:off x="1063691" y="1967346"/>
            <a:ext cx="5197150" cy="3929601"/>
          </a:xfrm>
        </p:spPr>
        <p:txBody>
          <a:bodyPr/>
          <a:lstStyle/>
          <a:p>
            <a:r>
              <a:rPr lang="en-MY" dirty="0"/>
              <a:t>Keep the subject simple (F.28)</a:t>
            </a:r>
          </a:p>
          <a:p>
            <a:pPr lvl="1"/>
            <a:r>
              <a:rPr lang="en-MY" sz="2300" dirty="0"/>
              <a:t>The subpoints to elaborate should be short and simple and easy to understand (Font 23)</a:t>
            </a:r>
          </a:p>
          <a:p>
            <a:r>
              <a:rPr lang="en-MY" dirty="0"/>
              <a:t>When there is 2 Subject</a:t>
            </a:r>
          </a:p>
          <a:p>
            <a:pPr lvl="1"/>
            <a:r>
              <a:rPr lang="en-MY" sz="2300" dirty="0"/>
              <a:t>Utilize the space efficiently</a:t>
            </a:r>
          </a:p>
          <a:p>
            <a:pPr lvl="1"/>
            <a:r>
              <a:rPr lang="en-MY" sz="2300" dirty="0"/>
              <a:t>Elaborate during presentation</a:t>
            </a:r>
          </a:p>
          <a:p>
            <a:pPr lvl="1"/>
            <a:r>
              <a:rPr lang="en-MY" sz="2300" dirty="0"/>
              <a:t>Can only be achieved when points are simple</a:t>
            </a:r>
          </a:p>
        </p:txBody>
      </p:sp>
      <p:sp>
        <p:nvSpPr>
          <p:cNvPr id="8" name="Content Placeholder 2"/>
          <p:cNvSpPr>
            <a:spLocks noGrp="1"/>
          </p:cNvSpPr>
          <p:nvPr>
            <p:ph sz="half" idx="10"/>
          </p:nvPr>
        </p:nvSpPr>
        <p:spPr>
          <a:xfrm>
            <a:off x="6345384" y="1967346"/>
            <a:ext cx="4710545" cy="4008581"/>
          </a:xfrm>
        </p:spPr>
        <p:txBody>
          <a:bodyPr/>
          <a:lstStyle/>
          <a:p>
            <a:endParaRPr lang="en-MY" dirty="0"/>
          </a:p>
        </p:txBody>
      </p:sp>
      <p:sp>
        <p:nvSpPr>
          <p:cNvPr id="4" name="Date Placeholder 3">
            <a:extLst>
              <a:ext uri="{FF2B5EF4-FFF2-40B4-BE49-F238E27FC236}">
                <a16:creationId xmlns:a16="http://schemas.microsoft.com/office/drawing/2014/main" id="{4784B663-1513-4D89-B2AA-EC0059BDF420}"/>
              </a:ext>
            </a:extLst>
          </p:cNvPr>
          <p:cNvSpPr>
            <a:spLocks noGrp="1"/>
          </p:cNvSpPr>
          <p:nvPr>
            <p:ph type="dt" sz="half" idx="11"/>
          </p:nvPr>
        </p:nvSpPr>
        <p:spPr/>
        <p:txBody>
          <a:bodyPr/>
          <a:lstStyle/>
          <a:p>
            <a:endParaRPr lang="en-MY" dirty="0"/>
          </a:p>
        </p:txBody>
      </p:sp>
      <p:sp>
        <p:nvSpPr>
          <p:cNvPr id="5" name="Footer Placeholder 4">
            <a:extLst>
              <a:ext uri="{FF2B5EF4-FFF2-40B4-BE49-F238E27FC236}">
                <a16:creationId xmlns:a16="http://schemas.microsoft.com/office/drawing/2014/main" id="{57B039AD-77A2-4599-9153-9940314FA6BE}"/>
              </a:ext>
            </a:extLst>
          </p:cNvPr>
          <p:cNvSpPr>
            <a:spLocks noGrp="1"/>
          </p:cNvSpPr>
          <p:nvPr>
            <p:ph type="ftr" sz="quarter" idx="12"/>
          </p:nvPr>
        </p:nvSpPr>
        <p:spPr/>
        <p:txBody>
          <a:bodyPr/>
          <a:lstStyle/>
          <a:p>
            <a:endParaRPr lang="en-MY" dirty="0"/>
          </a:p>
        </p:txBody>
      </p:sp>
      <p:sp>
        <p:nvSpPr>
          <p:cNvPr id="6" name="Slide Number Placeholder 5">
            <a:extLst>
              <a:ext uri="{FF2B5EF4-FFF2-40B4-BE49-F238E27FC236}">
                <a16:creationId xmlns:a16="http://schemas.microsoft.com/office/drawing/2014/main" id="{870129AC-3F14-4D65-B4FF-00C29BDE1C78}"/>
              </a:ext>
            </a:extLst>
          </p:cNvPr>
          <p:cNvSpPr>
            <a:spLocks noGrp="1"/>
          </p:cNvSpPr>
          <p:nvPr>
            <p:ph type="sldNum" sz="quarter" idx="13"/>
          </p:nvPr>
        </p:nvSpPr>
        <p:spPr/>
        <p:txBody>
          <a:bodyPr/>
          <a:lstStyle/>
          <a:p>
            <a:fld id="{40946ED8-8940-4877-A3E9-88E5FA689C5E}" type="slidenum">
              <a:rPr lang="en-MY" smtClean="0"/>
              <a:t>‹#›</a:t>
            </a:fld>
            <a:endParaRPr lang="en-MY" dirty="0"/>
          </a:p>
        </p:txBody>
      </p:sp>
    </p:spTree>
    <p:extLst>
      <p:ext uri="{BB962C8B-B14F-4D97-AF65-F5344CB8AC3E}">
        <p14:creationId xmlns:p14="http://schemas.microsoft.com/office/powerpoint/2010/main" val="2549852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46929" y="831417"/>
            <a:ext cx="6874164" cy="535567"/>
          </a:xfrm>
        </p:spPr>
        <p:txBody>
          <a:bodyPr>
            <a:normAutofit/>
          </a:bodyPr>
          <a:lstStyle>
            <a:lvl1pPr>
              <a:defRPr sz="4000">
                <a:solidFill>
                  <a:schemeClr val="accent4"/>
                </a:solidFill>
              </a:defRPr>
            </a:lvl1pPr>
          </a:lstStyle>
          <a:p>
            <a:r>
              <a:rPr lang="en-MY" sz="3500" dirty="0" err="1"/>
              <a:t>Comparision</a:t>
            </a:r>
            <a:r>
              <a:rPr lang="en-MY" sz="3500" dirty="0"/>
              <a:t> Slides 2 (Font 35)</a:t>
            </a:r>
            <a:endParaRPr lang="en-US" dirty="0"/>
          </a:p>
        </p:txBody>
      </p:sp>
      <p:sp>
        <p:nvSpPr>
          <p:cNvPr id="3" name="Text Placeholder 2"/>
          <p:cNvSpPr>
            <a:spLocks noGrp="1"/>
          </p:cNvSpPr>
          <p:nvPr>
            <p:ph type="body" idx="1" hasCustomPrompt="1"/>
          </p:nvPr>
        </p:nvSpPr>
        <p:spPr>
          <a:xfrm>
            <a:off x="1207295" y="2140238"/>
            <a:ext cx="4574309" cy="463551"/>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r>
              <a:rPr lang="en-MY" dirty="0"/>
              <a:t>Keep font at 25 here</a:t>
            </a:r>
          </a:p>
        </p:txBody>
      </p:sp>
      <p:sp>
        <p:nvSpPr>
          <p:cNvPr id="4" name="Content Placeholder 3"/>
          <p:cNvSpPr>
            <a:spLocks noGrp="1"/>
          </p:cNvSpPr>
          <p:nvPr>
            <p:ph sz="half" idx="2" hasCustomPrompt="1"/>
          </p:nvPr>
        </p:nvSpPr>
        <p:spPr>
          <a:xfrm>
            <a:off x="1191491" y="2743201"/>
            <a:ext cx="4599709" cy="3241964"/>
          </a:xfrm>
        </p:spPr>
        <p:txBody>
          <a:bodyPr/>
          <a:lstStyle>
            <a:lvl1pPr>
              <a:defRPr sz="2800"/>
            </a:lvl1pPr>
          </a:lstStyle>
          <a:p>
            <a:r>
              <a:rPr lang="en-MY" sz="2000" dirty="0"/>
              <a:t>Font here should be 20.</a:t>
            </a:r>
          </a:p>
          <a:p>
            <a:r>
              <a:rPr lang="en-MY" sz="2000" dirty="0"/>
              <a:t>To have more space for longer comparisons.</a:t>
            </a:r>
          </a:p>
        </p:txBody>
      </p:sp>
      <p:sp>
        <p:nvSpPr>
          <p:cNvPr id="10" name="Text Placeholder 2"/>
          <p:cNvSpPr>
            <a:spLocks noGrp="1"/>
          </p:cNvSpPr>
          <p:nvPr>
            <p:ph type="body" idx="13" hasCustomPrompt="1"/>
          </p:nvPr>
        </p:nvSpPr>
        <p:spPr>
          <a:xfrm>
            <a:off x="6416604" y="2140238"/>
            <a:ext cx="4574309" cy="463551"/>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r>
              <a:rPr lang="en-MY" dirty="0"/>
              <a:t>Title in one line only</a:t>
            </a:r>
          </a:p>
        </p:txBody>
      </p:sp>
      <p:sp>
        <p:nvSpPr>
          <p:cNvPr id="11" name="Content Placeholder 3"/>
          <p:cNvSpPr>
            <a:spLocks noGrp="1"/>
          </p:cNvSpPr>
          <p:nvPr>
            <p:ph sz="half" idx="14" hasCustomPrompt="1"/>
          </p:nvPr>
        </p:nvSpPr>
        <p:spPr>
          <a:xfrm>
            <a:off x="6400800" y="2743201"/>
            <a:ext cx="4599709" cy="3241964"/>
          </a:xfrm>
        </p:spPr>
        <p:txBody>
          <a:bodyPr/>
          <a:lstStyle>
            <a:lvl1pPr>
              <a:defRPr sz="2800"/>
            </a:lvl1pPr>
          </a:lstStyle>
          <a:p>
            <a:r>
              <a:rPr lang="en-MY" sz="2000" dirty="0"/>
              <a:t>Same font for both sides.</a:t>
            </a:r>
          </a:p>
          <a:p>
            <a:r>
              <a:rPr lang="en-MY" sz="2000" dirty="0"/>
              <a:t>Avoid different fonts to keep balance.</a:t>
            </a:r>
          </a:p>
        </p:txBody>
      </p:sp>
      <p:sp>
        <p:nvSpPr>
          <p:cNvPr id="5" name="Date Placeholder 4">
            <a:extLst>
              <a:ext uri="{FF2B5EF4-FFF2-40B4-BE49-F238E27FC236}">
                <a16:creationId xmlns:a16="http://schemas.microsoft.com/office/drawing/2014/main" id="{18209F03-B4C1-4B5E-AFA3-FFBCD631EC79}"/>
              </a:ext>
            </a:extLst>
          </p:cNvPr>
          <p:cNvSpPr>
            <a:spLocks noGrp="1"/>
          </p:cNvSpPr>
          <p:nvPr>
            <p:ph type="dt" sz="half" idx="15"/>
          </p:nvPr>
        </p:nvSpPr>
        <p:spPr/>
        <p:txBody>
          <a:bodyPr/>
          <a:lstStyle/>
          <a:p>
            <a:endParaRPr lang="en-MY" dirty="0"/>
          </a:p>
        </p:txBody>
      </p:sp>
      <p:sp>
        <p:nvSpPr>
          <p:cNvPr id="6" name="Footer Placeholder 5">
            <a:extLst>
              <a:ext uri="{FF2B5EF4-FFF2-40B4-BE49-F238E27FC236}">
                <a16:creationId xmlns:a16="http://schemas.microsoft.com/office/drawing/2014/main" id="{DE432E22-ED4D-49BF-AAB1-C781ECCC9A6E}"/>
              </a:ext>
            </a:extLst>
          </p:cNvPr>
          <p:cNvSpPr>
            <a:spLocks noGrp="1"/>
          </p:cNvSpPr>
          <p:nvPr>
            <p:ph type="ftr" sz="quarter" idx="16"/>
          </p:nvPr>
        </p:nvSpPr>
        <p:spPr/>
        <p:txBody>
          <a:bodyPr/>
          <a:lstStyle/>
          <a:p>
            <a:endParaRPr lang="en-MY" dirty="0"/>
          </a:p>
        </p:txBody>
      </p:sp>
      <p:sp>
        <p:nvSpPr>
          <p:cNvPr id="7" name="Slide Number Placeholder 6">
            <a:extLst>
              <a:ext uri="{FF2B5EF4-FFF2-40B4-BE49-F238E27FC236}">
                <a16:creationId xmlns:a16="http://schemas.microsoft.com/office/drawing/2014/main" id="{B402A06C-B6E1-4AD9-BA7A-917C81F26D18}"/>
              </a:ext>
            </a:extLst>
          </p:cNvPr>
          <p:cNvSpPr>
            <a:spLocks noGrp="1"/>
          </p:cNvSpPr>
          <p:nvPr>
            <p:ph type="sldNum" sz="quarter" idx="17"/>
          </p:nvPr>
        </p:nvSpPr>
        <p:spPr/>
        <p:txBody>
          <a:bodyPr/>
          <a:lstStyle/>
          <a:p>
            <a:fld id="{40946ED8-8940-4877-A3E9-88E5FA689C5E}" type="slidenum">
              <a:rPr lang="en-MY" smtClean="0"/>
              <a:t>‹#›</a:t>
            </a:fld>
            <a:endParaRPr lang="en-MY" dirty="0"/>
          </a:p>
        </p:txBody>
      </p:sp>
    </p:spTree>
    <p:extLst>
      <p:ext uri="{BB962C8B-B14F-4D97-AF65-F5344CB8AC3E}">
        <p14:creationId xmlns:p14="http://schemas.microsoft.com/office/powerpoint/2010/main" val="169874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74413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32518" y="1366117"/>
            <a:ext cx="3932237" cy="818865"/>
          </a:xfrm>
        </p:spPr>
        <p:txBody>
          <a:bodyPr anchor="b">
            <a:noAutofit/>
          </a:bodyPr>
          <a:lstStyle>
            <a:lvl1pPr>
              <a:lnSpc>
                <a:spcPct val="70000"/>
              </a:lnSpc>
              <a:defRPr sz="3200">
                <a:solidFill>
                  <a:schemeClr val="accent4"/>
                </a:solidFill>
              </a:defRPr>
            </a:lvl1pPr>
          </a:lstStyle>
          <a:p>
            <a:r>
              <a:rPr lang="en-MY" sz="3000" dirty="0"/>
              <a:t>Your Subject (F30) </a:t>
            </a:r>
            <a:br>
              <a:rPr lang="en-MY" sz="3000" dirty="0"/>
            </a:br>
            <a:r>
              <a:rPr lang="en-MY" sz="3000" dirty="0"/>
              <a:t>Can be two line</a:t>
            </a:r>
            <a:endParaRPr lang="en-US" dirty="0"/>
          </a:p>
        </p:txBody>
      </p:sp>
      <p:sp>
        <p:nvSpPr>
          <p:cNvPr id="3" name="Content Placeholder 2"/>
          <p:cNvSpPr>
            <a:spLocks noGrp="1"/>
          </p:cNvSpPr>
          <p:nvPr>
            <p:ph idx="1" hasCustomPrompt="1"/>
          </p:nvPr>
        </p:nvSpPr>
        <p:spPr>
          <a:xfrm>
            <a:off x="5874327" y="1329172"/>
            <a:ext cx="4784437" cy="480377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en-MY" dirty="0"/>
              <a:t>This side to be use for charts or pictures.</a:t>
            </a:r>
          </a:p>
          <a:p>
            <a:r>
              <a:rPr lang="en-MY" dirty="0"/>
              <a:t>Keep items within the box.</a:t>
            </a:r>
          </a:p>
        </p:txBody>
      </p:sp>
      <p:sp>
        <p:nvSpPr>
          <p:cNvPr id="4" name="Text Placeholder 3"/>
          <p:cNvSpPr>
            <a:spLocks noGrp="1"/>
          </p:cNvSpPr>
          <p:nvPr>
            <p:ph type="body" sz="half" idx="2" hasCustomPrompt="1"/>
          </p:nvPr>
        </p:nvSpPr>
        <p:spPr>
          <a:xfrm>
            <a:off x="1587934" y="2419927"/>
            <a:ext cx="3972356" cy="3611419"/>
          </a:xfrm>
        </p:spPr>
        <p:txBody>
          <a:bodyPr/>
          <a:lstStyle>
            <a:lvl1pPr marL="0" indent="0">
              <a:buNone/>
              <a:defRPr sz="1600">
                <a:solidFill>
                  <a:schemeClr val="bg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r>
              <a:rPr lang="en-MY" sz="1800" dirty="0"/>
              <a:t>A description of the item on the right side. This side can be used to tell a story, background of the topic you would like to focus on. Font size 18.</a:t>
            </a:r>
          </a:p>
        </p:txBody>
      </p:sp>
      <p:sp>
        <p:nvSpPr>
          <p:cNvPr id="5" name="Date Placeholder 4">
            <a:extLst>
              <a:ext uri="{FF2B5EF4-FFF2-40B4-BE49-F238E27FC236}">
                <a16:creationId xmlns:a16="http://schemas.microsoft.com/office/drawing/2014/main" id="{933424FD-7977-4D95-B776-E9C4636BCF27}"/>
              </a:ext>
            </a:extLst>
          </p:cNvPr>
          <p:cNvSpPr>
            <a:spLocks noGrp="1"/>
          </p:cNvSpPr>
          <p:nvPr>
            <p:ph type="dt" sz="half" idx="10"/>
          </p:nvPr>
        </p:nvSpPr>
        <p:spPr/>
        <p:txBody>
          <a:bodyPr/>
          <a:lstStyle/>
          <a:p>
            <a:endParaRPr lang="en-MY" dirty="0"/>
          </a:p>
        </p:txBody>
      </p:sp>
      <p:sp>
        <p:nvSpPr>
          <p:cNvPr id="6" name="Footer Placeholder 5">
            <a:extLst>
              <a:ext uri="{FF2B5EF4-FFF2-40B4-BE49-F238E27FC236}">
                <a16:creationId xmlns:a16="http://schemas.microsoft.com/office/drawing/2014/main" id="{503C8F81-E1C1-4324-AC61-B290C29A7CCA}"/>
              </a:ext>
            </a:extLst>
          </p:cNvPr>
          <p:cNvSpPr>
            <a:spLocks noGrp="1"/>
          </p:cNvSpPr>
          <p:nvPr>
            <p:ph type="ftr" sz="quarter" idx="11"/>
          </p:nvPr>
        </p:nvSpPr>
        <p:spPr/>
        <p:txBody>
          <a:bodyPr/>
          <a:lstStyle/>
          <a:p>
            <a:endParaRPr lang="en-MY" dirty="0"/>
          </a:p>
        </p:txBody>
      </p:sp>
      <p:sp>
        <p:nvSpPr>
          <p:cNvPr id="7" name="Slide Number Placeholder 6">
            <a:extLst>
              <a:ext uri="{FF2B5EF4-FFF2-40B4-BE49-F238E27FC236}">
                <a16:creationId xmlns:a16="http://schemas.microsoft.com/office/drawing/2014/main" id="{7E1A9F23-CFB9-4E86-B232-680F45CDEC4F}"/>
              </a:ext>
            </a:extLst>
          </p:cNvPr>
          <p:cNvSpPr>
            <a:spLocks noGrp="1"/>
          </p:cNvSpPr>
          <p:nvPr>
            <p:ph type="sldNum" sz="quarter" idx="12"/>
          </p:nvPr>
        </p:nvSpPr>
        <p:spPr/>
        <p:txBody>
          <a:bodyPr/>
          <a:lstStyle/>
          <a:p>
            <a:fld id="{40946ED8-8940-4877-A3E9-88E5FA689C5E}" type="slidenum">
              <a:rPr lang="en-MY" smtClean="0"/>
              <a:t>‹#›</a:t>
            </a:fld>
            <a:endParaRPr lang="en-MY" dirty="0"/>
          </a:p>
        </p:txBody>
      </p:sp>
    </p:spTree>
    <p:extLst>
      <p:ext uri="{BB962C8B-B14F-4D97-AF65-F5344CB8AC3E}">
        <p14:creationId xmlns:p14="http://schemas.microsoft.com/office/powerpoint/2010/main" val="16004847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Picture with Caption">
    <p:spTree>
      <p:nvGrpSpPr>
        <p:cNvPr id="1" name=""/>
        <p:cNvGrpSpPr/>
        <p:nvPr/>
      </p:nvGrpSpPr>
      <p:grpSpPr>
        <a:xfrm>
          <a:off x="0" y="0"/>
          <a:ext cx="0" cy="0"/>
          <a:chOff x="0" y="0"/>
          <a:chExt cx="0" cy="0"/>
        </a:xfrm>
      </p:grpSpPr>
      <p:sp>
        <p:nvSpPr>
          <p:cNvPr id="6" name="Title 1"/>
          <p:cNvSpPr>
            <a:spLocks noGrp="1"/>
          </p:cNvSpPr>
          <p:nvPr>
            <p:ph type="title"/>
          </p:nvPr>
        </p:nvSpPr>
        <p:spPr>
          <a:xfrm>
            <a:off x="2605786" y="768975"/>
            <a:ext cx="7135373" cy="785091"/>
          </a:xfrm>
        </p:spPr>
        <p:txBody>
          <a:bodyPr>
            <a:normAutofit/>
          </a:bodyPr>
          <a:lstStyle>
            <a:lvl1pPr>
              <a:defRPr>
                <a:solidFill>
                  <a:schemeClr val="accent4"/>
                </a:solidFill>
              </a:defRPr>
            </a:lvl1pPr>
          </a:lstStyle>
          <a:p>
            <a:r>
              <a:rPr lang="en-US" sz="3500"/>
              <a:t>Click to edit Master title style</a:t>
            </a:r>
            <a:endParaRPr lang="en-MY" sz="3500" dirty="0"/>
          </a:p>
        </p:txBody>
      </p:sp>
      <p:sp>
        <p:nvSpPr>
          <p:cNvPr id="2" name="Date Placeholder 1">
            <a:extLst>
              <a:ext uri="{FF2B5EF4-FFF2-40B4-BE49-F238E27FC236}">
                <a16:creationId xmlns:a16="http://schemas.microsoft.com/office/drawing/2014/main" id="{69BB87E9-16C5-4968-ACB2-66AA83E56B3D}"/>
              </a:ext>
            </a:extLst>
          </p:cNvPr>
          <p:cNvSpPr>
            <a:spLocks noGrp="1"/>
          </p:cNvSpPr>
          <p:nvPr>
            <p:ph type="dt" sz="half" idx="10"/>
          </p:nvPr>
        </p:nvSpPr>
        <p:spPr/>
        <p:txBody>
          <a:bodyPr/>
          <a:lstStyle/>
          <a:p>
            <a:endParaRPr lang="en-MY" dirty="0"/>
          </a:p>
        </p:txBody>
      </p:sp>
      <p:sp>
        <p:nvSpPr>
          <p:cNvPr id="3" name="Footer Placeholder 2">
            <a:extLst>
              <a:ext uri="{FF2B5EF4-FFF2-40B4-BE49-F238E27FC236}">
                <a16:creationId xmlns:a16="http://schemas.microsoft.com/office/drawing/2014/main" id="{281FEADA-26D6-4A2A-9671-5DA399FCE332}"/>
              </a:ext>
            </a:extLst>
          </p:cNvPr>
          <p:cNvSpPr>
            <a:spLocks noGrp="1"/>
          </p:cNvSpPr>
          <p:nvPr>
            <p:ph type="ftr" sz="quarter" idx="11"/>
          </p:nvPr>
        </p:nvSpPr>
        <p:spPr/>
        <p:txBody>
          <a:bodyPr/>
          <a:lstStyle/>
          <a:p>
            <a:endParaRPr lang="en-MY" dirty="0"/>
          </a:p>
        </p:txBody>
      </p:sp>
      <p:sp>
        <p:nvSpPr>
          <p:cNvPr id="4" name="Slide Number Placeholder 3">
            <a:extLst>
              <a:ext uri="{FF2B5EF4-FFF2-40B4-BE49-F238E27FC236}">
                <a16:creationId xmlns:a16="http://schemas.microsoft.com/office/drawing/2014/main" id="{58C86BAC-7817-471B-8358-DA5C24576A8D}"/>
              </a:ext>
            </a:extLst>
          </p:cNvPr>
          <p:cNvSpPr>
            <a:spLocks noGrp="1"/>
          </p:cNvSpPr>
          <p:nvPr>
            <p:ph type="sldNum" sz="quarter" idx="12"/>
          </p:nvPr>
        </p:nvSpPr>
        <p:spPr/>
        <p:txBody>
          <a:bodyPr/>
          <a:lstStyle/>
          <a:p>
            <a:fld id="{40946ED8-8940-4877-A3E9-88E5FA689C5E}" type="slidenum">
              <a:rPr lang="en-MY" smtClean="0"/>
              <a:t>‹#›</a:t>
            </a:fld>
            <a:endParaRPr lang="en-MY" dirty="0"/>
          </a:p>
        </p:txBody>
      </p:sp>
    </p:spTree>
    <p:extLst>
      <p:ext uri="{BB962C8B-B14F-4D97-AF65-F5344CB8AC3E}">
        <p14:creationId xmlns:p14="http://schemas.microsoft.com/office/powerpoint/2010/main" val="3037775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Thank you">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87404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MY" dirty="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MY"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946ED8-8940-4877-A3E9-88E5FA689C5E}" type="slidenum">
              <a:rPr lang="en-MY" smtClean="0"/>
              <a:t>‹#›</a:t>
            </a:fld>
            <a:endParaRPr lang="en-MY" dirty="0"/>
          </a:p>
        </p:txBody>
      </p:sp>
    </p:spTree>
    <p:extLst>
      <p:ext uri="{BB962C8B-B14F-4D97-AF65-F5344CB8AC3E}">
        <p14:creationId xmlns:p14="http://schemas.microsoft.com/office/powerpoint/2010/main" val="7402906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F7DE03-A4F4-EB08-FD7A-F69AB2E697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CDCD3A-C6DA-69F6-255C-F73E3C7CE0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52A73C-99F9-C01A-EEF9-975C2032BA1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81ECDD-CF17-463F-A54E-8D50CE450D68}" type="datetimeFigureOut">
              <a:rPr lang="en-US" smtClean="0"/>
              <a:t>4/9/2026</a:t>
            </a:fld>
            <a:endParaRPr lang="en-US"/>
          </a:p>
        </p:txBody>
      </p:sp>
      <p:sp>
        <p:nvSpPr>
          <p:cNvPr id="5" name="Footer Placeholder 4">
            <a:extLst>
              <a:ext uri="{FF2B5EF4-FFF2-40B4-BE49-F238E27FC236}">
                <a16:creationId xmlns:a16="http://schemas.microsoft.com/office/drawing/2014/main" id="{4142CAC9-8B51-F943-DF91-4C3210C897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513A7BA-4C27-0342-ED13-D87D8025D9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037741-816B-431A-8A02-240731D0DB8E}" type="slidenum">
              <a:rPr lang="en-US" smtClean="0"/>
              <a:t>‹#›</a:t>
            </a:fld>
            <a:endParaRPr lang="en-US"/>
          </a:p>
        </p:txBody>
      </p:sp>
    </p:spTree>
    <p:extLst>
      <p:ext uri="{BB962C8B-B14F-4D97-AF65-F5344CB8AC3E}">
        <p14:creationId xmlns:p14="http://schemas.microsoft.com/office/powerpoint/2010/main" val="3200264329"/>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82.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8.png"/><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oleObject" Target="../embeddings/oleObject1.bin"/><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6.png"/><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3" Type="http://schemas.openxmlformats.org/officeDocument/2006/relationships/hyperlink" Target="https://arcade.makecode.com/" TargetMode="External"/><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2.png"/><Relationship Id="rId1" Type="http://schemas.openxmlformats.org/officeDocument/2006/relationships/slideLayout" Target="../slideLayouts/slideLayout16.xml"/></Relationships>
</file>

<file path=ppt/slides/_rels/slide1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image" Target="../media/image2.png"/><Relationship Id="rId1" Type="http://schemas.openxmlformats.org/officeDocument/2006/relationships/slideLayout" Target="../slideLayouts/slideLayout16.xml"/><Relationship Id="rId4" Type="http://schemas.openxmlformats.org/officeDocument/2006/relationships/image" Target="../media/image100.emf"/></Relationships>
</file>

<file path=ppt/slides/_rels/slide1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44.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46.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49.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5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57.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59.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60.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109.emf"/></Relationships>
</file>

<file path=ppt/slides/_rels/slide161.x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111.emf"/></Relationships>
</file>

<file path=ppt/slides/_rels/slide162.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113.emf"/></Relationships>
</file>

<file path=ppt/slides/_rels/slide163.x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115.emf"/></Relationships>
</file>

<file path=ppt/slides/_rels/slide1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6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7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118.png"/></Relationships>
</file>

<file path=ppt/slides/_rels/slide17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emf"/><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png"/><Relationship Id="rId1" Type="http://schemas.openxmlformats.org/officeDocument/2006/relationships/slideLayout" Target="../slideLayouts/slideLayout3.xml"/><Relationship Id="rId5" Type="http://schemas.openxmlformats.org/officeDocument/2006/relationships/image" Target="../media/image28.emf"/><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7.png"/><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8.png"/></Relationships>
</file>

<file path=ppt/slides/_rels/slide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5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5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5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5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6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6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7.png"/><Relationship Id="rId1" Type="http://schemas.openxmlformats.org/officeDocument/2006/relationships/slideLayout" Target="../slideLayouts/slideLayout3.xml"/><Relationship Id="rId5" Type="http://schemas.openxmlformats.org/officeDocument/2006/relationships/image" Target="../media/image69.png"/><Relationship Id="rId4" Type="http://schemas.openxmlformats.org/officeDocument/2006/relationships/image" Target="../media/image68.png"/></Relationships>
</file>

<file path=ppt/slides/_rels/slide7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3.jpeg"/><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9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9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75.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45046-B87A-440C-9AA8-05A37C9E6FED}"/>
              </a:ext>
            </a:extLst>
          </p:cNvPr>
          <p:cNvSpPr>
            <a:spLocks noGrp="1"/>
          </p:cNvSpPr>
          <p:nvPr>
            <p:ph type="title"/>
          </p:nvPr>
        </p:nvSpPr>
        <p:spPr>
          <a:xfrm>
            <a:off x="807226" y="2844293"/>
            <a:ext cx="9665953" cy="1911640"/>
          </a:xfrm>
        </p:spPr>
        <p:txBody>
          <a:bodyPr anchor="t">
            <a:normAutofit/>
          </a:bodyPr>
          <a:lstStyle/>
          <a:p>
            <a:r>
              <a:rPr lang="en-MY" sz="3600" dirty="0">
                <a:solidFill>
                  <a:srgbClr val="002060"/>
                </a:solidFill>
              </a:rPr>
              <a:t>International Youth Robot Competition (IYRC) 2026                                      </a:t>
            </a:r>
            <a:br>
              <a:rPr lang="en-MY" sz="3600" dirty="0">
                <a:solidFill>
                  <a:srgbClr val="002060"/>
                </a:solidFill>
              </a:rPr>
            </a:br>
            <a:r>
              <a:rPr lang="en-MY" sz="3600" dirty="0">
                <a:solidFill>
                  <a:srgbClr val="002060"/>
                </a:solidFill>
              </a:rPr>
              <a:t>                                          KOREA</a:t>
            </a:r>
          </a:p>
        </p:txBody>
      </p:sp>
      <p:sp>
        <p:nvSpPr>
          <p:cNvPr id="3" name="Text Placeholder 2">
            <a:extLst>
              <a:ext uri="{FF2B5EF4-FFF2-40B4-BE49-F238E27FC236}">
                <a16:creationId xmlns:a16="http://schemas.microsoft.com/office/drawing/2014/main" id="{5BDBFC1C-62A5-478D-A58E-749418AA07D8}"/>
              </a:ext>
            </a:extLst>
          </p:cNvPr>
          <p:cNvSpPr>
            <a:spLocks noGrp="1"/>
          </p:cNvSpPr>
          <p:nvPr>
            <p:ph type="body" idx="1"/>
          </p:nvPr>
        </p:nvSpPr>
        <p:spPr>
          <a:xfrm>
            <a:off x="194288" y="5259272"/>
            <a:ext cx="10515600" cy="1500187"/>
          </a:xfrm>
        </p:spPr>
        <p:txBody>
          <a:bodyPr/>
          <a:lstStyle/>
          <a:p>
            <a:r>
              <a:rPr lang="en-MY" dirty="0">
                <a:solidFill>
                  <a:schemeClr val="tx1"/>
                </a:solidFill>
              </a:rPr>
              <a:t>RULES &amp; REGULATIONS</a:t>
            </a:r>
          </a:p>
          <a:p>
            <a:r>
              <a:rPr lang="en-MY" dirty="0">
                <a:solidFill>
                  <a:schemeClr val="tx1"/>
                </a:solidFill>
              </a:rPr>
              <a:t>Version 1.2</a:t>
            </a:r>
          </a:p>
        </p:txBody>
      </p:sp>
      <p:pic>
        <p:nvPicPr>
          <p:cNvPr id="7" name="Picture 6">
            <a:extLst>
              <a:ext uri="{FF2B5EF4-FFF2-40B4-BE49-F238E27FC236}">
                <a16:creationId xmlns:a16="http://schemas.microsoft.com/office/drawing/2014/main" id="{898D172C-56E6-4369-A78D-40F996A000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1524" y="-307601"/>
            <a:ext cx="4410627" cy="2891410"/>
          </a:xfrm>
          <a:prstGeom prst="rect">
            <a:avLst/>
          </a:prstGeom>
        </p:spPr>
      </p:pic>
    </p:spTree>
    <p:extLst>
      <p:ext uri="{BB962C8B-B14F-4D97-AF65-F5344CB8AC3E}">
        <p14:creationId xmlns:p14="http://schemas.microsoft.com/office/powerpoint/2010/main" val="4790559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60B32-2FCF-46AB-86CA-A0ED58BBF3BA}"/>
              </a:ext>
            </a:extLst>
          </p:cNvPr>
          <p:cNvSpPr>
            <a:spLocks noGrp="1"/>
          </p:cNvSpPr>
          <p:nvPr>
            <p:ph type="title"/>
          </p:nvPr>
        </p:nvSpPr>
        <p:spPr>
          <a:xfrm>
            <a:off x="2533574" y="768975"/>
            <a:ext cx="7269017" cy="785091"/>
          </a:xfrm>
        </p:spPr>
        <p:txBody>
          <a:bodyPr>
            <a:normAutofit/>
          </a:bodyPr>
          <a:lstStyle/>
          <a:p>
            <a:r>
              <a:rPr lang="en-MY" dirty="0">
                <a:solidFill>
                  <a:srgbClr val="002060"/>
                </a:solidFill>
              </a:rPr>
              <a:t>ROBOT BOWLING SCORE EXAMPLE</a:t>
            </a:r>
          </a:p>
        </p:txBody>
      </p:sp>
      <p:graphicFrame>
        <p:nvGraphicFramePr>
          <p:cNvPr id="4" name="Content Placeholder 3">
            <a:extLst>
              <a:ext uri="{FF2B5EF4-FFF2-40B4-BE49-F238E27FC236}">
                <a16:creationId xmlns:a16="http://schemas.microsoft.com/office/drawing/2014/main" id="{FF9CB3C5-31EF-4B80-9BCD-68BA6B245264}"/>
              </a:ext>
            </a:extLst>
          </p:cNvPr>
          <p:cNvGraphicFramePr>
            <a:graphicFrameLocks noGrp="1"/>
          </p:cNvGraphicFramePr>
          <p:nvPr>
            <p:ph idx="1"/>
            <p:extLst>
              <p:ext uri="{D42A27DB-BD31-4B8C-83A1-F6EECF244321}">
                <p14:modId xmlns:p14="http://schemas.microsoft.com/office/powerpoint/2010/main" val="374864544"/>
              </p:ext>
            </p:extLst>
          </p:nvPr>
        </p:nvGraphicFramePr>
        <p:xfrm>
          <a:off x="838200" y="2408516"/>
          <a:ext cx="9962604" cy="2595880"/>
        </p:xfrm>
        <a:graphic>
          <a:graphicData uri="http://schemas.openxmlformats.org/drawingml/2006/table">
            <a:tbl>
              <a:tblPr firstRow="1" bandRow="1">
                <a:tableStyleId>{21E4AEA4-8DFA-4A89-87EB-49C32662AFE0}</a:tableStyleId>
              </a:tblPr>
              <a:tblGrid>
                <a:gridCol w="949643">
                  <a:extLst>
                    <a:ext uri="{9D8B030D-6E8A-4147-A177-3AD203B41FA5}">
                      <a16:colId xmlns:a16="http://schemas.microsoft.com/office/drawing/2014/main" val="2004511831"/>
                    </a:ext>
                  </a:extLst>
                </a:gridCol>
                <a:gridCol w="851385">
                  <a:extLst>
                    <a:ext uri="{9D8B030D-6E8A-4147-A177-3AD203B41FA5}">
                      <a16:colId xmlns:a16="http://schemas.microsoft.com/office/drawing/2014/main" val="1067164477"/>
                    </a:ext>
                  </a:extLst>
                </a:gridCol>
                <a:gridCol w="851385">
                  <a:extLst>
                    <a:ext uri="{9D8B030D-6E8A-4147-A177-3AD203B41FA5}">
                      <a16:colId xmlns:a16="http://schemas.microsoft.com/office/drawing/2014/main" val="2150128473"/>
                    </a:ext>
                  </a:extLst>
                </a:gridCol>
                <a:gridCol w="851385">
                  <a:extLst>
                    <a:ext uri="{9D8B030D-6E8A-4147-A177-3AD203B41FA5}">
                      <a16:colId xmlns:a16="http://schemas.microsoft.com/office/drawing/2014/main" val="971753230"/>
                    </a:ext>
                  </a:extLst>
                </a:gridCol>
                <a:gridCol w="851385">
                  <a:extLst>
                    <a:ext uri="{9D8B030D-6E8A-4147-A177-3AD203B41FA5}">
                      <a16:colId xmlns:a16="http://schemas.microsoft.com/office/drawing/2014/main" val="2916938891"/>
                    </a:ext>
                  </a:extLst>
                </a:gridCol>
                <a:gridCol w="851385">
                  <a:extLst>
                    <a:ext uri="{9D8B030D-6E8A-4147-A177-3AD203B41FA5}">
                      <a16:colId xmlns:a16="http://schemas.microsoft.com/office/drawing/2014/main" val="1872338540"/>
                    </a:ext>
                  </a:extLst>
                </a:gridCol>
                <a:gridCol w="851385">
                  <a:extLst>
                    <a:ext uri="{9D8B030D-6E8A-4147-A177-3AD203B41FA5}">
                      <a16:colId xmlns:a16="http://schemas.microsoft.com/office/drawing/2014/main" val="3985641798"/>
                    </a:ext>
                  </a:extLst>
                </a:gridCol>
                <a:gridCol w="1723841">
                  <a:extLst>
                    <a:ext uri="{9D8B030D-6E8A-4147-A177-3AD203B41FA5}">
                      <a16:colId xmlns:a16="http://schemas.microsoft.com/office/drawing/2014/main" val="1785844057"/>
                    </a:ext>
                  </a:extLst>
                </a:gridCol>
                <a:gridCol w="1090405">
                  <a:extLst>
                    <a:ext uri="{9D8B030D-6E8A-4147-A177-3AD203B41FA5}">
                      <a16:colId xmlns:a16="http://schemas.microsoft.com/office/drawing/2014/main" val="2177753038"/>
                    </a:ext>
                  </a:extLst>
                </a:gridCol>
                <a:gridCol w="1090405">
                  <a:extLst>
                    <a:ext uri="{9D8B030D-6E8A-4147-A177-3AD203B41FA5}">
                      <a16:colId xmlns:a16="http://schemas.microsoft.com/office/drawing/2014/main" val="1674635141"/>
                    </a:ext>
                  </a:extLst>
                </a:gridCol>
              </a:tblGrid>
              <a:tr h="370840">
                <a:tc>
                  <a:txBody>
                    <a:bodyPr/>
                    <a:lstStyle/>
                    <a:p>
                      <a:pPr algn="ctr"/>
                      <a:r>
                        <a:rPr lang="en-MY" dirty="0"/>
                        <a:t>Child</a:t>
                      </a:r>
                    </a:p>
                  </a:txBody>
                  <a:tcPr/>
                </a:tc>
                <a:tc>
                  <a:txBody>
                    <a:bodyPr/>
                    <a:lstStyle/>
                    <a:p>
                      <a:pPr algn="ctr"/>
                      <a:r>
                        <a:rPr lang="en-MY" dirty="0"/>
                        <a:t>1st</a:t>
                      </a:r>
                    </a:p>
                  </a:txBody>
                  <a:tcPr/>
                </a:tc>
                <a:tc>
                  <a:txBody>
                    <a:bodyPr/>
                    <a:lstStyle/>
                    <a:p>
                      <a:pPr algn="ctr"/>
                      <a:r>
                        <a:rPr lang="en-MY" dirty="0"/>
                        <a:t>2nd</a:t>
                      </a:r>
                    </a:p>
                  </a:txBody>
                  <a:tcPr/>
                </a:tc>
                <a:tc>
                  <a:txBody>
                    <a:bodyPr/>
                    <a:lstStyle/>
                    <a:p>
                      <a:pPr algn="ctr"/>
                      <a:r>
                        <a:rPr lang="en-MY" dirty="0"/>
                        <a:t>3rd</a:t>
                      </a:r>
                    </a:p>
                  </a:txBody>
                  <a:tcPr/>
                </a:tc>
                <a:tc>
                  <a:txBody>
                    <a:bodyPr/>
                    <a:lstStyle/>
                    <a:p>
                      <a:pPr algn="ctr"/>
                      <a:r>
                        <a:rPr lang="en-MY" dirty="0"/>
                        <a:t>4th</a:t>
                      </a:r>
                    </a:p>
                  </a:txBody>
                  <a:tcPr/>
                </a:tc>
                <a:tc>
                  <a:txBody>
                    <a:bodyPr/>
                    <a:lstStyle/>
                    <a:p>
                      <a:pPr algn="ctr"/>
                      <a:r>
                        <a:rPr lang="en-MY" dirty="0"/>
                        <a:t>5th</a:t>
                      </a:r>
                    </a:p>
                  </a:txBody>
                  <a:tcPr/>
                </a:tc>
                <a:tc>
                  <a:txBody>
                    <a:bodyPr/>
                    <a:lstStyle/>
                    <a:p>
                      <a:pPr algn="ctr"/>
                      <a:r>
                        <a:rPr lang="en-MY" dirty="0"/>
                        <a:t>6</a:t>
                      </a:r>
                      <a:r>
                        <a:rPr lang="en-MY" baseline="30000" dirty="0"/>
                        <a:t>th</a:t>
                      </a:r>
                      <a:endParaRPr lang="en-MY" dirty="0"/>
                    </a:p>
                  </a:txBody>
                  <a:tcPr/>
                </a:tc>
                <a:tc>
                  <a:txBody>
                    <a:bodyPr/>
                    <a:lstStyle/>
                    <a:p>
                      <a:pPr algn="ctr"/>
                      <a:r>
                        <a:rPr lang="en-MY" dirty="0"/>
                        <a:t>Programming</a:t>
                      </a:r>
                    </a:p>
                  </a:txBody>
                  <a:tcPr/>
                </a:tc>
                <a:tc>
                  <a:txBody>
                    <a:bodyPr/>
                    <a:lstStyle/>
                    <a:p>
                      <a:pPr algn="ctr"/>
                      <a:r>
                        <a:rPr lang="en-MY" dirty="0"/>
                        <a:t>Total</a:t>
                      </a:r>
                    </a:p>
                  </a:txBody>
                  <a:tcPr/>
                </a:tc>
                <a:tc>
                  <a:txBody>
                    <a:bodyPr/>
                    <a:lstStyle/>
                    <a:p>
                      <a:pPr algn="ctr"/>
                      <a:r>
                        <a:rPr lang="en-MY" dirty="0"/>
                        <a:t>Ranking</a:t>
                      </a:r>
                    </a:p>
                  </a:txBody>
                  <a:tcPr/>
                </a:tc>
                <a:extLst>
                  <a:ext uri="{0D108BD9-81ED-4DB2-BD59-A6C34878D82A}">
                    <a16:rowId xmlns:a16="http://schemas.microsoft.com/office/drawing/2014/main" val="2102307427"/>
                  </a:ext>
                </a:extLst>
              </a:tr>
              <a:tr h="370840">
                <a:tc>
                  <a:txBody>
                    <a:bodyPr/>
                    <a:lstStyle/>
                    <a:p>
                      <a:pPr algn="ctr"/>
                      <a:r>
                        <a:rPr lang="en-MY" dirty="0"/>
                        <a:t>A (6yo)</a:t>
                      </a:r>
                    </a:p>
                  </a:txBody>
                  <a:tcPr/>
                </a:tc>
                <a:tc>
                  <a:txBody>
                    <a:bodyPr/>
                    <a:lstStyle/>
                    <a:p>
                      <a:pPr algn="ctr"/>
                      <a:r>
                        <a:rPr lang="en-MY" dirty="0"/>
                        <a:t>10</a:t>
                      </a:r>
                    </a:p>
                  </a:txBody>
                  <a:tcPr/>
                </a:tc>
                <a:tc>
                  <a:txBody>
                    <a:bodyPr/>
                    <a:lstStyle/>
                    <a:p>
                      <a:pPr algn="ctr"/>
                      <a:r>
                        <a:rPr lang="en-MY" dirty="0"/>
                        <a:t>10</a:t>
                      </a:r>
                    </a:p>
                  </a:txBody>
                  <a:tcPr/>
                </a:tc>
                <a:tc>
                  <a:txBody>
                    <a:bodyPr/>
                    <a:lstStyle/>
                    <a:p>
                      <a:pPr algn="ctr"/>
                      <a:r>
                        <a:rPr lang="en-MY" dirty="0"/>
                        <a:t>10</a:t>
                      </a:r>
                    </a:p>
                  </a:txBody>
                  <a:tcPr/>
                </a:tc>
                <a:tc>
                  <a:txBody>
                    <a:bodyPr/>
                    <a:lstStyle/>
                    <a:p>
                      <a:pPr algn="ctr"/>
                      <a:r>
                        <a:rPr lang="en-MY" dirty="0"/>
                        <a:t>10</a:t>
                      </a:r>
                    </a:p>
                  </a:txBody>
                  <a:tcPr/>
                </a:tc>
                <a:tc>
                  <a:txBody>
                    <a:bodyPr/>
                    <a:lstStyle/>
                    <a:p>
                      <a:pPr algn="ctr"/>
                      <a:r>
                        <a:rPr lang="en-MY" dirty="0"/>
                        <a:t>10</a:t>
                      </a:r>
                    </a:p>
                  </a:txBody>
                  <a:tcPr/>
                </a:tc>
                <a:tc>
                  <a:txBody>
                    <a:bodyPr/>
                    <a:lstStyle/>
                    <a:p>
                      <a:pPr algn="ctr"/>
                      <a:r>
                        <a:rPr lang="en-MY" dirty="0"/>
                        <a:t>10</a:t>
                      </a:r>
                    </a:p>
                  </a:txBody>
                  <a:tcPr/>
                </a:tc>
                <a:tc>
                  <a:txBody>
                    <a:bodyPr/>
                    <a:lstStyle/>
                    <a:p>
                      <a:pPr algn="ctr"/>
                      <a:r>
                        <a:rPr lang="en-MY" dirty="0"/>
                        <a:t>10</a:t>
                      </a:r>
                    </a:p>
                  </a:txBody>
                  <a:tcPr/>
                </a:tc>
                <a:tc>
                  <a:txBody>
                    <a:bodyPr/>
                    <a:lstStyle/>
                    <a:p>
                      <a:pPr algn="ctr"/>
                      <a:r>
                        <a:rPr lang="en-MY" dirty="0"/>
                        <a:t>70</a:t>
                      </a:r>
                    </a:p>
                  </a:txBody>
                  <a:tcPr/>
                </a:tc>
                <a:tc>
                  <a:txBody>
                    <a:bodyPr/>
                    <a:lstStyle/>
                    <a:p>
                      <a:pPr algn="ctr"/>
                      <a:r>
                        <a:rPr lang="en-MY" dirty="0"/>
                        <a:t>1</a:t>
                      </a:r>
                    </a:p>
                  </a:txBody>
                  <a:tcPr/>
                </a:tc>
                <a:extLst>
                  <a:ext uri="{0D108BD9-81ED-4DB2-BD59-A6C34878D82A}">
                    <a16:rowId xmlns:a16="http://schemas.microsoft.com/office/drawing/2014/main" val="1555490735"/>
                  </a:ext>
                </a:extLst>
              </a:tr>
              <a:tr h="370840">
                <a:tc>
                  <a:txBody>
                    <a:bodyPr/>
                    <a:lstStyle/>
                    <a:p>
                      <a:pPr algn="ctr"/>
                      <a:r>
                        <a:rPr lang="en-MY" dirty="0"/>
                        <a:t>B (7yo)</a:t>
                      </a:r>
                    </a:p>
                  </a:txBody>
                  <a:tcPr/>
                </a:tc>
                <a:tc>
                  <a:txBody>
                    <a:bodyPr/>
                    <a:lstStyle/>
                    <a:p>
                      <a:pPr algn="ctr"/>
                      <a:r>
                        <a:rPr lang="en-MY" dirty="0"/>
                        <a:t>10</a:t>
                      </a:r>
                    </a:p>
                  </a:txBody>
                  <a:tcPr/>
                </a:tc>
                <a:tc>
                  <a:txBody>
                    <a:bodyPr/>
                    <a:lstStyle/>
                    <a:p>
                      <a:pPr algn="ctr"/>
                      <a:r>
                        <a:rPr lang="en-MY" dirty="0"/>
                        <a:t>10</a:t>
                      </a:r>
                    </a:p>
                  </a:txBody>
                  <a:tcPr/>
                </a:tc>
                <a:tc>
                  <a:txBody>
                    <a:bodyPr/>
                    <a:lstStyle/>
                    <a:p>
                      <a:pPr algn="ctr"/>
                      <a:r>
                        <a:rPr lang="en-MY" dirty="0"/>
                        <a:t>10</a:t>
                      </a:r>
                    </a:p>
                  </a:txBody>
                  <a:tcPr/>
                </a:tc>
                <a:tc>
                  <a:txBody>
                    <a:bodyPr/>
                    <a:lstStyle/>
                    <a:p>
                      <a:pPr algn="ctr"/>
                      <a:r>
                        <a:rPr lang="en-MY" dirty="0"/>
                        <a:t>10</a:t>
                      </a:r>
                    </a:p>
                  </a:txBody>
                  <a:tcPr/>
                </a:tc>
                <a:tc>
                  <a:txBody>
                    <a:bodyPr/>
                    <a:lstStyle/>
                    <a:p>
                      <a:pPr algn="ctr"/>
                      <a:r>
                        <a:rPr lang="en-MY" dirty="0"/>
                        <a:t>10</a:t>
                      </a:r>
                    </a:p>
                  </a:txBody>
                  <a:tcPr/>
                </a:tc>
                <a:tc>
                  <a:txBody>
                    <a:bodyPr/>
                    <a:lstStyle/>
                    <a:p>
                      <a:pPr algn="ctr"/>
                      <a:r>
                        <a:rPr lang="en-MY" dirty="0"/>
                        <a:t>10</a:t>
                      </a:r>
                    </a:p>
                  </a:txBody>
                  <a:tcPr/>
                </a:tc>
                <a:tc>
                  <a:txBody>
                    <a:bodyPr/>
                    <a:lstStyle/>
                    <a:p>
                      <a:pPr algn="ctr"/>
                      <a:r>
                        <a:rPr lang="en-MY" dirty="0"/>
                        <a:t>10</a:t>
                      </a:r>
                    </a:p>
                  </a:txBody>
                  <a:tcPr/>
                </a:tc>
                <a:tc>
                  <a:txBody>
                    <a:bodyPr/>
                    <a:lstStyle/>
                    <a:p>
                      <a:pPr algn="ctr"/>
                      <a:r>
                        <a:rPr lang="en-MY" dirty="0"/>
                        <a:t>70</a:t>
                      </a:r>
                    </a:p>
                  </a:txBody>
                  <a:tcPr/>
                </a:tc>
                <a:tc>
                  <a:txBody>
                    <a:bodyPr/>
                    <a:lstStyle/>
                    <a:p>
                      <a:pPr algn="ctr"/>
                      <a:r>
                        <a:rPr lang="en-MY" dirty="0"/>
                        <a:t>2</a:t>
                      </a:r>
                    </a:p>
                  </a:txBody>
                  <a:tcPr/>
                </a:tc>
                <a:extLst>
                  <a:ext uri="{0D108BD9-81ED-4DB2-BD59-A6C34878D82A}">
                    <a16:rowId xmlns:a16="http://schemas.microsoft.com/office/drawing/2014/main" val="1196020874"/>
                  </a:ext>
                </a:extLst>
              </a:tr>
              <a:tr h="370840">
                <a:tc>
                  <a:txBody>
                    <a:bodyPr/>
                    <a:lstStyle/>
                    <a:p>
                      <a:pPr algn="ctr"/>
                      <a:r>
                        <a:rPr lang="en-MY" dirty="0"/>
                        <a:t>C</a:t>
                      </a:r>
                    </a:p>
                  </a:txBody>
                  <a:tcPr/>
                </a:tc>
                <a:tc>
                  <a:txBody>
                    <a:bodyPr/>
                    <a:lstStyle/>
                    <a:p>
                      <a:pPr algn="ctr"/>
                      <a:r>
                        <a:rPr lang="en-MY" dirty="0"/>
                        <a:t>10</a:t>
                      </a:r>
                    </a:p>
                  </a:txBody>
                  <a:tcPr/>
                </a:tc>
                <a:tc>
                  <a:txBody>
                    <a:bodyPr/>
                    <a:lstStyle/>
                    <a:p>
                      <a:pPr algn="ctr"/>
                      <a:r>
                        <a:rPr lang="en-MY" dirty="0"/>
                        <a:t>8</a:t>
                      </a:r>
                    </a:p>
                  </a:txBody>
                  <a:tcPr/>
                </a:tc>
                <a:tc>
                  <a:txBody>
                    <a:bodyPr/>
                    <a:lstStyle/>
                    <a:p>
                      <a:pPr algn="ctr"/>
                      <a:r>
                        <a:rPr lang="en-MY" dirty="0"/>
                        <a:t>2</a:t>
                      </a:r>
                    </a:p>
                  </a:txBody>
                  <a:tcPr/>
                </a:tc>
                <a:tc>
                  <a:txBody>
                    <a:bodyPr/>
                    <a:lstStyle/>
                    <a:p>
                      <a:pPr algn="ctr"/>
                      <a:r>
                        <a:rPr lang="en-MY" dirty="0"/>
                        <a:t>10</a:t>
                      </a:r>
                    </a:p>
                  </a:txBody>
                  <a:tcPr/>
                </a:tc>
                <a:tc>
                  <a:txBody>
                    <a:bodyPr/>
                    <a:lstStyle/>
                    <a:p>
                      <a:pPr algn="ctr"/>
                      <a:r>
                        <a:rPr lang="en-MY" dirty="0"/>
                        <a:t>7</a:t>
                      </a:r>
                    </a:p>
                  </a:txBody>
                  <a:tcPr/>
                </a:tc>
                <a:tc>
                  <a:txBody>
                    <a:bodyPr/>
                    <a:lstStyle/>
                    <a:p>
                      <a:pPr algn="ctr"/>
                      <a:r>
                        <a:rPr lang="en-MY" dirty="0"/>
                        <a:t>3</a:t>
                      </a:r>
                    </a:p>
                  </a:txBody>
                  <a:tcPr/>
                </a:tc>
                <a:tc>
                  <a:txBody>
                    <a:bodyPr/>
                    <a:lstStyle/>
                    <a:p>
                      <a:pPr algn="ctr"/>
                      <a:r>
                        <a:rPr lang="en-MY" dirty="0"/>
                        <a:t>0</a:t>
                      </a:r>
                    </a:p>
                  </a:txBody>
                  <a:tcPr/>
                </a:tc>
                <a:tc>
                  <a:txBody>
                    <a:bodyPr/>
                    <a:lstStyle/>
                    <a:p>
                      <a:pPr algn="ctr"/>
                      <a:r>
                        <a:rPr lang="en-MY" dirty="0"/>
                        <a:t>40</a:t>
                      </a:r>
                    </a:p>
                  </a:txBody>
                  <a:tcPr/>
                </a:tc>
                <a:tc>
                  <a:txBody>
                    <a:bodyPr/>
                    <a:lstStyle/>
                    <a:p>
                      <a:pPr algn="ctr"/>
                      <a:r>
                        <a:rPr lang="en-MY" dirty="0"/>
                        <a:t>3</a:t>
                      </a:r>
                    </a:p>
                  </a:txBody>
                  <a:tcPr/>
                </a:tc>
                <a:extLst>
                  <a:ext uri="{0D108BD9-81ED-4DB2-BD59-A6C34878D82A}">
                    <a16:rowId xmlns:a16="http://schemas.microsoft.com/office/drawing/2014/main" val="386559191"/>
                  </a:ext>
                </a:extLst>
              </a:tr>
              <a:tr h="370840">
                <a:tc>
                  <a:txBody>
                    <a:bodyPr/>
                    <a:lstStyle/>
                    <a:p>
                      <a:pPr algn="ctr"/>
                      <a:r>
                        <a:rPr lang="en-MY" dirty="0"/>
                        <a:t>D</a:t>
                      </a:r>
                    </a:p>
                  </a:txBody>
                  <a:tcPr/>
                </a:tc>
                <a:tc>
                  <a:txBody>
                    <a:bodyPr/>
                    <a:lstStyle/>
                    <a:p>
                      <a:pPr algn="ctr"/>
                      <a:r>
                        <a:rPr lang="en-MY" dirty="0"/>
                        <a:t>8</a:t>
                      </a:r>
                    </a:p>
                  </a:txBody>
                  <a:tcPr/>
                </a:tc>
                <a:tc>
                  <a:txBody>
                    <a:bodyPr/>
                    <a:lstStyle/>
                    <a:p>
                      <a:pPr algn="ctr"/>
                      <a:r>
                        <a:rPr lang="en-MY" dirty="0"/>
                        <a:t>2</a:t>
                      </a:r>
                    </a:p>
                  </a:txBody>
                  <a:tcPr/>
                </a:tc>
                <a:tc>
                  <a:txBody>
                    <a:bodyPr/>
                    <a:lstStyle/>
                    <a:p>
                      <a:pPr algn="ctr"/>
                      <a:r>
                        <a:rPr lang="en-MY" dirty="0"/>
                        <a:t>10</a:t>
                      </a:r>
                    </a:p>
                  </a:txBody>
                  <a:tcPr/>
                </a:tc>
                <a:tc>
                  <a:txBody>
                    <a:bodyPr/>
                    <a:lstStyle/>
                    <a:p>
                      <a:pPr algn="ctr"/>
                      <a:r>
                        <a:rPr lang="en-MY" dirty="0"/>
                        <a:t>5</a:t>
                      </a:r>
                    </a:p>
                  </a:txBody>
                  <a:tcPr/>
                </a:tc>
                <a:tc>
                  <a:txBody>
                    <a:bodyPr/>
                    <a:lstStyle/>
                    <a:p>
                      <a:pPr algn="ctr"/>
                      <a:r>
                        <a:rPr lang="en-MY" dirty="0"/>
                        <a:t>3</a:t>
                      </a:r>
                    </a:p>
                  </a:txBody>
                  <a:tcPr/>
                </a:tc>
                <a:tc>
                  <a:txBody>
                    <a:bodyPr/>
                    <a:lstStyle/>
                    <a:p>
                      <a:pPr algn="ctr"/>
                      <a:r>
                        <a:rPr lang="en-MY" dirty="0"/>
                        <a:t>2</a:t>
                      </a:r>
                    </a:p>
                  </a:txBody>
                  <a:tcPr/>
                </a:tc>
                <a:tc>
                  <a:txBody>
                    <a:bodyPr/>
                    <a:lstStyle/>
                    <a:p>
                      <a:pPr algn="ctr"/>
                      <a:r>
                        <a:rPr lang="en-MY" dirty="0"/>
                        <a:t>10</a:t>
                      </a:r>
                    </a:p>
                  </a:txBody>
                  <a:tcPr/>
                </a:tc>
                <a:tc>
                  <a:txBody>
                    <a:bodyPr/>
                    <a:lstStyle/>
                    <a:p>
                      <a:pPr algn="ctr"/>
                      <a:r>
                        <a:rPr lang="en-MY" dirty="0"/>
                        <a:t>40</a:t>
                      </a:r>
                    </a:p>
                  </a:txBody>
                  <a:tcPr/>
                </a:tc>
                <a:tc>
                  <a:txBody>
                    <a:bodyPr/>
                    <a:lstStyle/>
                    <a:p>
                      <a:pPr algn="ctr"/>
                      <a:r>
                        <a:rPr lang="en-MY" dirty="0"/>
                        <a:t>4</a:t>
                      </a:r>
                    </a:p>
                  </a:txBody>
                  <a:tcPr/>
                </a:tc>
                <a:extLst>
                  <a:ext uri="{0D108BD9-81ED-4DB2-BD59-A6C34878D82A}">
                    <a16:rowId xmlns:a16="http://schemas.microsoft.com/office/drawing/2014/main" val="870106895"/>
                  </a:ext>
                </a:extLst>
              </a:tr>
              <a:tr h="370840">
                <a:tc>
                  <a:txBody>
                    <a:bodyPr/>
                    <a:lstStyle/>
                    <a:p>
                      <a:pPr algn="ctr"/>
                      <a:r>
                        <a:rPr lang="en-MY" dirty="0"/>
                        <a:t>E</a:t>
                      </a:r>
                    </a:p>
                  </a:txBody>
                  <a:tcPr/>
                </a:tc>
                <a:tc>
                  <a:txBody>
                    <a:bodyPr/>
                    <a:lstStyle/>
                    <a:p>
                      <a:pPr algn="ctr"/>
                      <a:r>
                        <a:rPr lang="en-MY" dirty="0"/>
                        <a:t>4</a:t>
                      </a:r>
                    </a:p>
                  </a:txBody>
                  <a:tcPr/>
                </a:tc>
                <a:tc>
                  <a:txBody>
                    <a:bodyPr/>
                    <a:lstStyle/>
                    <a:p>
                      <a:pPr algn="ctr"/>
                      <a:r>
                        <a:rPr lang="en-MY" dirty="0"/>
                        <a:t>3</a:t>
                      </a:r>
                    </a:p>
                  </a:txBody>
                  <a:tcPr/>
                </a:tc>
                <a:tc>
                  <a:txBody>
                    <a:bodyPr/>
                    <a:lstStyle/>
                    <a:p>
                      <a:pPr algn="ctr"/>
                      <a:r>
                        <a:rPr lang="en-MY" dirty="0"/>
                        <a:t>1</a:t>
                      </a:r>
                    </a:p>
                  </a:txBody>
                  <a:tcPr/>
                </a:tc>
                <a:tc>
                  <a:txBody>
                    <a:bodyPr/>
                    <a:lstStyle/>
                    <a:p>
                      <a:pPr algn="ctr"/>
                      <a:r>
                        <a:rPr lang="en-MY" dirty="0"/>
                        <a:t>10</a:t>
                      </a:r>
                    </a:p>
                  </a:txBody>
                  <a:tcPr/>
                </a:tc>
                <a:tc>
                  <a:txBody>
                    <a:bodyPr/>
                    <a:lstStyle/>
                    <a:p>
                      <a:pPr algn="ctr"/>
                      <a:r>
                        <a:rPr lang="en-MY" dirty="0"/>
                        <a:t>5</a:t>
                      </a:r>
                    </a:p>
                  </a:txBody>
                  <a:tcPr/>
                </a:tc>
                <a:tc>
                  <a:txBody>
                    <a:bodyPr/>
                    <a:lstStyle/>
                    <a:p>
                      <a:pPr algn="ctr"/>
                      <a:r>
                        <a:rPr lang="en-MY" dirty="0"/>
                        <a:t>2</a:t>
                      </a:r>
                    </a:p>
                  </a:txBody>
                  <a:tcPr/>
                </a:tc>
                <a:tc>
                  <a:txBody>
                    <a:bodyPr/>
                    <a:lstStyle/>
                    <a:p>
                      <a:pPr algn="ctr"/>
                      <a:r>
                        <a:rPr lang="en-MY" dirty="0"/>
                        <a:t>10</a:t>
                      </a:r>
                    </a:p>
                  </a:txBody>
                  <a:tcPr/>
                </a:tc>
                <a:tc>
                  <a:txBody>
                    <a:bodyPr/>
                    <a:lstStyle/>
                    <a:p>
                      <a:pPr algn="ctr"/>
                      <a:r>
                        <a:rPr lang="en-MY" dirty="0"/>
                        <a:t>35</a:t>
                      </a:r>
                    </a:p>
                  </a:txBody>
                  <a:tcPr/>
                </a:tc>
                <a:tc>
                  <a:txBody>
                    <a:bodyPr/>
                    <a:lstStyle/>
                    <a:p>
                      <a:pPr algn="ctr"/>
                      <a:r>
                        <a:rPr lang="en-MY" dirty="0"/>
                        <a:t>5</a:t>
                      </a:r>
                    </a:p>
                  </a:txBody>
                  <a:tcPr/>
                </a:tc>
                <a:extLst>
                  <a:ext uri="{0D108BD9-81ED-4DB2-BD59-A6C34878D82A}">
                    <a16:rowId xmlns:a16="http://schemas.microsoft.com/office/drawing/2014/main" val="1259830461"/>
                  </a:ext>
                </a:extLst>
              </a:tr>
              <a:tr h="370840">
                <a:tc>
                  <a:txBody>
                    <a:bodyPr/>
                    <a:lstStyle/>
                    <a:p>
                      <a:pPr algn="ctr"/>
                      <a:r>
                        <a:rPr lang="en-MY" dirty="0"/>
                        <a:t>F</a:t>
                      </a:r>
                    </a:p>
                  </a:txBody>
                  <a:tcPr/>
                </a:tc>
                <a:tc>
                  <a:txBody>
                    <a:bodyPr/>
                    <a:lstStyle/>
                    <a:p>
                      <a:pPr algn="ctr"/>
                      <a:r>
                        <a:rPr lang="en-MY" dirty="0"/>
                        <a:t>4</a:t>
                      </a:r>
                    </a:p>
                  </a:txBody>
                  <a:tcPr/>
                </a:tc>
                <a:tc>
                  <a:txBody>
                    <a:bodyPr/>
                    <a:lstStyle/>
                    <a:p>
                      <a:pPr algn="ctr"/>
                      <a:r>
                        <a:rPr lang="en-MY" dirty="0"/>
                        <a:t>3</a:t>
                      </a:r>
                    </a:p>
                  </a:txBody>
                  <a:tcPr/>
                </a:tc>
                <a:tc>
                  <a:txBody>
                    <a:bodyPr/>
                    <a:lstStyle/>
                    <a:p>
                      <a:pPr algn="ctr"/>
                      <a:r>
                        <a:rPr lang="en-MY" dirty="0"/>
                        <a:t>1</a:t>
                      </a:r>
                    </a:p>
                  </a:txBody>
                  <a:tcPr/>
                </a:tc>
                <a:tc>
                  <a:txBody>
                    <a:bodyPr/>
                    <a:lstStyle/>
                    <a:p>
                      <a:pPr algn="ctr"/>
                      <a:r>
                        <a:rPr lang="en-MY" dirty="0"/>
                        <a:t>10</a:t>
                      </a:r>
                    </a:p>
                  </a:txBody>
                  <a:tcPr/>
                </a:tc>
                <a:tc>
                  <a:txBody>
                    <a:bodyPr/>
                    <a:lstStyle/>
                    <a:p>
                      <a:pPr algn="ctr"/>
                      <a:r>
                        <a:rPr lang="en-MY" dirty="0"/>
                        <a:t>4</a:t>
                      </a:r>
                    </a:p>
                  </a:txBody>
                  <a:tcPr/>
                </a:tc>
                <a:tc>
                  <a:txBody>
                    <a:bodyPr/>
                    <a:lstStyle/>
                    <a:p>
                      <a:pPr algn="ctr"/>
                      <a:r>
                        <a:rPr lang="en-MY" dirty="0"/>
                        <a:t>3</a:t>
                      </a:r>
                    </a:p>
                  </a:txBody>
                  <a:tcPr/>
                </a:tc>
                <a:tc>
                  <a:txBody>
                    <a:bodyPr/>
                    <a:lstStyle/>
                    <a:p>
                      <a:pPr algn="ctr"/>
                      <a:r>
                        <a:rPr lang="en-MY" dirty="0"/>
                        <a:t>10</a:t>
                      </a:r>
                    </a:p>
                  </a:txBody>
                  <a:tcPr/>
                </a:tc>
                <a:tc>
                  <a:txBody>
                    <a:bodyPr/>
                    <a:lstStyle/>
                    <a:p>
                      <a:pPr algn="ctr"/>
                      <a:r>
                        <a:rPr lang="en-MY" dirty="0"/>
                        <a:t>35</a:t>
                      </a:r>
                    </a:p>
                  </a:txBody>
                  <a:tcPr/>
                </a:tc>
                <a:tc>
                  <a:txBody>
                    <a:bodyPr/>
                    <a:lstStyle/>
                    <a:p>
                      <a:pPr algn="ctr"/>
                      <a:r>
                        <a:rPr lang="en-MY" dirty="0"/>
                        <a:t>6</a:t>
                      </a:r>
                    </a:p>
                  </a:txBody>
                  <a:tcPr/>
                </a:tc>
                <a:extLst>
                  <a:ext uri="{0D108BD9-81ED-4DB2-BD59-A6C34878D82A}">
                    <a16:rowId xmlns:a16="http://schemas.microsoft.com/office/drawing/2014/main" val="1121035299"/>
                  </a:ext>
                </a:extLst>
              </a:tr>
            </a:tbl>
          </a:graphicData>
        </a:graphic>
      </p:graphicFrame>
      <p:sp>
        <p:nvSpPr>
          <p:cNvPr id="5" name="Oval 4"/>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6C598CFC-78E3-48E4-30AC-804D55DA2B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Tree>
    <p:extLst>
      <p:ext uri="{BB962C8B-B14F-4D97-AF65-F5344CB8AC3E}">
        <p14:creationId xmlns:p14="http://schemas.microsoft.com/office/powerpoint/2010/main" val="86109950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B9583EE7-7E7A-415F-A9FE-7604CE4AB4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C51C5A-8460-2419-AA17-74BA9E614FBB}"/>
              </a:ext>
            </a:extLst>
          </p:cNvPr>
          <p:cNvSpPr>
            <a:spLocks noGrp="1"/>
          </p:cNvSpPr>
          <p:nvPr>
            <p:ph type="title"/>
          </p:nvPr>
        </p:nvSpPr>
        <p:spPr>
          <a:xfrm>
            <a:off x="1894888" y="0"/>
            <a:ext cx="7949077" cy="785091"/>
          </a:xfrm>
        </p:spPr>
        <p:txBody>
          <a:bodyPr>
            <a:normAutofit/>
          </a:bodyPr>
          <a:lstStyle/>
          <a:p>
            <a:r>
              <a:rPr lang="en-MY" dirty="0">
                <a:solidFill>
                  <a:srgbClr val="002060"/>
                </a:solidFill>
              </a:rPr>
              <a:t>JUNIOR : WANDERING PLANET III</a:t>
            </a:r>
          </a:p>
        </p:txBody>
      </p:sp>
      <p:sp>
        <p:nvSpPr>
          <p:cNvPr id="5" name="Oval 4">
            <a:extLst>
              <a:ext uri="{FF2B5EF4-FFF2-40B4-BE49-F238E27FC236}">
                <a16:creationId xmlns:a16="http://schemas.microsoft.com/office/drawing/2014/main" id="{8382AA75-4849-DA40-A090-948B7BDC7A3E}"/>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25D12B3-DCBD-766D-44A7-9B232777F7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pic>
        <p:nvPicPr>
          <p:cNvPr id="7" name="Picture 6">
            <a:extLst>
              <a:ext uri="{FF2B5EF4-FFF2-40B4-BE49-F238E27FC236}">
                <a16:creationId xmlns:a16="http://schemas.microsoft.com/office/drawing/2014/main" id="{D2ED8B44-F2EB-7703-B496-BA3DE4C24179}"/>
              </a:ext>
            </a:extLst>
          </p:cNvPr>
          <p:cNvPicPr>
            <a:picLocks noChangeAspect="1"/>
          </p:cNvPicPr>
          <p:nvPr/>
        </p:nvPicPr>
        <p:blipFill>
          <a:blip r:embed="rId3"/>
          <a:stretch>
            <a:fillRect/>
          </a:stretch>
        </p:blipFill>
        <p:spPr>
          <a:xfrm>
            <a:off x="1894888" y="785091"/>
            <a:ext cx="7030431" cy="4820323"/>
          </a:xfrm>
          <a:prstGeom prst="rect">
            <a:avLst/>
          </a:prstGeom>
        </p:spPr>
      </p:pic>
    </p:spTree>
    <p:extLst>
      <p:ext uri="{BB962C8B-B14F-4D97-AF65-F5344CB8AC3E}">
        <p14:creationId xmlns:p14="http://schemas.microsoft.com/office/powerpoint/2010/main" val="130444750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3ABCEFF5-FCFE-30D5-6E41-FFA16C275E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FF92AF-897B-EDEC-0E69-7639D2B25104}"/>
              </a:ext>
            </a:extLst>
          </p:cNvPr>
          <p:cNvSpPr>
            <a:spLocks noGrp="1"/>
          </p:cNvSpPr>
          <p:nvPr>
            <p:ph type="title"/>
          </p:nvPr>
        </p:nvSpPr>
        <p:spPr>
          <a:xfrm>
            <a:off x="1894888" y="0"/>
            <a:ext cx="7949077" cy="785091"/>
          </a:xfrm>
        </p:spPr>
        <p:txBody>
          <a:bodyPr>
            <a:normAutofit/>
          </a:bodyPr>
          <a:lstStyle/>
          <a:p>
            <a:r>
              <a:rPr lang="en-MY" dirty="0">
                <a:solidFill>
                  <a:srgbClr val="002060"/>
                </a:solidFill>
              </a:rPr>
              <a:t>JUNIOR : WANDERING PLANET III</a:t>
            </a:r>
          </a:p>
        </p:txBody>
      </p:sp>
      <p:sp>
        <p:nvSpPr>
          <p:cNvPr id="5" name="Oval 4">
            <a:extLst>
              <a:ext uri="{FF2B5EF4-FFF2-40B4-BE49-F238E27FC236}">
                <a16:creationId xmlns:a16="http://schemas.microsoft.com/office/drawing/2014/main" id="{5EAA7749-CD43-BE2D-3BAC-767499226063}"/>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5DC339A-C605-7D6F-A6BF-756724217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pic>
        <p:nvPicPr>
          <p:cNvPr id="4" name="Picture 3">
            <a:extLst>
              <a:ext uri="{FF2B5EF4-FFF2-40B4-BE49-F238E27FC236}">
                <a16:creationId xmlns:a16="http://schemas.microsoft.com/office/drawing/2014/main" id="{AD2C83F5-F66D-C795-C0B5-B8718E350786}"/>
              </a:ext>
            </a:extLst>
          </p:cNvPr>
          <p:cNvPicPr>
            <a:picLocks noChangeAspect="1"/>
          </p:cNvPicPr>
          <p:nvPr/>
        </p:nvPicPr>
        <p:blipFill>
          <a:blip r:embed="rId3"/>
          <a:stretch>
            <a:fillRect/>
          </a:stretch>
        </p:blipFill>
        <p:spPr>
          <a:xfrm>
            <a:off x="1742555" y="599345"/>
            <a:ext cx="7449590" cy="5229955"/>
          </a:xfrm>
          <a:prstGeom prst="rect">
            <a:avLst/>
          </a:prstGeom>
        </p:spPr>
      </p:pic>
    </p:spTree>
    <p:extLst>
      <p:ext uri="{BB962C8B-B14F-4D97-AF65-F5344CB8AC3E}">
        <p14:creationId xmlns:p14="http://schemas.microsoft.com/office/powerpoint/2010/main" val="369237488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A7CCA00C-FB21-91B4-0D00-6A9059218C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1F89F0-A5DB-7F2C-30DF-62BEC0EC076D}"/>
              </a:ext>
            </a:extLst>
          </p:cNvPr>
          <p:cNvSpPr>
            <a:spLocks noGrp="1"/>
          </p:cNvSpPr>
          <p:nvPr>
            <p:ph type="title"/>
          </p:nvPr>
        </p:nvSpPr>
        <p:spPr>
          <a:xfrm>
            <a:off x="1894888" y="0"/>
            <a:ext cx="7949077" cy="785091"/>
          </a:xfrm>
        </p:spPr>
        <p:txBody>
          <a:bodyPr>
            <a:normAutofit/>
          </a:bodyPr>
          <a:lstStyle/>
          <a:p>
            <a:r>
              <a:rPr lang="en-MY" dirty="0">
                <a:solidFill>
                  <a:srgbClr val="002060"/>
                </a:solidFill>
              </a:rPr>
              <a:t>JUNIOR : WANDERING PLANET III</a:t>
            </a:r>
          </a:p>
        </p:txBody>
      </p:sp>
      <p:sp>
        <p:nvSpPr>
          <p:cNvPr id="5" name="Oval 4">
            <a:extLst>
              <a:ext uri="{FF2B5EF4-FFF2-40B4-BE49-F238E27FC236}">
                <a16:creationId xmlns:a16="http://schemas.microsoft.com/office/drawing/2014/main" id="{575080A6-BAE0-35E6-567B-6F14D1C7A4A8}"/>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77AC442-8CB0-3E0D-3410-B77EC71108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pic>
        <p:nvPicPr>
          <p:cNvPr id="7" name="Picture 6">
            <a:extLst>
              <a:ext uri="{FF2B5EF4-FFF2-40B4-BE49-F238E27FC236}">
                <a16:creationId xmlns:a16="http://schemas.microsoft.com/office/drawing/2014/main" id="{E7E4A910-17DF-F4F7-D1C6-219E495B6334}"/>
              </a:ext>
            </a:extLst>
          </p:cNvPr>
          <p:cNvPicPr>
            <a:picLocks noChangeAspect="1"/>
          </p:cNvPicPr>
          <p:nvPr/>
        </p:nvPicPr>
        <p:blipFill>
          <a:blip r:embed="rId3"/>
          <a:stretch>
            <a:fillRect/>
          </a:stretch>
        </p:blipFill>
        <p:spPr>
          <a:xfrm>
            <a:off x="1785390" y="685931"/>
            <a:ext cx="7840169" cy="5763429"/>
          </a:xfrm>
          <a:prstGeom prst="rect">
            <a:avLst/>
          </a:prstGeom>
        </p:spPr>
      </p:pic>
    </p:spTree>
    <p:extLst>
      <p:ext uri="{BB962C8B-B14F-4D97-AF65-F5344CB8AC3E}">
        <p14:creationId xmlns:p14="http://schemas.microsoft.com/office/powerpoint/2010/main" val="196253934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5844513C-18E8-A0B7-DA26-05D066429C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247B34-B6E2-4DF5-A80E-F366CD17B0B5}"/>
              </a:ext>
            </a:extLst>
          </p:cNvPr>
          <p:cNvSpPr>
            <a:spLocks noGrp="1"/>
          </p:cNvSpPr>
          <p:nvPr>
            <p:ph type="title"/>
          </p:nvPr>
        </p:nvSpPr>
        <p:spPr>
          <a:xfrm>
            <a:off x="1894888" y="0"/>
            <a:ext cx="7949077" cy="785091"/>
          </a:xfrm>
        </p:spPr>
        <p:txBody>
          <a:bodyPr>
            <a:normAutofit/>
          </a:bodyPr>
          <a:lstStyle/>
          <a:p>
            <a:r>
              <a:rPr lang="en-MY" dirty="0">
                <a:solidFill>
                  <a:srgbClr val="002060"/>
                </a:solidFill>
              </a:rPr>
              <a:t>JUNIOR : WANDERING PLANET III</a:t>
            </a:r>
          </a:p>
        </p:txBody>
      </p:sp>
      <p:sp>
        <p:nvSpPr>
          <p:cNvPr id="5" name="Oval 4">
            <a:extLst>
              <a:ext uri="{FF2B5EF4-FFF2-40B4-BE49-F238E27FC236}">
                <a16:creationId xmlns:a16="http://schemas.microsoft.com/office/drawing/2014/main" id="{14725DEA-4DE8-14BB-3E6F-F57D55574ADE}"/>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7B2D68D-15A2-3730-DB4C-4750912F20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pic>
        <p:nvPicPr>
          <p:cNvPr id="4" name="Picture 3">
            <a:extLst>
              <a:ext uri="{FF2B5EF4-FFF2-40B4-BE49-F238E27FC236}">
                <a16:creationId xmlns:a16="http://schemas.microsoft.com/office/drawing/2014/main" id="{4DC52C9E-696A-5B7F-4340-303402C8F63D}"/>
              </a:ext>
            </a:extLst>
          </p:cNvPr>
          <p:cNvPicPr>
            <a:picLocks noChangeAspect="1"/>
          </p:cNvPicPr>
          <p:nvPr/>
        </p:nvPicPr>
        <p:blipFill>
          <a:blip r:embed="rId3"/>
          <a:stretch>
            <a:fillRect/>
          </a:stretch>
        </p:blipFill>
        <p:spPr>
          <a:xfrm>
            <a:off x="2120815" y="785091"/>
            <a:ext cx="7497221" cy="4067743"/>
          </a:xfrm>
          <a:prstGeom prst="rect">
            <a:avLst/>
          </a:prstGeom>
        </p:spPr>
      </p:pic>
    </p:spTree>
    <p:extLst>
      <p:ext uri="{BB962C8B-B14F-4D97-AF65-F5344CB8AC3E}">
        <p14:creationId xmlns:p14="http://schemas.microsoft.com/office/powerpoint/2010/main" val="315016707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05DB6F29-FEDE-7F99-4E91-64EBC17F7D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28684D-56D7-135F-73DF-36913BD2A564}"/>
              </a:ext>
            </a:extLst>
          </p:cNvPr>
          <p:cNvSpPr>
            <a:spLocks noGrp="1"/>
          </p:cNvSpPr>
          <p:nvPr>
            <p:ph type="title"/>
          </p:nvPr>
        </p:nvSpPr>
        <p:spPr>
          <a:xfrm>
            <a:off x="1894888" y="0"/>
            <a:ext cx="7949077" cy="785091"/>
          </a:xfrm>
        </p:spPr>
        <p:txBody>
          <a:bodyPr>
            <a:normAutofit/>
          </a:bodyPr>
          <a:lstStyle/>
          <a:p>
            <a:r>
              <a:rPr lang="en-MY" dirty="0">
                <a:solidFill>
                  <a:srgbClr val="002060"/>
                </a:solidFill>
              </a:rPr>
              <a:t>JUNIOR : WANDERING PLANET III</a:t>
            </a:r>
          </a:p>
        </p:txBody>
      </p:sp>
      <p:sp>
        <p:nvSpPr>
          <p:cNvPr id="5" name="Oval 4">
            <a:extLst>
              <a:ext uri="{FF2B5EF4-FFF2-40B4-BE49-F238E27FC236}">
                <a16:creationId xmlns:a16="http://schemas.microsoft.com/office/drawing/2014/main" id="{8949830D-BF99-48C4-D291-09069EF96C99}"/>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1A08C4D-13F0-0CF2-9417-4CCCDC0ED7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pic>
        <p:nvPicPr>
          <p:cNvPr id="4" name="Picture 3">
            <a:extLst>
              <a:ext uri="{FF2B5EF4-FFF2-40B4-BE49-F238E27FC236}">
                <a16:creationId xmlns:a16="http://schemas.microsoft.com/office/drawing/2014/main" id="{E0C7BC63-2046-57E7-B1D8-EA855C050C85}"/>
              </a:ext>
            </a:extLst>
          </p:cNvPr>
          <p:cNvPicPr>
            <a:picLocks noChangeAspect="1"/>
          </p:cNvPicPr>
          <p:nvPr/>
        </p:nvPicPr>
        <p:blipFill>
          <a:blip r:embed="rId3"/>
          <a:stretch>
            <a:fillRect/>
          </a:stretch>
        </p:blipFill>
        <p:spPr>
          <a:xfrm>
            <a:off x="2603732" y="527237"/>
            <a:ext cx="5344271" cy="5992061"/>
          </a:xfrm>
          <a:prstGeom prst="rect">
            <a:avLst/>
          </a:prstGeom>
        </p:spPr>
      </p:pic>
    </p:spTree>
    <p:extLst>
      <p:ext uri="{BB962C8B-B14F-4D97-AF65-F5344CB8AC3E}">
        <p14:creationId xmlns:p14="http://schemas.microsoft.com/office/powerpoint/2010/main" val="89018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84BF9-ED27-471E-B8BD-25010AD8279F}"/>
              </a:ext>
            </a:extLst>
          </p:cNvPr>
          <p:cNvSpPr>
            <a:spLocks noGrp="1"/>
          </p:cNvSpPr>
          <p:nvPr>
            <p:ph type="ctrTitle"/>
          </p:nvPr>
        </p:nvSpPr>
        <p:spPr>
          <a:xfrm>
            <a:off x="952500" y="2021060"/>
            <a:ext cx="9144000" cy="1006476"/>
          </a:xfrm>
        </p:spPr>
        <p:txBody>
          <a:bodyPr/>
          <a:lstStyle/>
          <a:p>
            <a:r>
              <a:rPr lang="en-MY" dirty="0">
                <a:solidFill>
                  <a:srgbClr val="002060"/>
                </a:solidFill>
              </a:rPr>
              <a:t>COMPULSORY</a:t>
            </a:r>
          </a:p>
        </p:txBody>
      </p:sp>
      <p:sp>
        <p:nvSpPr>
          <p:cNvPr id="3" name="Subtitle 2">
            <a:extLst>
              <a:ext uri="{FF2B5EF4-FFF2-40B4-BE49-F238E27FC236}">
                <a16:creationId xmlns:a16="http://schemas.microsoft.com/office/drawing/2014/main" id="{356E01CC-EF3F-4959-B7FE-4B35805A87D2}"/>
              </a:ext>
            </a:extLst>
          </p:cNvPr>
          <p:cNvSpPr>
            <a:spLocks noGrp="1"/>
          </p:cNvSpPr>
          <p:nvPr>
            <p:ph type="subTitle" idx="1"/>
          </p:nvPr>
        </p:nvSpPr>
        <p:spPr>
          <a:xfrm>
            <a:off x="1590969" y="3184845"/>
            <a:ext cx="9144000" cy="2452384"/>
          </a:xfrm>
        </p:spPr>
        <p:txBody>
          <a:bodyPr>
            <a:noAutofit/>
          </a:bodyPr>
          <a:lstStyle/>
          <a:p>
            <a:pPr algn="l"/>
            <a:r>
              <a:rPr lang="en-MY" sz="2000" dirty="0"/>
              <a:t>				</a:t>
            </a:r>
          </a:p>
          <a:p>
            <a:pPr algn="l"/>
            <a:r>
              <a:rPr lang="en-MY" sz="2000" dirty="0"/>
              <a:t>		</a:t>
            </a:r>
            <a:r>
              <a:rPr lang="en-MY" sz="2000" dirty="0">
                <a:solidFill>
                  <a:srgbClr val="0070C0"/>
                </a:solidFill>
              </a:rPr>
              <a:t>Creative Robot Design (Junior + Senior)</a:t>
            </a:r>
          </a:p>
          <a:p>
            <a:pPr algn="l"/>
            <a:endParaRPr lang="en-MY" sz="2000" dirty="0">
              <a:solidFill>
                <a:srgbClr val="0070C0"/>
              </a:solidFill>
            </a:endParaRPr>
          </a:p>
          <a:p>
            <a:pPr algn="l"/>
            <a:r>
              <a:rPr lang="en-MY" sz="2000" dirty="0">
                <a:solidFill>
                  <a:srgbClr val="0070C0"/>
                </a:solidFill>
              </a:rPr>
              <a:t>                                  “Jurassic Intelligence X AI Innovation”</a:t>
            </a:r>
            <a:r>
              <a:rPr lang="en-MY" sz="2000" dirty="0"/>
              <a:t>		</a:t>
            </a:r>
          </a:p>
          <a:p>
            <a:pPr algn="l"/>
            <a:r>
              <a:rPr lang="en-MY" sz="2000" dirty="0"/>
              <a:t>			</a:t>
            </a:r>
          </a:p>
        </p:txBody>
      </p:sp>
      <p:pic>
        <p:nvPicPr>
          <p:cNvPr id="4" name="Picture 3">
            <a:extLst>
              <a:ext uri="{FF2B5EF4-FFF2-40B4-BE49-F238E27FC236}">
                <a16:creationId xmlns:a16="http://schemas.microsoft.com/office/drawing/2014/main" id="{99458AD7-57F3-AFE8-737F-AC37F28556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Tree>
    <p:extLst>
      <p:ext uri="{BB962C8B-B14F-4D97-AF65-F5344CB8AC3E}">
        <p14:creationId xmlns:p14="http://schemas.microsoft.com/office/powerpoint/2010/main" val="26963963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6216FC98-7A37-1E60-10DF-CA4F75544B4F}"/>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2265CF9E-37D8-4CDD-AF32-5F009807BADE}"/>
              </a:ext>
            </a:extLst>
          </p:cNvPr>
          <p:cNvSpPr/>
          <p:nvPr/>
        </p:nvSpPr>
        <p:spPr>
          <a:xfrm>
            <a:off x="622170" y="1647826"/>
            <a:ext cx="5578606" cy="408622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B7E4CB0-1B0B-E6A1-5CCD-E8AC831D4696}"/>
              </a:ext>
            </a:extLst>
          </p:cNvPr>
          <p:cNvSpPr/>
          <p:nvPr/>
        </p:nvSpPr>
        <p:spPr>
          <a:xfrm>
            <a:off x="6324600" y="1638301"/>
            <a:ext cx="4791075" cy="408622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 name="Table 10">
            <a:extLst>
              <a:ext uri="{FF2B5EF4-FFF2-40B4-BE49-F238E27FC236}">
                <a16:creationId xmlns:a16="http://schemas.microsoft.com/office/drawing/2014/main" id="{67C11C82-A5A0-A91B-154B-9E1CE010716D}"/>
              </a:ext>
            </a:extLst>
          </p:cNvPr>
          <p:cNvGraphicFramePr>
            <a:graphicFrameLocks noGrp="1"/>
          </p:cNvGraphicFramePr>
          <p:nvPr>
            <p:extLst>
              <p:ext uri="{D42A27DB-BD31-4B8C-83A1-F6EECF244321}">
                <p14:modId xmlns:p14="http://schemas.microsoft.com/office/powerpoint/2010/main" val="168689571"/>
              </p:ext>
            </p:extLst>
          </p:nvPr>
        </p:nvGraphicFramePr>
        <p:xfrm>
          <a:off x="715080" y="1684291"/>
          <a:ext cx="5392786" cy="4019712"/>
        </p:xfrm>
        <a:graphic>
          <a:graphicData uri="http://schemas.openxmlformats.org/drawingml/2006/table">
            <a:tbl>
              <a:tblPr firstRow="1" bandRow="1">
                <a:tableStyleId>{5C22544A-7EE6-4342-B048-85BDC9FD1C3A}</a:tableStyleId>
              </a:tblPr>
              <a:tblGrid>
                <a:gridCol w="1879128">
                  <a:extLst>
                    <a:ext uri="{9D8B030D-6E8A-4147-A177-3AD203B41FA5}">
                      <a16:colId xmlns:a16="http://schemas.microsoft.com/office/drawing/2014/main" val="908066491"/>
                    </a:ext>
                  </a:extLst>
                </a:gridCol>
                <a:gridCol w="3513658">
                  <a:extLst>
                    <a:ext uri="{9D8B030D-6E8A-4147-A177-3AD203B41FA5}">
                      <a16:colId xmlns:a16="http://schemas.microsoft.com/office/drawing/2014/main" val="3167338628"/>
                    </a:ext>
                  </a:extLst>
                </a:gridCol>
              </a:tblGrid>
              <a:tr h="346819">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MY" sz="1800" b="1" kern="1200" baseline="0" dirty="0">
                          <a:solidFill>
                            <a:schemeClr val="tx1"/>
                          </a:solidFill>
                          <a:latin typeface="+mn-lt"/>
                          <a:ea typeface="+mn-ea"/>
                          <a:cs typeface="+mn-cs"/>
                        </a:rPr>
                        <a:t>Age</a:t>
                      </a:r>
                    </a:p>
                  </a:txBody>
                  <a:tcPr>
                    <a:solidFill>
                      <a:schemeClr val="bg1">
                        <a:lumMod val="95000"/>
                      </a:schemeClr>
                    </a:solidFill>
                  </a:tcPr>
                </a:tc>
                <a:tc>
                  <a:txBody>
                    <a:bodyPr/>
                    <a:lstStyle/>
                    <a:p>
                      <a:r>
                        <a:rPr lang="en-MY" dirty="0">
                          <a:solidFill>
                            <a:srgbClr val="002060"/>
                          </a:solidFill>
                        </a:rPr>
                        <a:t>Junior &amp; Senior</a:t>
                      </a:r>
                      <a:endParaRPr lang="en-US" dirty="0">
                        <a:solidFill>
                          <a:srgbClr val="002060"/>
                        </a:solidFill>
                      </a:endParaRPr>
                    </a:p>
                  </a:txBody>
                  <a:tcPr>
                    <a:solidFill>
                      <a:schemeClr val="bg1">
                        <a:lumMod val="95000"/>
                      </a:schemeClr>
                    </a:solidFill>
                  </a:tcPr>
                </a:tc>
                <a:extLst>
                  <a:ext uri="{0D108BD9-81ED-4DB2-BD59-A6C34878D82A}">
                    <a16:rowId xmlns:a16="http://schemas.microsoft.com/office/drawing/2014/main" val="3427738065"/>
                  </a:ext>
                </a:extLst>
              </a:tr>
              <a:tr h="346819">
                <a:tc>
                  <a:txBody>
                    <a:bodyPr/>
                    <a:lstStyle/>
                    <a:p>
                      <a:r>
                        <a:rPr lang="en-MY" dirty="0"/>
                        <a:t>Category</a:t>
                      </a:r>
                      <a:endParaRPr lang="en-US" dirty="0"/>
                    </a:p>
                  </a:txBody>
                  <a:tcPr/>
                </a:tc>
                <a:tc>
                  <a:txBody>
                    <a:bodyPr/>
                    <a:lstStyle/>
                    <a:p>
                      <a:r>
                        <a:rPr lang="en-US" sz="1800" b="0" i="0" u="none" strike="noStrike" kern="1200" baseline="0" dirty="0">
                          <a:solidFill>
                            <a:schemeClr val="dk1"/>
                          </a:solidFill>
                          <a:latin typeface="+mn-lt"/>
                          <a:ea typeface="+mn-ea"/>
                          <a:cs typeface="+mn-cs"/>
                        </a:rPr>
                        <a:t> Grouping (3 people max in a team) </a:t>
                      </a:r>
                    </a:p>
                  </a:txBody>
                  <a:tcPr/>
                </a:tc>
                <a:extLst>
                  <a:ext uri="{0D108BD9-81ED-4DB2-BD59-A6C34878D82A}">
                    <a16:rowId xmlns:a16="http://schemas.microsoft.com/office/drawing/2014/main" val="375098544"/>
                  </a:ext>
                </a:extLst>
              </a:tr>
              <a:tr h="606933">
                <a:tc>
                  <a:txBody>
                    <a:bodyPr/>
                    <a:lstStyle/>
                    <a:p>
                      <a:r>
                        <a:rPr lang="en-MY" dirty="0"/>
                        <a:t>Robot Kits Allowed</a:t>
                      </a:r>
                      <a:endParaRPr lang="en-US" dirty="0"/>
                    </a:p>
                  </a:txBody>
                  <a:tcPr/>
                </a:tc>
                <a:tc>
                  <a:txBody>
                    <a:bodyPr/>
                    <a:lstStyle/>
                    <a:p>
                      <a:r>
                        <a:rPr lang="en-US" sz="1800" b="0" i="0" u="none" strike="noStrike" kern="1200" baseline="0" dirty="0">
                          <a:solidFill>
                            <a:schemeClr val="dk1"/>
                          </a:solidFill>
                          <a:latin typeface="+mn-lt"/>
                          <a:ea typeface="+mn-ea"/>
                          <a:cs typeface="+mn-cs"/>
                        </a:rPr>
                        <a:t> MRT series product, included </a:t>
                      </a:r>
                      <a:r>
                        <a:rPr lang="en-US" sz="1800" b="0" i="0" u="none" strike="noStrike" kern="1200" baseline="0" dirty="0" err="1">
                          <a:solidFill>
                            <a:schemeClr val="dk1"/>
                          </a:solidFill>
                          <a:latin typeface="+mn-lt"/>
                          <a:ea typeface="+mn-ea"/>
                          <a:cs typeface="+mn-cs"/>
                        </a:rPr>
                        <a:t>CodeSpark</a:t>
                      </a:r>
                      <a:r>
                        <a:rPr lang="en-US" sz="1800" b="0" i="0" u="none" strike="noStrike" kern="1200" baseline="0" dirty="0">
                          <a:solidFill>
                            <a:schemeClr val="dk1"/>
                          </a:solidFill>
                          <a:latin typeface="+mn-lt"/>
                          <a:ea typeface="+mn-ea"/>
                          <a:cs typeface="+mn-cs"/>
                        </a:rPr>
                        <a:t> (Can combine)</a:t>
                      </a:r>
                    </a:p>
                  </a:txBody>
                  <a:tcPr/>
                </a:tc>
                <a:extLst>
                  <a:ext uri="{0D108BD9-81ED-4DB2-BD59-A6C34878D82A}">
                    <a16:rowId xmlns:a16="http://schemas.microsoft.com/office/drawing/2014/main" val="3338115504"/>
                  </a:ext>
                </a:extLst>
              </a:tr>
              <a:tr h="867047">
                <a:tc>
                  <a:txBody>
                    <a:bodyPr/>
                    <a:lstStyle/>
                    <a:p>
                      <a:r>
                        <a:rPr lang="en-MY" dirty="0"/>
                        <a:t>Mission</a:t>
                      </a:r>
                      <a:endParaRPr lang="en-US" dirty="0"/>
                    </a:p>
                  </a:txBody>
                  <a:tcPr/>
                </a:tc>
                <a:tc>
                  <a:txBody>
                    <a:bodyPr/>
                    <a:lstStyle/>
                    <a:p>
                      <a:r>
                        <a:rPr lang="en-US" sz="1800" b="0" i="0" u="none" strike="noStrike" kern="1200" baseline="0" dirty="0">
                          <a:solidFill>
                            <a:schemeClr val="dk1"/>
                          </a:solidFill>
                          <a:latin typeface="+mn-lt"/>
                          <a:ea typeface="+mn-ea"/>
                          <a:cs typeface="+mn-cs"/>
                        </a:rPr>
                        <a:t>Combination of robotic and technical presentation based on Theme given 	</a:t>
                      </a:r>
                    </a:p>
                  </a:txBody>
                  <a:tcPr/>
                </a:tc>
                <a:extLst>
                  <a:ext uri="{0D108BD9-81ED-4DB2-BD59-A6C34878D82A}">
                    <a16:rowId xmlns:a16="http://schemas.microsoft.com/office/drawing/2014/main" val="46155910"/>
                  </a:ext>
                </a:extLst>
              </a:tr>
              <a:tr h="346819">
                <a:tc>
                  <a:txBody>
                    <a:bodyPr/>
                    <a:lstStyle/>
                    <a:p>
                      <a:r>
                        <a:rPr lang="en-MY" dirty="0"/>
                        <a:t>Robot Building</a:t>
                      </a:r>
                      <a:endParaRPr lang="en-US" dirty="0"/>
                    </a:p>
                  </a:txBody>
                  <a:tcPr/>
                </a:tc>
                <a:tc>
                  <a:txBody>
                    <a:bodyPr/>
                    <a:lstStyle/>
                    <a:p>
                      <a:r>
                        <a:rPr lang="en-MY" dirty="0"/>
                        <a:t>Pre-build </a:t>
                      </a:r>
                      <a:endParaRPr lang="en-US" dirty="0"/>
                    </a:p>
                  </a:txBody>
                  <a:tcPr/>
                </a:tc>
                <a:extLst>
                  <a:ext uri="{0D108BD9-81ED-4DB2-BD59-A6C34878D82A}">
                    <a16:rowId xmlns:a16="http://schemas.microsoft.com/office/drawing/2014/main" val="161686148"/>
                  </a:ext>
                </a:extLst>
              </a:tr>
              <a:tr h="606933">
                <a:tc>
                  <a:txBody>
                    <a:bodyPr/>
                    <a:lstStyle/>
                    <a:p>
                      <a:r>
                        <a:rPr lang="en-US" dirty="0"/>
                        <a:t>Game Method</a:t>
                      </a:r>
                    </a:p>
                  </a:txBody>
                  <a:tcPr/>
                </a:tc>
                <a:tc>
                  <a:txBody>
                    <a:bodyPr/>
                    <a:lstStyle/>
                    <a:p>
                      <a:r>
                        <a:rPr lang="en-US" sz="1800" b="0" i="0" u="none" strike="noStrike" kern="1200" baseline="0" dirty="0">
                          <a:solidFill>
                            <a:schemeClr val="dk1"/>
                          </a:solidFill>
                          <a:latin typeface="+mn-lt"/>
                          <a:ea typeface="+mn-ea"/>
                          <a:cs typeface="+mn-cs"/>
                        </a:rPr>
                        <a:t>On-site presentation and demonstration</a:t>
                      </a:r>
                      <a:endParaRPr lang="en-US" dirty="0"/>
                    </a:p>
                  </a:txBody>
                  <a:tcPr/>
                </a:tc>
                <a:extLst>
                  <a:ext uri="{0D108BD9-81ED-4DB2-BD59-A6C34878D82A}">
                    <a16:rowId xmlns:a16="http://schemas.microsoft.com/office/drawing/2014/main" val="2518066527"/>
                  </a:ext>
                </a:extLst>
              </a:tr>
              <a:tr h="727872">
                <a:tc>
                  <a:txBody>
                    <a:bodyPr/>
                    <a:lstStyle/>
                    <a:p>
                      <a:r>
                        <a:rPr lang="en-US" dirty="0"/>
                        <a:t>Game Duration</a:t>
                      </a:r>
                    </a:p>
                  </a:txBody>
                  <a:tcPr/>
                </a:tc>
                <a:tc>
                  <a:txBody>
                    <a:bodyPr/>
                    <a:lstStyle/>
                    <a:p>
                      <a:r>
                        <a:rPr lang="en-US" dirty="0"/>
                        <a:t>5 minutes (include 2 minutes Q&amp;A)</a:t>
                      </a:r>
                    </a:p>
                  </a:txBody>
                  <a:tcPr/>
                </a:tc>
                <a:extLst>
                  <a:ext uri="{0D108BD9-81ED-4DB2-BD59-A6C34878D82A}">
                    <a16:rowId xmlns:a16="http://schemas.microsoft.com/office/drawing/2014/main" val="1973184181"/>
                  </a:ext>
                </a:extLst>
              </a:tr>
            </a:tbl>
          </a:graphicData>
        </a:graphic>
      </p:graphicFrame>
      <p:sp>
        <p:nvSpPr>
          <p:cNvPr id="2" name="Title 1">
            <a:extLst>
              <a:ext uri="{FF2B5EF4-FFF2-40B4-BE49-F238E27FC236}">
                <a16:creationId xmlns:a16="http://schemas.microsoft.com/office/drawing/2014/main" id="{3F755E1D-8538-0AE2-9114-7D0DC7217B82}"/>
              </a:ext>
            </a:extLst>
          </p:cNvPr>
          <p:cNvSpPr>
            <a:spLocks noGrp="1"/>
          </p:cNvSpPr>
          <p:nvPr>
            <p:ph type="title"/>
          </p:nvPr>
        </p:nvSpPr>
        <p:spPr>
          <a:xfrm>
            <a:off x="2171701" y="726208"/>
            <a:ext cx="9744074" cy="526475"/>
          </a:xfrm>
        </p:spPr>
        <p:txBody>
          <a:bodyPr>
            <a:noAutofit/>
          </a:bodyPr>
          <a:lstStyle/>
          <a:p>
            <a:r>
              <a:rPr lang="en-MY" sz="3500" dirty="0">
                <a:solidFill>
                  <a:srgbClr val="002060"/>
                </a:solidFill>
              </a:rPr>
              <a:t>CREATIVE ROBOT DESIGN (Compulsory)</a:t>
            </a:r>
          </a:p>
        </p:txBody>
      </p:sp>
      <p:sp>
        <p:nvSpPr>
          <p:cNvPr id="7" name="AutoShape 2">
            <a:extLst>
              <a:ext uri="{FF2B5EF4-FFF2-40B4-BE49-F238E27FC236}">
                <a16:creationId xmlns:a16="http://schemas.microsoft.com/office/drawing/2014/main" id="{0A004226-81BF-C6BB-57BA-3619D1C0564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MY"/>
          </a:p>
        </p:txBody>
      </p:sp>
      <p:pic>
        <p:nvPicPr>
          <p:cNvPr id="3" name="Picture 2">
            <a:extLst>
              <a:ext uri="{FF2B5EF4-FFF2-40B4-BE49-F238E27FC236}">
                <a16:creationId xmlns:a16="http://schemas.microsoft.com/office/drawing/2014/main" id="{59D9C98F-B155-BF25-003D-94DF339DF2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pic>
        <p:nvPicPr>
          <p:cNvPr id="16" name="Picture 15">
            <a:extLst>
              <a:ext uri="{FF2B5EF4-FFF2-40B4-BE49-F238E27FC236}">
                <a16:creationId xmlns:a16="http://schemas.microsoft.com/office/drawing/2014/main" id="{8DD87DCA-3F26-C89F-0331-177FDAFA1590}"/>
              </a:ext>
            </a:extLst>
          </p:cNvPr>
          <p:cNvPicPr>
            <a:picLocks noChangeAspect="1"/>
          </p:cNvPicPr>
          <p:nvPr/>
        </p:nvPicPr>
        <p:blipFill>
          <a:blip r:embed="rId3"/>
          <a:stretch>
            <a:fillRect/>
          </a:stretch>
        </p:blipFill>
        <p:spPr>
          <a:xfrm>
            <a:off x="6444110" y="1684291"/>
            <a:ext cx="4547740" cy="4021877"/>
          </a:xfrm>
          <a:prstGeom prst="rect">
            <a:avLst/>
          </a:prstGeom>
        </p:spPr>
      </p:pic>
    </p:spTree>
    <p:extLst>
      <p:ext uri="{BB962C8B-B14F-4D97-AF65-F5344CB8AC3E}">
        <p14:creationId xmlns:p14="http://schemas.microsoft.com/office/powerpoint/2010/main" val="224792111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832E26C2-D9A5-5A57-8332-D1FD439B1C3B}"/>
            </a:ext>
          </a:extLst>
        </p:cNvPr>
        <p:cNvGrpSpPr/>
        <p:nvPr/>
      </p:nvGrpSpPr>
      <p:grpSpPr>
        <a:xfrm>
          <a:off x="0" y="0"/>
          <a:ext cx="0" cy="0"/>
          <a:chOff x="0" y="0"/>
          <a:chExt cx="0" cy="0"/>
        </a:xfrm>
      </p:grpSpPr>
      <p:sp>
        <p:nvSpPr>
          <p:cNvPr id="5" name="Oval 4">
            <a:extLst>
              <a:ext uri="{FF2B5EF4-FFF2-40B4-BE49-F238E27FC236}">
                <a16:creationId xmlns:a16="http://schemas.microsoft.com/office/drawing/2014/main" id="{64A10E79-DA6D-B5F4-C69E-8DBC77064EE7}"/>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69A8E514-8C3E-685E-D1CC-7204A3815F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
        <p:nvSpPr>
          <p:cNvPr id="2" name="Title 1">
            <a:extLst>
              <a:ext uri="{FF2B5EF4-FFF2-40B4-BE49-F238E27FC236}">
                <a16:creationId xmlns:a16="http://schemas.microsoft.com/office/drawing/2014/main" id="{9BE4E0F7-C72D-6754-012D-3840B010C699}"/>
              </a:ext>
            </a:extLst>
          </p:cNvPr>
          <p:cNvSpPr>
            <a:spLocks noGrp="1"/>
          </p:cNvSpPr>
          <p:nvPr>
            <p:ph type="title"/>
          </p:nvPr>
        </p:nvSpPr>
        <p:spPr>
          <a:xfrm>
            <a:off x="2354465" y="193940"/>
            <a:ext cx="7269017" cy="785091"/>
          </a:xfrm>
        </p:spPr>
        <p:txBody>
          <a:bodyPr/>
          <a:lstStyle/>
          <a:p>
            <a:r>
              <a:rPr lang="en-MY" dirty="0">
                <a:solidFill>
                  <a:srgbClr val="002060"/>
                </a:solidFill>
              </a:rPr>
              <a:t>CREATIVE ROBOT DESIGN</a:t>
            </a:r>
          </a:p>
        </p:txBody>
      </p:sp>
      <p:sp>
        <p:nvSpPr>
          <p:cNvPr id="3" name="TextBox 2">
            <a:extLst>
              <a:ext uri="{FF2B5EF4-FFF2-40B4-BE49-F238E27FC236}">
                <a16:creationId xmlns:a16="http://schemas.microsoft.com/office/drawing/2014/main" id="{BD80B85D-B1BD-0121-B644-07444D917FD6}"/>
              </a:ext>
            </a:extLst>
          </p:cNvPr>
          <p:cNvSpPr txBox="1"/>
          <p:nvPr/>
        </p:nvSpPr>
        <p:spPr>
          <a:xfrm>
            <a:off x="1282413" y="834546"/>
            <a:ext cx="10470367" cy="5078313"/>
          </a:xfrm>
          <a:prstGeom prst="rect">
            <a:avLst/>
          </a:prstGeom>
          <a:noFill/>
        </p:spPr>
        <p:txBody>
          <a:bodyPr wrap="none" rtlCol="0">
            <a:spAutoFit/>
          </a:bodyPr>
          <a:lstStyle/>
          <a:p>
            <a:pPr marL="342900" indent="-342900">
              <a:buAutoNum type="arabicPeriod"/>
            </a:pPr>
            <a:r>
              <a:rPr lang="en-US" b="1" dirty="0"/>
              <a:t>Robot Dimension and Weight</a:t>
            </a:r>
          </a:p>
          <a:p>
            <a:r>
              <a:rPr lang="en-US" dirty="0"/>
              <a:t>       1.1   The size and weight of the robot is not limited.</a:t>
            </a:r>
          </a:p>
          <a:p>
            <a:r>
              <a:rPr lang="en-US" b="1" dirty="0"/>
              <a:t>2. Theme (Choose one of the below category)</a:t>
            </a:r>
          </a:p>
          <a:p>
            <a:r>
              <a:rPr lang="en-US" dirty="0"/>
              <a:t>     </a:t>
            </a:r>
          </a:p>
          <a:p>
            <a:r>
              <a:rPr lang="en-US" b="1" dirty="0"/>
              <a:t>Category 1 : Jurassic Intelligence.</a:t>
            </a:r>
          </a:p>
          <a:p>
            <a:r>
              <a:rPr lang="en-US" dirty="0"/>
              <a:t>      Step into a world millions of years in the past—an untamed land where survival depends on instinct,</a:t>
            </a:r>
          </a:p>
          <a:p>
            <a:r>
              <a:rPr lang="en-US" dirty="0"/>
              <a:t>      adaptation, and intelligence. In </a:t>
            </a:r>
            <a:r>
              <a:rPr lang="en-US" b="1" dirty="0"/>
              <a:t>Jurassic Intelligence</a:t>
            </a:r>
            <a:r>
              <a:rPr lang="en-US" dirty="0"/>
              <a:t>, participants are challenged to reimagine prehistoric </a:t>
            </a:r>
          </a:p>
          <a:p>
            <a:r>
              <a:rPr lang="en-US" dirty="0"/>
              <a:t>      life through modern robotics by creating machines that behave like dinosaurs in a dynamic ecosystem.</a:t>
            </a:r>
          </a:p>
          <a:p>
            <a:r>
              <a:rPr lang="en-US" dirty="0"/>
              <a:t>      This theme encourages you to combine </a:t>
            </a:r>
            <a:r>
              <a:rPr lang="en-US" b="1" dirty="0"/>
              <a:t>creativity, storytelling, and intelligent system design</a:t>
            </a:r>
            <a:r>
              <a:rPr lang="en-US" dirty="0"/>
              <a:t>, </a:t>
            </a:r>
          </a:p>
          <a:p>
            <a:r>
              <a:rPr lang="en-US" dirty="0"/>
              <a:t>      transforming robotics into an immersive experience where technology brings an ancient world back to life.</a:t>
            </a:r>
          </a:p>
          <a:p>
            <a:endParaRPr lang="en-US" dirty="0"/>
          </a:p>
          <a:p>
            <a:r>
              <a:rPr lang="en-US" b="1" dirty="0"/>
              <a:t>Category 2 : SDG Goals (https://sdgs.un.org/goals)</a:t>
            </a:r>
          </a:p>
          <a:p>
            <a:r>
              <a:rPr lang="en-US" dirty="0"/>
              <a:t>     SDG 13 – Climate Action , SDG 14 – Life Below Water (ocean), SDG 15 – Life on Land (forest, wildlife) or</a:t>
            </a:r>
          </a:p>
          <a:p>
            <a:r>
              <a:rPr lang="en-US" dirty="0"/>
              <a:t>     SDG 2 – Zero Hunger</a:t>
            </a:r>
          </a:p>
          <a:p>
            <a:endParaRPr lang="en-US" dirty="0"/>
          </a:p>
          <a:p>
            <a:r>
              <a:rPr lang="en-US" dirty="0"/>
              <a:t>     Build a robotic system to address the real-world problem based on the theme and present how the system</a:t>
            </a:r>
          </a:p>
          <a:p>
            <a:r>
              <a:rPr lang="en-US" dirty="0"/>
              <a:t>     helps solve or prevent challenges related to the theme. Demonstrate key aspects such as effectiveness, </a:t>
            </a:r>
          </a:p>
          <a:p>
            <a:r>
              <a:rPr lang="en-US" dirty="0"/>
              <a:t>     reliability, adaptability and ease of use.</a:t>
            </a:r>
          </a:p>
        </p:txBody>
      </p:sp>
    </p:spTree>
    <p:extLst>
      <p:ext uri="{BB962C8B-B14F-4D97-AF65-F5344CB8AC3E}">
        <p14:creationId xmlns:p14="http://schemas.microsoft.com/office/powerpoint/2010/main" val="149056229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D3A17E9B-DB04-5ADA-5A64-6E5107C50B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06A8BD-A0D8-877E-63B6-99132BC42DEE}"/>
              </a:ext>
            </a:extLst>
          </p:cNvPr>
          <p:cNvSpPr>
            <a:spLocks noGrp="1"/>
          </p:cNvSpPr>
          <p:nvPr>
            <p:ph type="title"/>
          </p:nvPr>
        </p:nvSpPr>
        <p:spPr>
          <a:xfrm>
            <a:off x="2354465" y="146806"/>
            <a:ext cx="7269017" cy="785091"/>
          </a:xfrm>
        </p:spPr>
        <p:txBody>
          <a:bodyPr/>
          <a:lstStyle/>
          <a:p>
            <a:r>
              <a:rPr lang="en-MY" dirty="0">
                <a:solidFill>
                  <a:srgbClr val="002060"/>
                </a:solidFill>
              </a:rPr>
              <a:t>CREATIVE ROBOT DESIGN</a:t>
            </a:r>
          </a:p>
        </p:txBody>
      </p:sp>
      <p:sp>
        <p:nvSpPr>
          <p:cNvPr id="5" name="Oval 4">
            <a:extLst>
              <a:ext uri="{FF2B5EF4-FFF2-40B4-BE49-F238E27FC236}">
                <a16:creationId xmlns:a16="http://schemas.microsoft.com/office/drawing/2014/main" id="{B937FBC4-648B-C026-0B8A-AD93ECCCD932}"/>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93EE37B4-EDE6-8F05-0DB7-9E3DAC9D2B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pic>
        <p:nvPicPr>
          <p:cNvPr id="9" name="Picture 8">
            <a:extLst>
              <a:ext uri="{FF2B5EF4-FFF2-40B4-BE49-F238E27FC236}">
                <a16:creationId xmlns:a16="http://schemas.microsoft.com/office/drawing/2014/main" id="{A88F3556-8204-EF10-397B-B3AA7A43FF69}"/>
              </a:ext>
            </a:extLst>
          </p:cNvPr>
          <p:cNvPicPr>
            <a:picLocks noChangeAspect="1"/>
          </p:cNvPicPr>
          <p:nvPr/>
        </p:nvPicPr>
        <p:blipFill>
          <a:blip r:embed="rId3"/>
          <a:stretch>
            <a:fillRect/>
          </a:stretch>
        </p:blipFill>
        <p:spPr>
          <a:xfrm>
            <a:off x="1763510" y="931897"/>
            <a:ext cx="8287907" cy="5134692"/>
          </a:xfrm>
          <a:prstGeom prst="rect">
            <a:avLst/>
          </a:prstGeom>
        </p:spPr>
      </p:pic>
    </p:spTree>
    <p:extLst>
      <p:ext uri="{BB962C8B-B14F-4D97-AF65-F5344CB8AC3E}">
        <p14:creationId xmlns:p14="http://schemas.microsoft.com/office/powerpoint/2010/main" val="419915476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968605F0-D209-77CB-7B8B-0BBA27B5D8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34FE07-1B3C-429A-DAC1-34EC0AC35F79}"/>
              </a:ext>
            </a:extLst>
          </p:cNvPr>
          <p:cNvSpPr>
            <a:spLocks noGrp="1"/>
          </p:cNvSpPr>
          <p:nvPr>
            <p:ph type="title"/>
          </p:nvPr>
        </p:nvSpPr>
        <p:spPr>
          <a:xfrm>
            <a:off x="2461491" y="61515"/>
            <a:ext cx="7269017" cy="785091"/>
          </a:xfrm>
        </p:spPr>
        <p:txBody>
          <a:bodyPr/>
          <a:lstStyle/>
          <a:p>
            <a:r>
              <a:rPr lang="en-MY" dirty="0">
                <a:solidFill>
                  <a:srgbClr val="002060"/>
                </a:solidFill>
              </a:rPr>
              <a:t>CREATIVE ROBOT DESIGN</a:t>
            </a:r>
          </a:p>
        </p:txBody>
      </p:sp>
      <p:sp>
        <p:nvSpPr>
          <p:cNvPr id="5" name="Oval 4">
            <a:extLst>
              <a:ext uri="{FF2B5EF4-FFF2-40B4-BE49-F238E27FC236}">
                <a16:creationId xmlns:a16="http://schemas.microsoft.com/office/drawing/2014/main" id="{D4FCA42E-04EF-714B-5B1A-E1D30D69F90C}"/>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405DE4E9-58A4-642C-5C2B-7172276BEE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pic>
        <p:nvPicPr>
          <p:cNvPr id="9" name="Picture 8">
            <a:extLst>
              <a:ext uri="{FF2B5EF4-FFF2-40B4-BE49-F238E27FC236}">
                <a16:creationId xmlns:a16="http://schemas.microsoft.com/office/drawing/2014/main" id="{CCAE755D-EF45-54F3-4DED-A87C9F8F5BF2}"/>
              </a:ext>
            </a:extLst>
          </p:cNvPr>
          <p:cNvPicPr>
            <a:picLocks noChangeAspect="1"/>
          </p:cNvPicPr>
          <p:nvPr/>
        </p:nvPicPr>
        <p:blipFill>
          <a:blip r:embed="rId3"/>
          <a:stretch>
            <a:fillRect/>
          </a:stretch>
        </p:blipFill>
        <p:spPr>
          <a:xfrm>
            <a:off x="1377410" y="846606"/>
            <a:ext cx="8211696" cy="1066949"/>
          </a:xfrm>
          <a:prstGeom prst="rect">
            <a:avLst/>
          </a:prstGeom>
        </p:spPr>
      </p:pic>
      <p:pic>
        <p:nvPicPr>
          <p:cNvPr id="11" name="Picture 10">
            <a:extLst>
              <a:ext uri="{FF2B5EF4-FFF2-40B4-BE49-F238E27FC236}">
                <a16:creationId xmlns:a16="http://schemas.microsoft.com/office/drawing/2014/main" id="{F853A107-F3F2-9E13-D71E-CA3A98603993}"/>
              </a:ext>
            </a:extLst>
          </p:cNvPr>
          <p:cNvPicPr>
            <a:picLocks noChangeAspect="1"/>
          </p:cNvPicPr>
          <p:nvPr/>
        </p:nvPicPr>
        <p:blipFill>
          <a:blip r:embed="rId4"/>
          <a:stretch>
            <a:fillRect/>
          </a:stretch>
        </p:blipFill>
        <p:spPr>
          <a:xfrm>
            <a:off x="1905375" y="1913555"/>
            <a:ext cx="7754432" cy="3972479"/>
          </a:xfrm>
          <a:prstGeom prst="rect">
            <a:avLst/>
          </a:prstGeom>
        </p:spPr>
      </p:pic>
    </p:spTree>
    <p:extLst>
      <p:ext uri="{BB962C8B-B14F-4D97-AF65-F5344CB8AC3E}">
        <p14:creationId xmlns:p14="http://schemas.microsoft.com/office/powerpoint/2010/main" val="31060174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1B192501-079C-C254-FBA8-C9D0D7762190}"/>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A1703C50-B4D7-6E61-CB14-87702FB8A57F}"/>
              </a:ext>
            </a:extLst>
          </p:cNvPr>
          <p:cNvSpPr/>
          <p:nvPr/>
        </p:nvSpPr>
        <p:spPr>
          <a:xfrm>
            <a:off x="1066800" y="1647826"/>
            <a:ext cx="4791075" cy="408622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10" name="Rectangle 9">
            <a:extLst>
              <a:ext uri="{FF2B5EF4-FFF2-40B4-BE49-F238E27FC236}">
                <a16:creationId xmlns:a16="http://schemas.microsoft.com/office/drawing/2014/main" id="{B9A5BE79-B343-2DBC-46CD-FA4868D4697F}"/>
              </a:ext>
            </a:extLst>
          </p:cNvPr>
          <p:cNvSpPr/>
          <p:nvPr/>
        </p:nvSpPr>
        <p:spPr>
          <a:xfrm>
            <a:off x="6324600" y="1638301"/>
            <a:ext cx="4791075" cy="408622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graphicFrame>
        <p:nvGraphicFramePr>
          <p:cNvPr id="11" name="Table 10">
            <a:extLst>
              <a:ext uri="{FF2B5EF4-FFF2-40B4-BE49-F238E27FC236}">
                <a16:creationId xmlns:a16="http://schemas.microsoft.com/office/drawing/2014/main" id="{1077E585-0D96-813F-26DF-F45F1F14CAD1}"/>
              </a:ext>
            </a:extLst>
          </p:cNvPr>
          <p:cNvGraphicFramePr>
            <a:graphicFrameLocks noGrp="1"/>
          </p:cNvGraphicFramePr>
          <p:nvPr>
            <p:extLst>
              <p:ext uri="{D42A27DB-BD31-4B8C-83A1-F6EECF244321}">
                <p14:modId xmlns:p14="http://schemas.microsoft.com/office/powerpoint/2010/main" val="396994395"/>
              </p:ext>
            </p:extLst>
          </p:nvPr>
        </p:nvGraphicFramePr>
        <p:xfrm>
          <a:off x="1146175" y="1866900"/>
          <a:ext cx="4664075" cy="3448049"/>
        </p:xfrm>
        <a:graphic>
          <a:graphicData uri="http://schemas.openxmlformats.org/drawingml/2006/table">
            <a:tbl>
              <a:tblPr firstRow="1" bandRow="1">
                <a:tableStyleId>{5C22544A-7EE6-4342-B048-85BDC9FD1C3A}</a:tableStyleId>
              </a:tblPr>
              <a:tblGrid>
                <a:gridCol w="1156909">
                  <a:extLst>
                    <a:ext uri="{9D8B030D-6E8A-4147-A177-3AD203B41FA5}">
                      <a16:colId xmlns:a16="http://schemas.microsoft.com/office/drawing/2014/main" val="908066491"/>
                    </a:ext>
                  </a:extLst>
                </a:gridCol>
                <a:gridCol w="3507166">
                  <a:extLst>
                    <a:ext uri="{9D8B030D-6E8A-4147-A177-3AD203B41FA5}">
                      <a16:colId xmlns:a16="http://schemas.microsoft.com/office/drawing/2014/main" val="3167338628"/>
                    </a:ext>
                  </a:extLst>
                </a:gridCol>
              </a:tblGrid>
              <a:tr h="480358">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MY" sz="1800" b="1" kern="1200" baseline="0" dirty="0">
                          <a:solidFill>
                            <a:schemeClr val="tx1"/>
                          </a:solidFill>
                          <a:latin typeface="+mn-lt"/>
                          <a:ea typeface="+mn-ea"/>
                          <a:cs typeface="+mn-cs"/>
                        </a:rPr>
                        <a:t>Age</a:t>
                      </a:r>
                    </a:p>
                  </a:txBody>
                  <a:tcPr>
                    <a:solidFill>
                      <a:schemeClr val="bg1">
                        <a:lumMod val="95000"/>
                      </a:schemeClr>
                    </a:solidFill>
                  </a:tcPr>
                </a:tc>
                <a:tc>
                  <a:txBody>
                    <a:bodyPr/>
                    <a:lstStyle/>
                    <a:p>
                      <a:r>
                        <a:rPr lang="en-MY" dirty="0">
                          <a:solidFill>
                            <a:srgbClr val="002060"/>
                          </a:solidFill>
                        </a:rPr>
                        <a:t>&lt; 8</a:t>
                      </a:r>
                      <a:endParaRPr lang="en-US" dirty="0">
                        <a:solidFill>
                          <a:srgbClr val="002060"/>
                        </a:solidFill>
                      </a:endParaRPr>
                    </a:p>
                  </a:txBody>
                  <a:tcPr>
                    <a:solidFill>
                      <a:schemeClr val="bg1">
                        <a:lumMod val="95000"/>
                      </a:schemeClr>
                    </a:solidFill>
                  </a:tcPr>
                </a:tc>
                <a:extLst>
                  <a:ext uri="{0D108BD9-81ED-4DB2-BD59-A6C34878D82A}">
                    <a16:rowId xmlns:a16="http://schemas.microsoft.com/office/drawing/2014/main" val="3427738065"/>
                  </a:ext>
                </a:extLst>
              </a:tr>
              <a:tr h="480358">
                <a:tc>
                  <a:txBody>
                    <a:bodyPr/>
                    <a:lstStyle/>
                    <a:p>
                      <a:r>
                        <a:rPr lang="en-MY" dirty="0"/>
                        <a:t>Category</a:t>
                      </a:r>
                      <a:endParaRPr lang="en-US" dirty="0"/>
                    </a:p>
                  </a:txBody>
                  <a:tcPr/>
                </a:tc>
                <a:tc>
                  <a:txBody>
                    <a:bodyPr/>
                    <a:lstStyle/>
                    <a:p>
                      <a:r>
                        <a:rPr lang="en-MY" dirty="0"/>
                        <a:t>Individual</a:t>
                      </a:r>
                      <a:endParaRPr lang="en-US" dirty="0"/>
                    </a:p>
                  </a:txBody>
                  <a:tcPr/>
                </a:tc>
                <a:extLst>
                  <a:ext uri="{0D108BD9-81ED-4DB2-BD59-A6C34878D82A}">
                    <a16:rowId xmlns:a16="http://schemas.microsoft.com/office/drawing/2014/main" val="375098544"/>
                  </a:ext>
                </a:extLst>
              </a:tr>
              <a:tr h="829111">
                <a:tc>
                  <a:txBody>
                    <a:bodyPr/>
                    <a:lstStyle/>
                    <a:p>
                      <a:r>
                        <a:rPr lang="en-MY" dirty="0"/>
                        <a:t>Robot Kits Allowed</a:t>
                      </a:r>
                      <a:endParaRPr lang="en-US" dirty="0"/>
                    </a:p>
                  </a:txBody>
                  <a:tcPr/>
                </a:tc>
                <a:tc>
                  <a:txBody>
                    <a:bodyPr/>
                    <a:lstStyle/>
                    <a:p>
                      <a:r>
                        <a:rPr lang="en-MY" dirty="0"/>
                        <a:t>MRT Series &amp; HUNA educational robot kit</a:t>
                      </a:r>
                      <a:endParaRPr lang="en-US" dirty="0"/>
                    </a:p>
                  </a:txBody>
                  <a:tcPr/>
                </a:tc>
                <a:extLst>
                  <a:ext uri="{0D108BD9-81ED-4DB2-BD59-A6C34878D82A}">
                    <a16:rowId xmlns:a16="http://schemas.microsoft.com/office/drawing/2014/main" val="3338115504"/>
                  </a:ext>
                </a:extLst>
              </a:tr>
              <a:tr h="829111">
                <a:tc>
                  <a:txBody>
                    <a:bodyPr/>
                    <a:lstStyle/>
                    <a:p>
                      <a:r>
                        <a:rPr lang="en-MY" dirty="0"/>
                        <a:t>Mission</a:t>
                      </a:r>
                      <a:endParaRPr lang="en-US" dirty="0"/>
                    </a:p>
                  </a:txBody>
                  <a:tcPr/>
                </a:tc>
                <a:tc>
                  <a:txBody>
                    <a:bodyPr/>
                    <a:lstStyle/>
                    <a:p>
                      <a:r>
                        <a:rPr lang="en-MY" dirty="0"/>
                        <a:t>Push answer block to the answer box.</a:t>
                      </a:r>
                      <a:endParaRPr lang="en-US" dirty="0"/>
                    </a:p>
                  </a:txBody>
                  <a:tcPr/>
                </a:tc>
                <a:extLst>
                  <a:ext uri="{0D108BD9-81ED-4DB2-BD59-A6C34878D82A}">
                    <a16:rowId xmlns:a16="http://schemas.microsoft.com/office/drawing/2014/main" val="46155910"/>
                  </a:ext>
                </a:extLst>
              </a:tr>
              <a:tr h="829111">
                <a:tc>
                  <a:txBody>
                    <a:bodyPr/>
                    <a:lstStyle/>
                    <a:p>
                      <a:r>
                        <a:rPr lang="en-MY" dirty="0"/>
                        <a:t>Robot Building</a:t>
                      </a:r>
                      <a:endParaRPr lang="en-US" dirty="0"/>
                    </a:p>
                  </a:txBody>
                  <a:tcPr/>
                </a:tc>
                <a:tc>
                  <a:txBody>
                    <a:bodyPr/>
                    <a:lstStyle/>
                    <a:p>
                      <a:r>
                        <a:rPr lang="en-MY" dirty="0"/>
                        <a:t>Pre-build remote control robot</a:t>
                      </a:r>
                      <a:endParaRPr lang="en-US" dirty="0"/>
                    </a:p>
                  </a:txBody>
                  <a:tcPr/>
                </a:tc>
                <a:extLst>
                  <a:ext uri="{0D108BD9-81ED-4DB2-BD59-A6C34878D82A}">
                    <a16:rowId xmlns:a16="http://schemas.microsoft.com/office/drawing/2014/main" val="161686148"/>
                  </a:ext>
                </a:extLst>
              </a:tr>
            </a:tbl>
          </a:graphicData>
        </a:graphic>
      </p:graphicFrame>
      <p:sp>
        <p:nvSpPr>
          <p:cNvPr id="2" name="Title 1">
            <a:extLst>
              <a:ext uri="{FF2B5EF4-FFF2-40B4-BE49-F238E27FC236}">
                <a16:creationId xmlns:a16="http://schemas.microsoft.com/office/drawing/2014/main" id="{88611454-732D-7653-EF00-81017477D1EB}"/>
              </a:ext>
            </a:extLst>
          </p:cNvPr>
          <p:cNvSpPr>
            <a:spLocks noGrp="1"/>
          </p:cNvSpPr>
          <p:nvPr>
            <p:ph type="title"/>
          </p:nvPr>
        </p:nvSpPr>
        <p:spPr/>
        <p:txBody>
          <a:bodyPr>
            <a:noAutofit/>
          </a:bodyPr>
          <a:lstStyle/>
          <a:p>
            <a:r>
              <a:rPr lang="en-MY" sz="3500" dirty="0">
                <a:solidFill>
                  <a:srgbClr val="002060"/>
                </a:solidFill>
              </a:rPr>
              <a:t>KINDER : MATH CHALLENGE</a:t>
            </a:r>
          </a:p>
        </p:txBody>
      </p:sp>
      <p:pic>
        <p:nvPicPr>
          <p:cNvPr id="8" name="Picture 7">
            <a:extLst>
              <a:ext uri="{FF2B5EF4-FFF2-40B4-BE49-F238E27FC236}">
                <a16:creationId xmlns:a16="http://schemas.microsoft.com/office/drawing/2014/main" id="{C6E8026C-278F-E687-0BC4-BFD46DDCAB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pic>
        <p:nvPicPr>
          <p:cNvPr id="6" name="Picture 5">
            <a:extLst>
              <a:ext uri="{FF2B5EF4-FFF2-40B4-BE49-F238E27FC236}">
                <a16:creationId xmlns:a16="http://schemas.microsoft.com/office/drawing/2014/main" id="{56A4B6E5-E1F0-DAB0-90CD-6259C0224627}"/>
              </a:ext>
            </a:extLst>
          </p:cNvPr>
          <p:cNvPicPr>
            <a:picLocks noChangeAspect="1"/>
          </p:cNvPicPr>
          <p:nvPr/>
        </p:nvPicPr>
        <p:blipFill>
          <a:blip r:embed="rId3"/>
          <a:stretch>
            <a:fillRect/>
          </a:stretch>
        </p:blipFill>
        <p:spPr>
          <a:xfrm>
            <a:off x="6467475" y="2595396"/>
            <a:ext cx="4524375" cy="2281790"/>
          </a:xfrm>
          <a:prstGeom prst="rect">
            <a:avLst/>
          </a:prstGeom>
        </p:spPr>
      </p:pic>
    </p:spTree>
    <p:extLst>
      <p:ext uri="{BB962C8B-B14F-4D97-AF65-F5344CB8AC3E}">
        <p14:creationId xmlns:p14="http://schemas.microsoft.com/office/powerpoint/2010/main" val="28047147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90771FCD-54BA-F20C-EA6A-8E61102C8C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91A99F-B690-25E1-D952-F0BEE2504993}"/>
              </a:ext>
            </a:extLst>
          </p:cNvPr>
          <p:cNvSpPr>
            <a:spLocks noGrp="1"/>
          </p:cNvSpPr>
          <p:nvPr>
            <p:ph type="title"/>
          </p:nvPr>
        </p:nvSpPr>
        <p:spPr>
          <a:xfrm>
            <a:off x="2461491" y="184513"/>
            <a:ext cx="7269017" cy="785091"/>
          </a:xfrm>
        </p:spPr>
        <p:txBody>
          <a:bodyPr/>
          <a:lstStyle/>
          <a:p>
            <a:r>
              <a:rPr lang="en-MY" dirty="0">
                <a:solidFill>
                  <a:srgbClr val="002060"/>
                </a:solidFill>
              </a:rPr>
              <a:t>CREATIVE ROBOT DESIGN</a:t>
            </a:r>
          </a:p>
        </p:txBody>
      </p:sp>
      <p:sp>
        <p:nvSpPr>
          <p:cNvPr id="5" name="Oval 4">
            <a:extLst>
              <a:ext uri="{FF2B5EF4-FFF2-40B4-BE49-F238E27FC236}">
                <a16:creationId xmlns:a16="http://schemas.microsoft.com/office/drawing/2014/main" id="{33AC2025-C02D-A287-E7C1-6D618FF35571}"/>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AE8E139D-AFFD-9218-7BDC-5E19AC5E4E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pic>
        <p:nvPicPr>
          <p:cNvPr id="9" name="Picture 8">
            <a:extLst>
              <a:ext uri="{FF2B5EF4-FFF2-40B4-BE49-F238E27FC236}">
                <a16:creationId xmlns:a16="http://schemas.microsoft.com/office/drawing/2014/main" id="{8D75897D-0F26-D3F8-2890-26C607AD36CC}"/>
              </a:ext>
            </a:extLst>
          </p:cNvPr>
          <p:cNvPicPr>
            <a:picLocks noChangeAspect="1"/>
          </p:cNvPicPr>
          <p:nvPr/>
        </p:nvPicPr>
        <p:blipFill>
          <a:blip r:embed="rId3"/>
          <a:stretch>
            <a:fillRect/>
          </a:stretch>
        </p:blipFill>
        <p:spPr>
          <a:xfrm>
            <a:off x="1907155" y="1036971"/>
            <a:ext cx="7716327" cy="5096586"/>
          </a:xfrm>
          <a:prstGeom prst="rect">
            <a:avLst/>
          </a:prstGeom>
        </p:spPr>
      </p:pic>
    </p:spTree>
    <p:extLst>
      <p:ext uri="{BB962C8B-B14F-4D97-AF65-F5344CB8AC3E}">
        <p14:creationId xmlns:p14="http://schemas.microsoft.com/office/powerpoint/2010/main" val="181879035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D2ECCA09-1B60-09A8-01C7-DF9F6BA238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826DDD-3B9A-47FD-081E-14ED128ED27D}"/>
              </a:ext>
            </a:extLst>
          </p:cNvPr>
          <p:cNvSpPr>
            <a:spLocks noGrp="1"/>
          </p:cNvSpPr>
          <p:nvPr>
            <p:ph type="title"/>
          </p:nvPr>
        </p:nvSpPr>
        <p:spPr>
          <a:xfrm>
            <a:off x="1723323" y="141503"/>
            <a:ext cx="8399584" cy="785091"/>
          </a:xfrm>
        </p:spPr>
        <p:txBody>
          <a:bodyPr>
            <a:normAutofit/>
          </a:bodyPr>
          <a:lstStyle/>
          <a:p>
            <a:r>
              <a:rPr lang="en-MY" dirty="0">
                <a:solidFill>
                  <a:srgbClr val="002060"/>
                </a:solidFill>
              </a:rPr>
              <a:t>CREATIVE ROBOT DESIGN</a:t>
            </a:r>
          </a:p>
        </p:txBody>
      </p:sp>
      <p:sp>
        <p:nvSpPr>
          <p:cNvPr id="5" name="Oval 4">
            <a:extLst>
              <a:ext uri="{FF2B5EF4-FFF2-40B4-BE49-F238E27FC236}">
                <a16:creationId xmlns:a16="http://schemas.microsoft.com/office/drawing/2014/main" id="{527BEB93-8A28-C8F1-A26A-7D10A35384A0}"/>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CDB6EEC8-B0EB-FB6D-AFCD-F1FEF1B510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pic>
        <p:nvPicPr>
          <p:cNvPr id="9" name="Picture 8">
            <a:extLst>
              <a:ext uri="{FF2B5EF4-FFF2-40B4-BE49-F238E27FC236}">
                <a16:creationId xmlns:a16="http://schemas.microsoft.com/office/drawing/2014/main" id="{7922F312-168B-9262-F6B5-9E0D3FC54EBA}"/>
              </a:ext>
            </a:extLst>
          </p:cNvPr>
          <p:cNvPicPr>
            <a:picLocks noChangeAspect="1"/>
          </p:cNvPicPr>
          <p:nvPr/>
        </p:nvPicPr>
        <p:blipFill>
          <a:blip r:embed="rId3"/>
          <a:stretch>
            <a:fillRect/>
          </a:stretch>
        </p:blipFill>
        <p:spPr>
          <a:xfrm>
            <a:off x="1383958" y="1039716"/>
            <a:ext cx="8116433" cy="4496427"/>
          </a:xfrm>
          <a:prstGeom prst="rect">
            <a:avLst/>
          </a:prstGeom>
        </p:spPr>
      </p:pic>
    </p:spTree>
    <p:extLst>
      <p:ext uri="{BB962C8B-B14F-4D97-AF65-F5344CB8AC3E}">
        <p14:creationId xmlns:p14="http://schemas.microsoft.com/office/powerpoint/2010/main" val="235432333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F7669439-7F30-3DE2-7451-70D743DA17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51136D-37CA-1D06-3D3B-8E6E6EE639F8}"/>
              </a:ext>
            </a:extLst>
          </p:cNvPr>
          <p:cNvSpPr>
            <a:spLocks noGrp="1"/>
          </p:cNvSpPr>
          <p:nvPr>
            <p:ph type="title"/>
          </p:nvPr>
        </p:nvSpPr>
        <p:spPr>
          <a:xfrm>
            <a:off x="2461491" y="61515"/>
            <a:ext cx="7269017" cy="785091"/>
          </a:xfrm>
        </p:spPr>
        <p:txBody>
          <a:bodyPr>
            <a:normAutofit/>
          </a:bodyPr>
          <a:lstStyle/>
          <a:p>
            <a:r>
              <a:rPr lang="en-MY" dirty="0">
                <a:solidFill>
                  <a:srgbClr val="002060"/>
                </a:solidFill>
              </a:rPr>
              <a:t>CREATIVE ROBOT DESIGN</a:t>
            </a:r>
          </a:p>
        </p:txBody>
      </p:sp>
      <p:sp>
        <p:nvSpPr>
          <p:cNvPr id="5" name="Oval 4">
            <a:extLst>
              <a:ext uri="{FF2B5EF4-FFF2-40B4-BE49-F238E27FC236}">
                <a16:creationId xmlns:a16="http://schemas.microsoft.com/office/drawing/2014/main" id="{71428946-95C5-B328-C68E-D23DAD1E83F6}"/>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5AB27027-A661-1BC8-56C7-9D2E47EB60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pic>
        <p:nvPicPr>
          <p:cNvPr id="9" name="Picture 8">
            <a:extLst>
              <a:ext uri="{FF2B5EF4-FFF2-40B4-BE49-F238E27FC236}">
                <a16:creationId xmlns:a16="http://schemas.microsoft.com/office/drawing/2014/main" id="{C5C09F4E-A532-513E-36B6-D663AE75109C}"/>
              </a:ext>
            </a:extLst>
          </p:cNvPr>
          <p:cNvPicPr>
            <a:picLocks noChangeAspect="1"/>
          </p:cNvPicPr>
          <p:nvPr/>
        </p:nvPicPr>
        <p:blipFill>
          <a:blip r:embed="rId3"/>
          <a:stretch>
            <a:fillRect/>
          </a:stretch>
        </p:blipFill>
        <p:spPr>
          <a:xfrm>
            <a:off x="2194968" y="794970"/>
            <a:ext cx="7802064" cy="5268060"/>
          </a:xfrm>
          <a:prstGeom prst="rect">
            <a:avLst/>
          </a:prstGeom>
        </p:spPr>
      </p:pic>
    </p:spTree>
    <p:extLst>
      <p:ext uri="{BB962C8B-B14F-4D97-AF65-F5344CB8AC3E}">
        <p14:creationId xmlns:p14="http://schemas.microsoft.com/office/powerpoint/2010/main" val="3511082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01B21C57-8C48-B631-F718-1F143F5978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7D5E50-4C56-855D-A7AE-426E2ED4B8B5}"/>
              </a:ext>
            </a:extLst>
          </p:cNvPr>
          <p:cNvSpPr>
            <a:spLocks noGrp="1"/>
          </p:cNvSpPr>
          <p:nvPr>
            <p:ph type="title"/>
          </p:nvPr>
        </p:nvSpPr>
        <p:spPr>
          <a:xfrm>
            <a:off x="2461491" y="61515"/>
            <a:ext cx="7269017" cy="785091"/>
          </a:xfrm>
        </p:spPr>
        <p:txBody>
          <a:bodyPr>
            <a:normAutofit/>
          </a:bodyPr>
          <a:lstStyle/>
          <a:p>
            <a:r>
              <a:rPr lang="en-MY" dirty="0">
                <a:solidFill>
                  <a:srgbClr val="002060"/>
                </a:solidFill>
              </a:rPr>
              <a:t>CREATIVE ROBOT DESIGN</a:t>
            </a:r>
          </a:p>
        </p:txBody>
      </p:sp>
      <p:sp>
        <p:nvSpPr>
          <p:cNvPr id="5" name="Oval 4">
            <a:extLst>
              <a:ext uri="{FF2B5EF4-FFF2-40B4-BE49-F238E27FC236}">
                <a16:creationId xmlns:a16="http://schemas.microsoft.com/office/drawing/2014/main" id="{213EB948-D082-F2AB-86F7-D6C8AD034E3E}"/>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A9CD63EC-95DB-26F1-569F-10E002BAF5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pic>
        <p:nvPicPr>
          <p:cNvPr id="4" name="Picture 3">
            <a:extLst>
              <a:ext uri="{FF2B5EF4-FFF2-40B4-BE49-F238E27FC236}">
                <a16:creationId xmlns:a16="http://schemas.microsoft.com/office/drawing/2014/main" id="{69C632B7-FA31-B73C-6AA5-4F57B5262EBE}"/>
              </a:ext>
            </a:extLst>
          </p:cNvPr>
          <p:cNvPicPr>
            <a:picLocks noChangeAspect="1"/>
          </p:cNvPicPr>
          <p:nvPr/>
        </p:nvPicPr>
        <p:blipFill>
          <a:blip r:embed="rId3"/>
          <a:stretch>
            <a:fillRect/>
          </a:stretch>
        </p:blipFill>
        <p:spPr>
          <a:xfrm>
            <a:off x="1682550" y="632950"/>
            <a:ext cx="7544853" cy="6163535"/>
          </a:xfrm>
          <a:prstGeom prst="rect">
            <a:avLst/>
          </a:prstGeom>
        </p:spPr>
      </p:pic>
    </p:spTree>
    <p:extLst>
      <p:ext uri="{BB962C8B-B14F-4D97-AF65-F5344CB8AC3E}">
        <p14:creationId xmlns:p14="http://schemas.microsoft.com/office/powerpoint/2010/main" val="227232381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BBE9089A-B319-5B74-84BA-DCE411C81D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AF6580-E8C8-EC12-DD51-77F65426640D}"/>
              </a:ext>
            </a:extLst>
          </p:cNvPr>
          <p:cNvSpPr>
            <a:spLocks noGrp="1"/>
          </p:cNvSpPr>
          <p:nvPr>
            <p:ph type="title"/>
          </p:nvPr>
        </p:nvSpPr>
        <p:spPr>
          <a:xfrm>
            <a:off x="2461491" y="61515"/>
            <a:ext cx="7269017" cy="785091"/>
          </a:xfrm>
        </p:spPr>
        <p:txBody>
          <a:bodyPr>
            <a:normAutofit/>
          </a:bodyPr>
          <a:lstStyle/>
          <a:p>
            <a:r>
              <a:rPr lang="en-MY" dirty="0">
                <a:solidFill>
                  <a:srgbClr val="002060"/>
                </a:solidFill>
              </a:rPr>
              <a:t>CREATIVE ROBOT DESIGN</a:t>
            </a:r>
          </a:p>
        </p:txBody>
      </p:sp>
      <p:sp>
        <p:nvSpPr>
          <p:cNvPr id="5" name="Oval 4">
            <a:extLst>
              <a:ext uri="{FF2B5EF4-FFF2-40B4-BE49-F238E27FC236}">
                <a16:creationId xmlns:a16="http://schemas.microsoft.com/office/drawing/2014/main" id="{1191F805-8A31-7779-3D67-B4F19CC705C4}"/>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E13E1CEE-229E-5128-F0B0-EEBF79B6C3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pic>
        <p:nvPicPr>
          <p:cNvPr id="7" name="Picture 6">
            <a:extLst>
              <a:ext uri="{FF2B5EF4-FFF2-40B4-BE49-F238E27FC236}">
                <a16:creationId xmlns:a16="http://schemas.microsoft.com/office/drawing/2014/main" id="{B7D77C12-BE4C-DEE4-02E5-F029662A781D}"/>
              </a:ext>
            </a:extLst>
          </p:cNvPr>
          <p:cNvPicPr>
            <a:picLocks noChangeAspect="1"/>
          </p:cNvPicPr>
          <p:nvPr/>
        </p:nvPicPr>
        <p:blipFill>
          <a:blip r:embed="rId3"/>
          <a:stretch>
            <a:fillRect/>
          </a:stretch>
        </p:blipFill>
        <p:spPr>
          <a:xfrm>
            <a:off x="1445587" y="846606"/>
            <a:ext cx="7792537" cy="1076475"/>
          </a:xfrm>
          <a:prstGeom prst="rect">
            <a:avLst/>
          </a:prstGeom>
        </p:spPr>
      </p:pic>
    </p:spTree>
    <p:extLst>
      <p:ext uri="{BB962C8B-B14F-4D97-AF65-F5344CB8AC3E}">
        <p14:creationId xmlns:p14="http://schemas.microsoft.com/office/powerpoint/2010/main" val="6768948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84BF9-ED27-471E-B8BD-25010AD8279F}"/>
              </a:ext>
            </a:extLst>
          </p:cNvPr>
          <p:cNvSpPr>
            <a:spLocks noGrp="1"/>
          </p:cNvSpPr>
          <p:nvPr>
            <p:ph type="ctrTitle"/>
          </p:nvPr>
        </p:nvSpPr>
        <p:spPr>
          <a:xfrm>
            <a:off x="1298606" y="382165"/>
            <a:ext cx="9144000" cy="1006476"/>
          </a:xfrm>
        </p:spPr>
        <p:txBody>
          <a:bodyPr/>
          <a:lstStyle/>
          <a:p>
            <a:r>
              <a:rPr lang="en-MY" dirty="0">
                <a:solidFill>
                  <a:srgbClr val="002060"/>
                </a:solidFill>
              </a:rPr>
              <a:t>OPEN CATEGORY</a:t>
            </a:r>
          </a:p>
        </p:txBody>
      </p:sp>
      <p:sp>
        <p:nvSpPr>
          <p:cNvPr id="3" name="Subtitle 2">
            <a:extLst>
              <a:ext uri="{FF2B5EF4-FFF2-40B4-BE49-F238E27FC236}">
                <a16:creationId xmlns:a16="http://schemas.microsoft.com/office/drawing/2014/main" id="{356E01CC-EF3F-4959-B7FE-4B35805A87D2}"/>
              </a:ext>
            </a:extLst>
          </p:cNvPr>
          <p:cNvSpPr>
            <a:spLocks noGrp="1"/>
          </p:cNvSpPr>
          <p:nvPr>
            <p:ph type="subTitle" idx="1"/>
          </p:nvPr>
        </p:nvSpPr>
        <p:spPr>
          <a:xfrm>
            <a:off x="1749394" y="1200793"/>
            <a:ext cx="9144000" cy="1291239"/>
          </a:xfrm>
        </p:spPr>
        <p:txBody>
          <a:bodyPr>
            <a:noAutofit/>
          </a:bodyPr>
          <a:lstStyle/>
          <a:p>
            <a:pPr algn="l"/>
            <a:r>
              <a:rPr lang="en-MY" sz="2000" dirty="0"/>
              <a:t>				</a:t>
            </a:r>
          </a:p>
          <a:p>
            <a:pPr algn="l"/>
            <a:r>
              <a:rPr lang="en-MY" sz="2000" dirty="0"/>
              <a:t>		</a:t>
            </a:r>
            <a:r>
              <a:rPr lang="en-MY" sz="2500" dirty="0">
                <a:solidFill>
                  <a:srgbClr val="0070C0"/>
                </a:solidFill>
              </a:rPr>
              <a:t>Humanoid Robot Mission</a:t>
            </a:r>
          </a:p>
          <a:p>
            <a:pPr algn="l"/>
            <a:r>
              <a:rPr lang="en-MY" sz="2500" dirty="0">
                <a:solidFill>
                  <a:srgbClr val="0070C0"/>
                </a:solidFill>
              </a:rPr>
              <a:t>		</a:t>
            </a:r>
            <a:r>
              <a:rPr lang="en-MY" sz="2500" dirty="0" err="1">
                <a:solidFill>
                  <a:srgbClr val="0070C0"/>
                </a:solidFill>
              </a:rPr>
              <a:t>Genibot</a:t>
            </a:r>
            <a:r>
              <a:rPr lang="en-MY" sz="2500" dirty="0">
                <a:solidFill>
                  <a:srgbClr val="0070C0"/>
                </a:solidFill>
              </a:rPr>
              <a:t> Coding Mission</a:t>
            </a:r>
          </a:p>
          <a:p>
            <a:pPr algn="l"/>
            <a:r>
              <a:rPr lang="en-MY" sz="2500" dirty="0">
                <a:solidFill>
                  <a:srgbClr val="0070C0"/>
                </a:solidFill>
              </a:rPr>
              <a:t>                          Game Maker Kit Game Design Challenge </a:t>
            </a:r>
            <a:r>
              <a:rPr lang="en-MY" sz="2000" dirty="0">
                <a:solidFill>
                  <a:srgbClr val="0070C0"/>
                </a:solidFill>
              </a:rPr>
              <a:t>	</a:t>
            </a:r>
            <a:endParaRPr lang="en-MY" sz="2500" dirty="0">
              <a:solidFill>
                <a:srgbClr val="0070C0"/>
              </a:solidFill>
            </a:endParaRPr>
          </a:p>
          <a:p>
            <a:pPr algn="l"/>
            <a:r>
              <a:rPr lang="en-MY" sz="2500" dirty="0">
                <a:solidFill>
                  <a:srgbClr val="0070C0"/>
                </a:solidFill>
              </a:rPr>
              <a:t>		Drone Soccer</a:t>
            </a:r>
          </a:p>
          <a:p>
            <a:pPr algn="l"/>
            <a:r>
              <a:rPr lang="en-MY" sz="2500" dirty="0">
                <a:solidFill>
                  <a:srgbClr val="0070C0"/>
                </a:solidFill>
              </a:rPr>
              <a:t>                          Drone Mission</a:t>
            </a:r>
          </a:p>
          <a:p>
            <a:pPr algn="l"/>
            <a:r>
              <a:rPr lang="en-MY" sz="2500" dirty="0">
                <a:solidFill>
                  <a:srgbClr val="0070C0"/>
                </a:solidFill>
              </a:rPr>
              <a:t>		</a:t>
            </a:r>
            <a:r>
              <a:rPr lang="en-MY" sz="2500" dirty="0" err="1">
                <a:solidFill>
                  <a:srgbClr val="0070C0"/>
                </a:solidFill>
              </a:rPr>
              <a:t>Cocomon</a:t>
            </a:r>
            <a:r>
              <a:rPr lang="en-MY" sz="2500" dirty="0">
                <a:solidFill>
                  <a:srgbClr val="0070C0"/>
                </a:solidFill>
              </a:rPr>
              <a:t> GO</a:t>
            </a:r>
            <a:endParaRPr lang="en-MY" sz="2000" dirty="0"/>
          </a:p>
        </p:txBody>
      </p:sp>
      <p:pic>
        <p:nvPicPr>
          <p:cNvPr id="4" name="Picture 3">
            <a:extLst>
              <a:ext uri="{FF2B5EF4-FFF2-40B4-BE49-F238E27FC236}">
                <a16:creationId xmlns:a16="http://schemas.microsoft.com/office/drawing/2014/main" id="{99458AD7-57F3-AFE8-737F-AC37F28556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Tree>
    <p:extLst>
      <p:ext uri="{BB962C8B-B14F-4D97-AF65-F5344CB8AC3E}">
        <p14:creationId xmlns:p14="http://schemas.microsoft.com/office/powerpoint/2010/main" val="91943336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7340420-8618-54D9-9F9D-64E7D2912203}"/>
              </a:ext>
            </a:extLst>
          </p:cNvPr>
          <p:cNvSpPr/>
          <p:nvPr/>
        </p:nvSpPr>
        <p:spPr>
          <a:xfrm>
            <a:off x="1066800" y="1647826"/>
            <a:ext cx="4791075" cy="408622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7CBFCFD-914B-4580-2500-4A52F579CDBD}"/>
              </a:ext>
            </a:extLst>
          </p:cNvPr>
          <p:cNvSpPr/>
          <p:nvPr/>
        </p:nvSpPr>
        <p:spPr>
          <a:xfrm>
            <a:off x="6324600" y="1638301"/>
            <a:ext cx="4791075" cy="408622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 name="Table 10">
            <a:extLst>
              <a:ext uri="{FF2B5EF4-FFF2-40B4-BE49-F238E27FC236}">
                <a16:creationId xmlns:a16="http://schemas.microsoft.com/office/drawing/2014/main" id="{2A5CD68B-4FEF-9334-4CE8-DA1B89E1B444}"/>
              </a:ext>
            </a:extLst>
          </p:cNvPr>
          <p:cNvGraphicFramePr>
            <a:graphicFrameLocks noGrp="1"/>
          </p:cNvGraphicFramePr>
          <p:nvPr>
            <p:extLst>
              <p:ext uri="{D42A27DB-BD31-4B8C-83A1-F6EECF244321}">
                <p14:modId xmlns:p14="http://schemas.microsoft.com/office/powerpoint/2010/main" val="3030183078"/>
              </p:ext>
            </p:extLst>
          </p:nvPr>
        </p:nvGraphicFramePr>
        <p:xfrm>
          <a:off x="1146175" y="1866900"/>
          <a:ext cx="4664075" cy="3448049"/>
        </p:xfrm>
        <a:graphic>
          <a:graphicData uri="http://schemas.openxmlformats.org/drawingml/2006/table">
            <a:tbl>
              <a:tblPr firstRow="1" bandRow="1">
                <a:tableStyleId>{5C22544A-7EE6-4342-B048-85BDC9FD1C3A}</a:tableStyleId>
              </a:tblPr>
              <a:tblGrid>
                <a:gridCol w="1156909">
                  <a:extLst>
                    <a:ext uri="{9D8B030D-6E8A-4147-A177-3AD203B41FA5}">
                      <a16:colId xmlns:a16="http://schemas.microsoft.com/office/drawing/2014/main" val="908066491"/>
                    </a:ext>
                  </a:extLst>
                </a:gridCol>
                <a:gridCol w="3507166">
                  <a:extLst>
                    <a:ext uri="{9D8B030D-6E8A-4147-A177-3AD203B41FA5}">
                      <a16:colId xmlns:a16="http://schemas.microsoft.com/office/drawing/2014/main" val="3167338628"/>
                    </a:ext>
                  </a:extLst>
                </a:gridCol>
              </a:tblGrid>
              <a:tr h="480358">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MY" sz="1800" b="1" kern="1200" baseline="0" dirty="0">
                          <a:solidFill>
                            <a:schemeClr val="tx1"/>
                          </a:solidFill>
                          <a:latin typeface="+mn-lt"/>
                          <a:ea typeface="+mn-ea"/>
                          <a:cs typeface="+mn-cs"/>
                        </a:rPr>
                        <a:t>Age</a:t>
                      </a:r>
                    </a:p>
                  </a:txBody>
                  <a:tcPr>
                    <a:solidFill>
                      <a:schemeClr val="bg1">
                        <a:lumMod val="95000"/>
                      </a:schemeClr>
                    </a:solidFill>
                  </a:tcPr>
                </a:tc>
                <a:tc>
                  <a:txBody>
                    <a:bodyPr/>
                    <a:lstStyle/>
                    <a:p>
                      <a:r>
                        <a:rPr lang="en-MY" dirty="0">
                          <a:solidFill>
                            <a:srgbClr val="002060"/>
                          </a:solidFill>
                        </a:rPr>
                        <a:t>All</a:t>
                      </a:r>
                      <a:endParaRPr lang="en-US" dirty="0">
                        <a:solidFill>
                          <a:srgbClr val="002060"/>
                        </a:solidFill>
                      </a:endParaRPr>
                    </a:p>
                  </a:txBody>
                  <a:tcPr>
                    <a:solidFill>
                      <a:schemeClr val="bg1">
                        <a:lumMod val="95000"/>
                      </a:schemeClr>
                    </a:solidFill>
                  </a:tcPr>
                </a:tc>
                <a:extLst>
                  <a:ext uri="{0D108BD9-81ED-4DB2-BD59-A6C34878D82A}">
                    <a16:rowId xmlns:a16="http://schemas.microsoft.com/office/drawing/2014/main" val="3427738065"/>
                  </a:ext>
                </a:extLst>
              </a:tr>
              <a:tr h="480358">
                <a:tc>
                  <a:txBody>
                    <a:bodyPr/>
                    <a:lstStyle/>
                    <a:p>
                      <a:r>
                        <a:rPr lang="en-MY" dirty="0"/>
                        <a:t>Category</a:t>
                      </a:r>
                      <a:endParaRPr lang="en-US" dirty="0"/>
                    </a:p>
                  </a:txBody>
                  <a:tcPr/>
                </a:tc>
                <a:tc>
                  <a:txBody>
                    <a:bodyPr/>
                    <a:lstStyle/>
                    <a:p>
                      <a:r>
                        <a:rPr lang="en-MY" dirty="0"/>
                        <a:t>Individual Timed Mission</a:t>
                      </a:r>
                      <a:endParaRPr lang="en-US" dirty="0"/>
                    </a:p>
                  </a:txBody>
                  <a:tcPr/>
                </a:tc>
                <a:extLst>
                  <a:ext uri="{0D108BD9-81ED-4DB2-BD59-A6C34878D82A}">
                    <a16:rowId xmlns:a16="http://schemas.microsoft.com/office/drawing/2014/main" val="375098544"/>
                  </a:ext>
                </a:extLst>
              </a:tr>
              <a:tr h="829111">
                <a:tc>
                  <a:txBody>
                    <a:bodyPr/>
                    <a:lstStyle/>
                    <a:p>
                      <a:r>
                        <a:rPr lang="en-MY" dirty="0"/>
                        <a:t>Robot Kits Allowed</a:t>
                      </a:r>
                      <a:endParaRPr lang="en-US" dirty="0"/>
                    </a:p>
                  </a:txBody>
                  <a:tcPr/>
                </a:tc>
                <a:tc>
                  <a:txBody>
                    <a:bodyPr/>
                    <a:lstStyle/>
                    <a:p>
                      <a:r>
                        <a:rPr lang="en-MY" dirty="0"/>
                        <a:t>MRT LINE Core Humanoid</a:t>
                      </a:r>
                      <a:endParaRPr lang="en-US" dirty="0"/>
                    </a:p>
                  </a:txBody>
                  <a:tcPr/>
                </a:tc>
                <a:extLst>
                  <a:ext uri="{0D108BD9-81ED-4DB2-BD59-A6C34878D82A}">
                    <a16:rowId xmlns:a16="http://schemas.microsoft.com/office/drawing/2014/main" val="3338115504"/>
                  </a:ext>
                </a:extLst>
              </a:tr>
              <a:tr h="829111">
                <a:tc>
                  <a:txBody>
                    <a:bodyPr/>
                    <a:lstStyle/>
                    <a:p>
                      <a:r>
                        <a:rPr lang="en-MY" dirty="0"/>
                        <a:t>Mission</a:t>
                      </a:r>
                      <a:endParaRPr lang="en-US" dirty="0"/>
                    </a:p>
                  </a:txBody>
                  <a:tcPr/>
                </a:tc>
                <a:tc>
                  <a:txBody>
                    <a:bodyPr/>
                    <a:lstStyle/>
                    <a:p>
                      <a:r>
                        <a:rPr lang="en-MY" dirty="0"/>
                        <a:t>Control the humanoid to complete missions</a:t>
                      </a:r>
                      <a:endParaRPr lang="en-US" dirty="0"/>
                    </a:p>
                  </a:txBody>
                  <a:tcPr/>
                </a:tc>
                <a:extLst>
                  <a:ext uri="{0D108BD9-81ED-4DB2-BD59-A6C34878D82A}">
                    <a16:rowId xmlns:a16="http://schemas.microsoft.com/office/drawing/2014/main" val="46155910"/>
                  </a:ext>
                </a:extLst>
              </a:tr>
              <a:tr h="829111">
                <a:tc>
                  <a:txBody>
                    <a:bodyPr/>
                    <a:lstStyle/>
                    <a:p>
                      <a:r>
                        <a:rPr lang="en-MY" dirty="0"/>
                        <a:t>Robot Building</a:t>
                      </a:r>
                      <a:endParaRPr lang="en-US" dirty="0"/>
                    </a:p>
                  </a:txBody>
                  <a:tcPr/>
                </a:tc>
                <a:tc>
                  <a:txBody>
                    <a:bodyPr/>
                    <a:lstStyle/>
                    <a:p>
                      <a:r>
                        <a:rPr lang="en-MY" dirty="0"/>
                        <a:t>Pre-programmed LINE Core Humanoid</a:t>
                      </a:r>
                      <a:endParaRPr lang="en-US" dirty="0"/>
                    </a:p>
                  </a:txBody>
                  <a:tcPr/>
                </a:tc>
                <a:extLst>
                  <a:ext uri="{0D108BD9-81ED-4DB2-BD59-A6C34878D82A}">
                    <a16:rowId xmlns:a16="http://schemas.microsoft.com/office/drawing/2014/main" val="161686148"/>
                  </a:ext>
                </a:extLst>
              </a:tr>
            </a:tbl>
          </a:graphicData>
        </a:graphic>
      </p:graphicFrame>
      <p:sp>
        <p:nvSpPr>
          <p:cNvPr id="2" name="Title 1">
            <a:extLst>
              <a:ext uri="{FF2B5EF4-FFF2-40B4-BE49-F238E27FC236}">
                <a16:creationId xmlns:a16="http://schemas.microsoft.com/office/drawing/2014/main" id="{D3D7BC30-1934-4344-AB5E-D248DCF5891B}"/>
              </a:ext>
            </a:extLst>
          </p:cNvPr>
          <p:cNvSpPr>
            <a:spLocks noGrp="1"/>
          </p:cNvSpPr>
          <p:nvPr>
            <p:ph type="title"/>
          </p:nvPr>
        </p:nvSpPr>
        <p:spPr>
          <a:xfrm>
            <a:off x="1408670" y="840508"/>
            <a:ext cx="7610284" cy="526475"/>
          </a:xfrm>
        </p:spPr>
        <p:txBody>
          <a:bodyPr>
            <a:noAutofit/>
          </a:bodyPr>
          <a:lstStyle/>
          <a:p>
            <a:r>
              <a:rPr lang="en-MY" sz="3500" dirty="0">
                <a:solidFill>
                  <a:srgbClr val="002060"/>
                </a:solidFill>
              </a:rPr>
              <a:t>OPEN : HUMANOID ROBOT MISSION</a:t>
            </a:r>
          </a:p>
        </p:txBody>
      </p:sp>
      <p:sp>
        <p:nvSpPr>
          <p:cNvPr id="7" name="AutoShape 2">
            <a:extLst>
              <a:ext uri="{FF2B5EF4-FFF2-40B4-BE49-F238E27FC236}">
                <a16:creationId xmlns:a16="http://schemas.microsoft.com/office/drawing/2014/main" id="{32A5288D-6069-46AA-AB7B-2BA6C1B0FE7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MY" dirty="0"/>
          </a:p>
        </p:txBody>
      </p:sp>
      <p:pic>
        <p:nvPicPr>
          <p:cNvPr id="3" name="Picture 2"/>
          <p:cNvPicPr>
            <a:picLocks noChangeAspect="1"/>
          </p:cNvPicPr>
          <p:nvPr/>
        </p:nvPicPr>
        <p:blipFill>
          <a:blip r:embed="rId2"/>
          <a:stretch>
            <a:fillRect/>
          </a:stretch>
        </p:blipFill>
        <p:spPr>
          <a:xfrm>
            <a:off x="6372225" y="2285954"/>
            <a:ext cx="4695825" cy="2716303"/>
          </a:xfrm>
          <a:prstGeom prst="rect">
            <a:avLst/>
          </a:prstGeom>
        </p:spPr>
      </p:pic>
      <p:pic>
        <p:nvPicPr>
          <p:cNvPr id="8" name="Picture 7">
            <a:extLst>
              <a:ext uri="{FF2B5EF4-FFF2-40B4-BE49-F238E27FC236}">
                <a16:creationId xmlns:a16="http://schemas.microsoft.com/office/drawing/2014/main" id="{015E36D1-FFF7-0A2A-8F1F-E332E38044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Tree>
    <p:extLst>
      <p:ext uri="{BB962C8B-B14F-4D97-AF65-F5344CB8AC3E}">
        <p14:creationId xmlns:p14="http://schemas.microsoft.com/office/powerpoint/2010/main" val="147964598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60B32-2FCF-46AB-86CA-A0ED58BBF3BA}"/>
              </a:ext>
            </a:extLst>
          </p:cNvPr>
          <p:cNvSpPr>
            <a:spLocks noGrp="1"/>
          </p:cNvSpPr>
          <p:nvPr>
            <p:ph type="title"/>
          </p:nvPr>
        </p:nvSpPr>
        <p:spPr>
          <a:xfrm>
            <a:off x="2533574" y="768975"/>
            <a:ext cx="7269017" cy="785091"/>
          </a:xfrm>
        </p:spPr>
        <p:txBody>
          <a:bodyPr>
            <a:normAutofit fontScale="90000"/>
          </a:bodyPr>
          <a:lstStyle/>
          <a:p>
            <a:r>
              <a:rPr lang="en-MY" dirty="0">
                <a:solidFill>
                  <a:srgbClr val="002060"/>
                </a:solidFill>
              </a:rPr>
              <a:t>HUMANOID ROBOT MISSION GAME FIELD</a:t>
            </a:r>
          </a:p>
        </p:txBody>
      </p:sp>
      <p:sp>
        <p:nvSpPr>
          <p:cNvPr id="4" name="Rectangle 2"/>
          <p:cNvSpPr>
            <a:spLocks noChangeArrowheads="1"/>
          </p:cNvSpPr>
          <p:nvPr/>
        </p:nvSpPr>
        <p:spPr bwMode="auto">
          <a:xfrm>
            <a:off x="1140823" y="1793966"/>
            <a:ext cx="38695334"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609790486"/>
              </p:ext>
            </p:extLst>
          </p:nvPr>
        </p:nvGraphicFramePr>
        <p:xfrm>
          <a:off x="1140823" y="1793965"/>
          <a:ext cx="8701982" cy="4833257"/>
        </p:xfrm>
        <a:graphic>
          <a:graphicData uri="http://schemas.openxmlformats.org/presentationml/2006/ole">
            <mc:AlternateContent xmlns:mc="http://schemas.openxmlformats.org/markup-compatibility/2006">
              <mc:Choice xmlns:v="urn:schemas-microsoft-com:vml" Requires="v">
                <p:oleObj name="Bitmap Image" r:id="rId2" imgW="7923810" imgH="4409524" progId="Paint.Picture">
                  <p:embed/>
                </p:oleObj>
              </mc:Choice>
              <mc:Fallback>
                <p:oleObj name="Bitmap Image" r:id="rId2" imgW="7923810" imgH="4409524" progId="Paint.Picture">
                  <p:embed/>
                  <p:pic>
                    <p:nvPicPr>
                      <p:cNvPr id="0" name="Object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0823" y="1793965"/>
                        <a:ext cx="8701982" cy="4833257"/>
                      </a:xfrm>
                      <a:prstGeom prst="rect">
                        <a:avLst/>
                      </a:prstGeom>
                      <a:noFill/>
                    </p:spPr>
                  </p:pic>
                </p:oleObj>
              </mc:Fallback>
            </mc:AlternateContent>
          </a:graphicData>
        </a:graphic>
      </p:graphicFrame>
      <p:sp>
        <p:nvSpPr>
          <p:cNvPr id="6" name="Oval 5"/>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70F14C4C-7433-5585-627F-F812A0EB64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Tree>
    <p:extLst>
      <p:ext uri="{BB962C8B-B14F-4D97-AF65-F5344CB8AC3E}">
        <p14:creationId xmlns:p14="http://schemas.microsoft.com/office/powerpoint/2010/main" val="169692612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6309A2B-CE5C-438E-A60B-A6AB356A6B7E}"/>
              </a:ext>
            </a:extLst>
          </p:cNvPr>
          <p:cNvSpPr>
            <a:spLocks noGrp="1"/>
          </p:cNvSpPr>
          <p:nvPr>
            <p:ph idx="1"/>
          </p:nvPr>
        </p:nvSpPr>
        <p:spPr/>
        <p:txBody>
          <a:bodyPr/>
          <a:lstStyle/>
          <a:p>
            <a:pPr marL="0" indent="0">
              <a:buNone/>
            </a:pPr>
            <a:r>
              <a:rPr lang="en-MY" dirty="0"/>
              <a:t> </a:t>
            </a:r>
          </a:p>
        </p:txBody>
      </p:sp>
      <p:sp>
        <p:nvSpPr>
          <p:cNvPr id="2" name="Title 1">
            <a:extLst>
              <a:ext uri="{FF2B5EF4-FFF2-40B4-BE49-F238E27FC236}">
                <a16:creationId xmlns:a16="http://schemas.microsoft.com/office/drawing/2014/main" id="{A8CE56E1-44B2-449A-8AA6-EC67312CBBF0}"/>
              </a:ext>
            </a:extLst>
          </p:cNvPr>
          <p:cNvSpPr>
            <a:spLocks noGrp="1"/>
          </p:cNvSpPr>
          <p:nvPr>
            <p:ph type="title"/>
          </p:nvPr>
        </p:nvSpPr>
        <p:spPr/>
        <p:txBody>
          <a:bodyPr/>
          <a:lstStyle/>
          <a:p>
            <a:r>
              <a:rPr lang="en-MY" dirty="0">
                <a:solidFill>
                  <a:srgbClr val="002060"/>
                </a:solidFill>
              </a:rPr>
              <a:t>MISSION 1</a:t>
            </a:r>
          </a:p>
        </p:txBody>
      </p:sp>
      <p:sp>
        <p:nvSpPr>
          <p:cNvPr id="4" name="Text Placeholder 3">
            <a:extLst>
              <a:ext uri="{FF2B5EF4-FFF2-40B4-BE49-F238E27FC236}">
                <a16:creationId xmlns:a16="http://schemas.microsoft.com/office/drawing/2014/main" id="{5205BDF1-C28B-4F8C-91E9-E4ACA8B04E0C}"/>
              </a:ext>
            </a:extLst>
          </p:cNvPr>
          <p:cNvSpPr>
            <a:spLocks noGrp="1"/>
          </p:cNvSpPr>
          <p:nvPr>
            <p:ph type="body" sz="half" idx="2"/>
          </p:nvPr>
        </p:nvSpPr>
        <p:spPr/>
        <p:txBody>
          <a:bodyPr>
            <a:normAutofit/>
          </a:bodyPr>
          <a:lstStyle/>
          <a:p>
            <a:r>
              <a:rPr lang="en-US" dirty="0"/>
              <a:t>Robot needs to crawl under obstacles placed on the passage. Successfully completed mission will be awarded 20 points.</a:t>
            </a:r>
          </a:p>
          <a:p>
            <a:endParaRPr lang="en-MY" dirty="0"/>
          </a:p>
        </p:txBody>
      </p:sp>
      <p:sp>
        <p:nvSpPr>
          <p:cNvPr id="5" name="Rectangle 2">
            <a:extLst>
              <a:ext uri="{FF2B5EF4-FFF2-40B4-BE49-F238E27FC236}">
                <a16:creationId xmlns:a16="http://schemas.microsoft.com/office/drawing/2014/main" id="{BDE33393-F547-4C33-A155-D588B875DFA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MY" dirty="0"/>
          </a:p>
        </p:txBody>
      </p:sp>
      <p:pic>
        <p:nvPicPr>
          <p:cNvPr id="6" name="Picture 5"/>
          <p:cNvPicPr>
            <a:picLocks noChangeAspect="1"/>
          </p:cNvPicPr>
          <p:nvPr/>
        </p:nvPicPr>
        <p:blipFill>
          <a:blip r:embed="rId2"/>
          <a:stretch>
            <a:fillRect/>
          </a:stretch>
        </p:blipFill>
        <p:spPr>
          <a:xfrm>
            <a:off x="6708568" y="1497220"/>
            <a:ext cx="3197431" cy="4437905"/>
          </a:xfrm>
          <a:prstGeom prst="rect">
            <a:avLst/>
          </a:prstGeom>
        </p:spPr>
      </p:pic>
      <p:pic>
        <p:nvPicPr>
          <p:cNvPr id="8" name="Picture 7">
            <a:extLst>
              <a:ext uri="{FF2B5EF4-FFF2-40B4-BE49-F238E27FC236}">
                <a16:creationId xmlns:a16="http://schemas.microsoft.com/office/drawing/2014/main" id="{0FD6076C-3B04-AD02-B0B0-6FF9669B31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Tree>
    <p:extLst>
      <p:ext uri="{BB962C8B-B14F-4D97-AF65-F5344CB8AC3E}">
        <p14:creationId xmlns:p14="http://schemas.microsoft.com/office/powerpoint/2010/main" val="424267579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6309A2B-CE5C-438E-A60B-A6AB356A6B7E}"/>
              </a:ext>
            </a:extLst>
          </p:cNvPr>
          <p:cNvSpPr>
            <a:spLocks noGrp="1"/>
          </p:cNvSpPr>
          <p:nvPr>
            <p:ph idx="1"/>
          </p:nvPr>
        </p:nvSpPr>
        <p:spPr/>
        <p:txBody>
          <a:bodyPr/>
          <a:lstStyle/>
          <a:p>
            <a:pPr marL="0" indent="0">
              <a:buNone/>
            </a:pPr>
            <a:r>
              <a:rPr lang="en-MY" dirty="0"/>
              <a:t> </a:t>
            </a:r>
          </a:p>
        </p:txBody>
      </p:sp>
      <p:sp>
        <p:nvSpPr>
          <p:cNvPr id="2" name="Title 1">
            <a:extLst>
              <a:ext uri="{FF2B5EF4-FFF2-40B4-BE49-F238E27FC236}">
                <a16:creationId xmlns:a16="http://schemas.microsoft.com/office/drawing/2014/main" id="{A8CE56E1-44B2-449A-8AA6-EC67312CBBF0}"/>
              </a:ext>
            </a:extLst>
          </p:cNvPr>
          <p:cNvSpPr>
            <a:spLocks noGrp="1"/>
          </p:cNvSpPr>
          <p:nvPr>
            <p:ph type="title"/>
          </p:nvPr>
        </p:nvSpPr>
        <p:spPr/>
        <p:txBody>
          <a:bodyPr/>
          <a:lstStyle/>
          <a:p>
            <a:r>
              <a:rPr lang="en-MY" dirty="0">
                <a:solidFill>
                  <a:srgbClr val="002060"/>
                </a:solidFill>
              </a:rPr>
              <a:t>MISSION 2</a:t>
            </a:r>
          </a:p>
        </p:txBody>
      </p:sp>
      <p:sp>
        <p:nvSpPr>
          <p:cNvPr id="4" name="Text Placeholder 3">
            <a:extLst>
              <a:ext uri="{FF2B5EF4-FFF2-40B4-BE49-F238E27FC236}">
                <a16:creationId xmlns:a16="http://schemas.microsoft.com/office/drawing/2014/main" id="{5205BDF1-C28B-4F8C-91E9-E4ACA8B04E0C}"/>
              </a:ext>
            </a:extLst>
          </p:cNvPr>
          <p:cNvSpPr>
            <a:spLocks noGrp="1"/>
          </p:cNvSpPr>
          <p:nvPr>
            <p:ph type="body" sz="half" idx="2"/>
          </p:nvPr>
        </p:nvSpPr>
        <p:spPr/>
        <p:txBody>
          <a:bodyPr>
            <a:normAutofit/>
          </a:bodyPr>
          <a:lstStyle/>
          <a:p>
            <a:r>
              <a:rPr lang="en-US" dirty="0"/>
              <a:t>Robot needs to use hand to carry the props (6cm soft sponge cube) and robot legs must cross the red line before dropping the props to designated area. Successfully completed mission will be awarded 20 points.  </a:t>
            </a:r>
          </a:p>
          <a:p>
            <a:endParaRPr lang="en-MY" dirty="0"/>
          </a:p>
        </p:txBody>
      </p:sp>
      <p:sp>
        <p:nvSpPr>
          <p:cNvPr id="5" name="Rectangle 2">
            <a:extLst>
              <a:ext uri="{FF2B5EF4-FFF2-40B4-BE49-F238E27FC236}">
                <a16:creationId xmlns:a16="http://schemas.microsoft.com/office/drawing/2014/main" id="{BDE33393-F547-4C33-A155-D588B875DFA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MY" dirty="0"/>
          </a:p>
        </p:txBody>
      </p:sp>
      <p:pic>
        <p:nvPicPr>
          <p:cNvPr id="8" name="Picture 7"/>
          <p:cNvPicPr>
            <a:picLocks noChangeAspect="1"/>
          </p:cNvPicPr>
          <p:nvPr/>
        </p:nvPicPr>
        <p:blipFill>
          <a:blip r:embed="rId2"/>
          <a:stretch>
            <a:fillRect/>
          </a:stretch>
        </p:blipFill>
        <p:spPr>
          <a:xfrm>
            <a:off x="6169412" y="2070647"/>
            <a:ext cx="4345437" cy="3158577"/>
          </a:xfrm>
          <a:prstGeom prst="rect">
            <a:avLst/>
          </a:prstGeom>
        </p:spPr>
      </p:pic>
      <p:pic>
        <p:nvPicPr>
          <p:cNvPr id="6" name="Picture 5">
            <a:extLst>
              <a:ext uri="{FF2B5EF4-FFF2-40B4-BE49-F238E27FC236}">
                <a16:creationId xmlns:a16="http://schemas.microsoft.com/office/drawing/2014/main" id="{351E3826-2077-EC69-9F91-C8C6A5C551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Tree>
    <p:extLst>
      <p:ext uri="{BB962C8B-B14F-4D97-AF65-F5344CB8AC3E}">
        <p14:creationId xmlns:p14="http://schemas.microsoft.com/office/powerpoint/2010/main" val="337498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4A3B27DF-8891-81CF-359C-695A374E7DA6}"/>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EB740AA7-E4E8-7FA5-512A-5F4940C383D3}"/>
              </a:ext>
            </a:extLst>
          </p:cNvPr>
          <p:cNvPicPr>
            <a:picLocks noChangeAspect="1"/>
          </p:cNvPicPr>
          <p:nvPr/>
        </p:nvPicPr>
        <p:blipFill>
          <a:blip r:embed="rId2"/>
          <a:stretch>
            <a:fillRect/>
          </a:stretch>
        </p:blipFill>
        <p:spPr>
          <a:xfrm>
            <a:off x="856484" y="2362200"/>
            <a:ext cx="7914142" cy="3991361"/>
          </a:xfrm>
          <a:prstGeom prst="rect">
            <a:avLst/>
          </a:prstGeom>
        </p:spPr>
      </p:pic>
      <p:sp>
        <p:nvSpPr>
          <p:cNvPr id="2" name="Title 1">
            <a:extLst>
              <a:ext uri="{FF2B5EF4-FFF2-40B4-BE49-F238E27FC236}">
                <a16:creationId xmlns:a16="http://schemas.microsoft.com/office/drawing/2014/main" id="{1B55A167-C82C-FBD7-5254-C2AB68E9DC4A}"/>
              </a:ext>
            </a:extLst>
          </p:cNvPr>
          <p:cNvSpPr>
            <a:spLocks noGrp="1"/>
          </p:cNvSpPr>
          <p:nvPr>
            <p:ph type="title"/>
          </p:nvPr>
        </p:nvSpPr>
        <p:spPr>
          <a:xfrm>
            <a:off x="2533574" y="768975"/>
            <a:ext cx="7269017" cy="785091"/>
          </a:xfrm>
        </p:spPr>
        <p:txBody>
          <a:bodyPr/>
          <a:lstStyle/>
          <a:p>
            <a:r>
              <a:rPr lang="en-MY" dirty="0">
                <a:solidFill>
                  <a:srgbClr val="002060"/>
                </a:solidFill>
              </a:rPr>
              <a:t>MATH CHALLENGE GAME FIELD</a:t>
            </a:r>
          </a:p>
        </p:txBody>
      </p:sp>
      <p:sp>
        <p:nvSpPr>
          <p:cNvPr id="5" name="Oval 4">
            <a:extLst>
              <a:ext uri="{FF2B5EF4-FFF2-40B4-BE49-F238E27FC236}">
                <a16:creationId xmlns:a16="http://schemas.microsoft.com/office/drawing/2014/main" id="{D2188F6D-8AFF-7863-E26D-223E412D8100}"/>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cxnSp>
        <p:nvCxnSpPr>
          <p:cNvPr id="9" name="Straight Arrow Connector 8">
            <a:extLst>
              <a:ext uri="{FF2B5EF4-FFF2-40B4-BE49-F238E27FC236}">
                <a16:creationId xmlns:a16="http://schemas.microsoft.com/office/drawing/2014/main" id="{071A328E-257F-203F-B50E-DA51A880CD50}"/>
              </a:ext>
            </a:extLst>
          </p:cNvPr>
          <p:cNvCxnSpPr>
            <a:cxnSpLocks/>
          </p:cNvCxnSpPr>
          <p:nvPr/>
        </p:nvCxnSpPr>
        <p:spPr>
          <a:xfrm>
            <a:off x="838200" y="2194560"/>
            <a:ext cx="7935097"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45BCB14-7879-0D19-ED2D-5581DC4F7F63}"/>
              </a:ext>
            </a:extLst>
          </p:cNvPr>
          <p:cNvCxnSpPr>
            <a:cxnSpLocks/>
          </p:cNvCxnSpPr>
          <p:nvPr/>
        </p:nvCxnSpPr>
        <p:spPr>
          <a:xfrm>
            <a:off x="701040" y="2362200"/>
            <a:ext cx="0" cy="399741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41F2B146-3B0C-331A-C16C-8D9272CF0E7C}"/>
              </a:ext>
            </a:extLst>
          </p:cNvPr>
          <p:cNvCxnSpPr>
            <a:cxnSpLocks/>
          </p:cNvCxnSpPr>
          <p:nvPr/>
        </p:nvCxnSpPr>
        <p:spPr>
          <a:xfrm>
            <a:off x="5982318" y="3143147"/>
            <a:ext cx="0" cy="33322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25F6598-AC93-CA7F-6CBB-4E0FF51FAA83}"/>
              </a:ext>
            </a:extLst>
          </p:cNvPr>
          <p:cNvCxnSpPr>
            <a:cxnSpLocks/>
          </p:cNvCxnSpPr>
          <p:nvPr/>
        </p:nvCxnSpPr>
        <p:spPr>
          <a:xfrm>
            <a:off x="6090233" y="3037703"/>
            <a:ext cx="359994"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5C5F1D90-5F0C-BAED-BDAC-0A8EDC2B5351}"/>
              </a:ext>
            </a:extLst>
          </p:cNvPr>
          <p:cNvCxnSpPr>
            <a:cxnSpLocks/>
          </p:cNvCxnSpPr>
          <p:nvPr/>
        </p:nvCxnSpPr>
        <p:spPr>
          <a:xfrm>
            <a:off x="6289589" y="4926227"/>
            <a:ext cx="0" cy="20594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1CC4B472-DEC0-F4C3-6180-2383DA99868E}"/>
              </a:ext>
            </a:extLst>
          </p:cNvPr>
          <p:cNvCxnSpPr>
            <a:cxnSpLocks/>
          </p:cNvCxnSpPr>
          <p:nvPr/>
        </p:nvCxnSpPr>
        <p:spPr>
          <a:xfrm>
            <a:off x="8417422" y="4153930"/>
            <a:ext cx="359994"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C6749C18-DC6F-6FB2-908A-A8613F76BD56}"/>
              </a:ext>
            </a:extLst>
          </p:cNvPr>
          <p:cNvCxnSpPr>
            <a:cxnSpLocks/>
          </p:cNvCxnSpPr>
          <p:nvPr/>
        </p:nvCxnSpPr>
        <p:spPr>
          <a:xfrm>
            <a:off x="8861442" y="4218185"/>
            <a:ext cx="0" cy="33322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168497F-C502-348F-EFC2-8B730E121307}"/>
              </a:ext>
            </a:extLst>
          </p:cNvPr>
          <p:cNvCxnSpPr>
            <a:cxnSpLocks/>
          </p:cNvCxnSpPr>
          <p:nvPr/>
        </p:nvCxnSpPr>
        <p:spPr>
          <a:xfrm>
            <a:off x="8616778" y="5226909"/>
            <a:ext cx="0" cy="20594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67231647-2B34-A97E-657D-EBBCA2911DF8}"/>
              </a:ext>
            </a:extLst>
          </p:cNvPr>
          <p:cNvCxnSpPr>
            <a:cxnSpLocks/>
          </p:cNvCxnSpPr>
          <p:nvPr/>
        </p:nvCxnSpPr>
        <p:spPr>
          <a:xfrm>
            <a:off x="5660682" y="3970123"/>
            <a:ext cx="0" cy="70433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E43A4750-57AF-C45B-1E69-11268E03EE6A}"/>
              </a:ext>
            </a:extLst>
          </p:cNvPr>
          <p:cNvCxnSpPr>
            <a:cxnSpLocks/>
          </p:cNvCxnSpPr>
          <p:nvPr/>
        </p:nvCxnSpPr>
        <p:spPr>
          <a:xfrm>
            <a:off x="4856102" y="4804977"/>
            <a:ext cx="710102"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C86A1500-A762-D784-5472-18077CA0CB6B}"/>
              </a:ext>
            </a:extLst>
          </p:cNvPr>
          <p:cNvSpPr txBox="1"/>
          <p:nvPr/>
        </p:nvSpPr>
        <p:spPr>
          <a:xfrm>
            <a:off x="4473146" y="1927654"/>
            <a:ext cx="64472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Gilroy Medium"/>
                <a:ea typeface="+mn-ea"/>
                <a:cs typeface="+mn-cs"/>
              </a:rPr>
              <a:t>244 cm</a:t>
            </a:r>
          </a:p>
        </p:txBody>
      </p:sp>
      <p:sp>
        <p:nvSpPr>
          <p:cNvPr id="32" name="TextBox 31">
            <a:extLst>
              <a:ext uri="{FF2B5EF4-FFF2-40B4-BE49-F238E27FC236}">
                <a16:creationId xmlns:a16="http://schemas.microsoft.com/office/drawing/2014/main" id="{DB916EEA-D4B9-5351-93A9-C18F9EBB5262}"/>
              </a:ext>
            </a:extLst>
          </p:cNvPr>
          <p:cNvSpPr txBox="1"/>
          <p:nvPr/>
        </p:nvSpPr>
        <p:spPr>
          <a:xfrm>
            <a:off x="123568" y="4254843"/>
            <a:ext cx="64472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Gilroy Medium"/>
                <a:ea typeface="+mn-ea"/>
                <a:cs typeface="+mn-cs"/>
              </a:rPr>
              <a:t>122 cm</a:t>
            </a:r>
          </a:p>
        </p:txBody>
      </p:sp>
      <p:sp>
        <p:nvSpPr>
          <p:cNvPr id="33" name="TextBox 32">
            <a:extLst>
              <a:ext uri="{FF2B5EF4-FFF2-40B4-BE49-F238E27FC236}">
                <a16:creationId xmlns:a16="http://schemas.microsoft.com/office/drawing/2014/main" id="{3DE5CAFD-CAF8-D701-BF00-DBBDCAC01157}"/>
              </a:ext>
            </a:extLst>
          </p:cNvPr>
          <p:cNvSpPr txBox="1"/>
          <p:nvPr/>
        </p:nvSpPr>
        <p:spPr>
          <a:xfrm>
            <a:off x="5601473" y="4212624"/>
            <a:ext cx="56618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Gilroy Medium"/>
                <a:ea typeface="+mn-ea"/>
                <a:cs typeface="+mn-cs"/>
              </a:rPr>
              <a:t>22 cm</a:t>
            </a:r>
          </a:p>
        </p:txBody>
      </p:sp>
      <p:sp>
        <p:nvSpPr>
          <p:cNvPr id="34" name="TextBox 33">
            <a:extLst>
              <a:ext uri="{FF2B5EF4-FFF2-40B4-BE49-F238E27FC236}">
                <a16:creationId xmlns:a16="http://schemas.microsoft.com/office/drawing/2014/main" id="{18B363FE-6373-6B51-578B-6D06D3D9D7B1}"/>
              </a:ext>
            </a:extLst>
          </p:cNvPr>
          <p:cNvSpPr txBox="1"/>
          <p:nvPr/>
        </p:nvSpPr>
        <p:spPr>
          <a:xfrm>
            <a:off x="4908980" y="4782580"/>
            <a:ext cx="56618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Gilroy Medium"/>
                <a:ea typeface="+mn-ea"/>
                <a:cs typeface="+mn-cs"/>
              </a:rPr>
              <a:t>22 cm</a:t>
            </a:r>
          </a:p>
        </p:txBody>
      </p:sp>
      <p:sp>
        <p:nvSpPr>
          <p:cNvPr id="35" name="TextBox 34">
            <a:extLst>
              <a:ext uri="{FF2B5EF4-FFF2-40B4-BE49-F238E27FC236}">
                <a16:creationId xmlns:a16="http://schemas.microsoft.com/office/drawing/2014/main" id="{E66F596C-0EC7-ACDC-FB42-FA06C630484F}"/>
              </a:ext>
            </a:extLst>
          </p:cNvPr>
          <p:cNvSpPr txBox="1"/>
          <p:nvPr/>
        </p:nvSpPr>
        <p:spPr>
          <a:xfrm>
            <a:off x="6017741" y="2788508"/>
            <a:ext cx="56618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Gilroy Medium"/>
                <a:ea typeface="+mn-ea"/>
                <a:cs typeface="+mn-cs"/>
              </a:rPr>
              <a:t>10 cm</a:t>
            </a:r>
          </a:p>
        </p:txBody>
      </p:sp>
      <p:sp>
        <p:nvSpPr>
          <p:cNvPr id="36" name="TextBox 35">
            <a:extLst>
              <a:ext uri="{FF2B5EF4-FFF2-40B4-BE49-F238E27FC236}">
                <a16:creationId xmlns:a16="http://schemas.microsoft.com/office/drawing/2014/main" id="{C17C68CA-1994-74DF-2F4C-D0D200FBCCD1}"/>
              </a:ext>
            </a:extLst>
          </p:cNvPr>
          <p:cNvSpPr txBox="1"/>
          <p:nvPr/>
        </p:nvSpPr>
        <p:spPr>
          <a:xfrm>
            <a:off x="5498758" y="3183925"/>
            <a:ext cx="56618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Gilroy Medium"/>
                <a:ea typeface="+mn-ea"/>
                <a:cs typeface="+mn-cs"/>
              </a:rPr>
              <a:t>10 cm</a:t>
            </a:r>
          </a:p>
        </p:txBody>
      </p:sp>
      <p:sp>
        <p:nvSpPr>
          <p:cNvPr id="37" name="TextBox 36">
            <a:extLst>
              <a:ext uri="{FF2B5EF4-FFF2-40B4-BE49-F238E27FC236}">
                <a16:creationId xmlns:a16="http://schemas.microsoft.com/office/drawing/2014/main" id="{4A6594B8-FA8D-90F8-CC4F-40081393E780}"/>
              </a:ext>
            </a:extLst>
          </p:cNvPr>
          <p:cNvSpPr txBox="1"/>
          <p:nvPr/>
        </p:nvSpPr>
        <p:spPr>
          <a:xfrm>
            <a:off x="5663514" y="4872681"/>
            <a:ext cx="48763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Gilroy Medium"/>
                <a:ea typeface="+mn-ea"/>
                <a:cs typeface="+mn-cs"/>
              </a:rPr>
              <a:t>5 cm</a:t>
            </a:r>
          </a:p>
        </p:txBody>
      </p:sp>
      <p:sp>
        <p:nvSpPr>
          <p:cNvPr id="38" name="TextBox 37">
            <a:extLst>
              <a:ext uri="{FF2B5EF4-FFF2-40B4-BE49-F238E27FC236}">
                <a16:creationId xmlns:a16="http://schemas.microsoft.com/office/drawing/2014/main" id="{138B6974-43DA-1551-3556-03EBEEFA9883}"/>
              </a:ext>
            </a:extLst>
          </p:cNvPr>
          <p:cNvSpPr txBox="1"/>
          <p:nvPr/>
        </p:nvSpPr>
        <p:spPr>
          <a:xfrm>
            <a:off x="8715633" y="5181600"/>
            <a:ext cx="48763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Gilroy Medium"/>
                <a:ea typeface="+mn-ea"/>
                <a:cs typeface="+mn-cs"/>
              </a:rPr>
              <a:t>5 cm</a:t>
            </a:r>
          </a:p>
        </p:txBody>
      </p:sp>
      <p:sp>
        <p:nvSpPr>
          <p:cNvPr id="39" name="TextBox 38">
            <a:extLst>
              <a:ext uri="{FF2B5EF4-FFF2-40B4-BE49-F238E27FC236}">
                <a16:creationId xmlns:a16="http://schemas.microsoft.com/office/drawing/2014/main" id="{12D0D06A-8EC2-6F15-9C3A-1791E626EC18}"/>
              </a:ext>
            </a:extLst>
          </p:cNvPr>
          <p:cNvSpPr txBox="1"/>
          <p:nvPr/>
        </p:nvSpPr>
        <p:spPr>
          <a:xfrm>
            <a:off x="8880390" y="4226011"/>
            <a:ext cx="56618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Gilroy Medium"/>
                <a:ea typeface="+mn-ea"/>
                <a:cs typeface="+mn-cs"/>
              </a:rPr>
              <a:t>10 cm</a:t>
            </a:r>
          </a:p>
        </p:txBody>
      </p:sp>
      <p:sp>
        <p:nvSpPr>
          <p:cNvPr id="40" name="TextBox 39">
            <a:extLst>
              <a:ext uri="{FF2B5EF4-FFF2-40B4-BE49-F238E27FC236}">
                <a16:creationId xmlns:a16="http://schemas.microsoft.com/office/drawing/2014/main" id="{23B93FFD-3626-EDF0-A764-F5C1DDF7B4FC}"/>
              </a:ext>
            </a:extLst>
          </p:cNvPr>
          <p:cNvSpPr txBox="1"/>
          <p:nvPr/>
        </p:nvSpPr>
        <p:spPr>
          <a:xfrm>
            <a:off x="8311979" y="3929449"/>
            <a:ext cx="56618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Gilroy Medium"/>
                <a:ea typeface="+mn-ea"/>
                <a:cs typeface="+mn-cs"/>
              </a:rPr>
              <a:t>10 cm</a:t>
            </a:r>
          </a:p>
        </p:txBody>
      </p:sp>
      <p:pic>
        <p:nvPicPr>
          <p:cNvPr id="41" name="Picture 40">
            <a:extLst>
              <a:ext uri="{FF2B5EF4-FFF2-40B4-BE49-F238E27FC236}">
                <a16:creationId xmlns:a16="http://schemas.microsoft.com/office/drawing/2014/main" id="{10123032-499D-4A8B-F330-85060F5E7553}"/>
              </a:ext>
            </a:extLst>
          </p:cNvPr>
          <p:cNvPicPr>
            <a:picLocks noChangeAspect="1"/>
          </p:cNvPicPr>
          <p:nvPr/>
        </p:nvPicPr>
        <p:blipFill>
          <a:blip r:embed="rId3"/>
          <a:stretch>
            <a:fillRect/>
          </a:stretch>
        </p:blipFill>
        <p:spPr>
          <a:xfrm>
            <a:off x="10085503" y="2660822"/>
            <a:ext cx="818560" cy="786874"/>
          </a:xfrm>
          <a:prstGeom prst="rect">
            <a:avLst/>
          </a:prstGeom>
        </p:spPr>
      </p:pic>
      <p:sp>
        <p:nvSpPr>
          <p:cNvPr id="42" name="TextBox 41">
            <a:extLst>
              <a:ext uri="{FF2B5EF4-FFF2-40B4-BE49-F238E27FC236}">
                <a16:creationId xmlns:a16="http://schemas.microsoft.com/office/drawing/2014/main" id="{9B441788-0491-5826-561F-0F8AF549E1AE}"/>
              </a:ext>
            </a:extLst>
          </p:cNvPr>
          <p:cNvSpPr txBox="1"/>
          <p:nvPr/>
        </p:nvSpPr>
        <p:spPr>
          <a:xfrm>
            <a:off x="6153667" y="3171569"/>
            <a:ext cx="26321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white">
                    <a:lumMod val="85000"/>
                  </a:prstClr>
                </a:solidFill>
                <a:latin typeface="Gilroy Medium"/>
              </a:rPr>
              <a:t>2</a:t>
            </a:r>
            <a:endParaRPr kumimoji="0" lang="en-US" sz="1200" b="0" i="0" u="none" strike="noStrike" kern="1200" cap="none" spc="0" normalizeH="0" baseline="0" noProof="0" dirty="0">
              <a:ln>
                <a:noFill/>
              </a:ln>
              <a:solidFill>
                <a:prstClr val="white">
                  <a:lumMod val="85000"/>
                </a:prstClr>
              </a:solidFill>
              <a:effectLst/>
              <a:uLnTx/>
              <a:uFillTx/>
              <a:latin typeface="Gilroy Medium"/>
              <a:ea typeface="+mn-ea"/>
              <a:cs typeface="+mn-cs"/>
            </a:endParaRPr>
          </a:p>
        </p:txBody>
      </p:sp>
      <p:sp>
        <p:nvSpPr>
          <p:cNvPr id="43" name="TextBox 42">
            <a:extLst>
              <a:ext uri="{FF2B5EF4-FFF2-40B4-BE49-F238E27FC236}">
                <a16:creationId xmlns:a16="http://schemas.microsoft.com/office/drawing/2014/main" id="{A9C49702-D336-6BD2-55B1-B7AEAB30C91F}"/>
              </a:ext>
            </a:extLst>
          </p:cNvPr>
          <p:cNvSpPr txBox="1"/>
          <p:nvPr/>
        </p:nvSpPr>
        <p:spPr>
          <a:xfrm>
            <a:off x="6157785" y="3661720"/>
            <a:ext cx="26321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white">
                    <a:lumMod val="85000"/>
                  </a:prstClr>
                </a:solidFill>
                <a:latin typeface="Gilroy Medium"/>
              </a:rPr>
              <a:t>4</a:t>
            </a:r>
            <a:endParaRPr kumimoji="0" lang="en-US" sz="1200" b="0" i="0" u="none" strike="noStrike" kern="1200" cap="none" spc="0" normalizeH="0" baseline="0" noProof="0" dirty="0">
              <a:ln>
                <a:noFill/>
              </a:ln>
              <a:solidFill>
                <a:prstClr val="white">
                  <a:lumMod val="85000"/>
                </a:prstClr>
              </a:solidFill>
              <a:effectLst/>
              <a:uLnTx/>
              <a:uFillTx/>
              <a:latin typeface="Gilroy Medium"/>
              <a:ea typeface="+mn-ea"/>
              <a:cs typeface="+mn-cs"/>
            </a:endParaRPr>
          </a:p>
        </p:txBody>
      </p:sp>
      <p:sp>
        <p:nvSpPr>
          <p:cNvPr id="44" name="TextBox 43">
            <a:extLst>
              <a:ext uri="{FF2B5EF4-FFF2-40B4-BE49-F238E27FC236}">
                <a16:creationId xmlns:a16="http://schemas.microsoft.com/office/drawing/2014/main" id="{C547C918-00A5-BA32-2379-6C4772151295}"/>
              </a:ext>
            </a:extLst>
          </p:cNvPr>
          <p:cNvSpPr txBox="1"/>
          <p:nvPr/>
        </p:nvSpPr>
        <p:spPr>
          <a:xfrm>
            <a:off x="6157786" y="4164228"/>
            <a:ext cx="26321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Gilroy Medium"/>
                <a:ea typeface="+mn-ea"/>
                <a:cs typeface="+mn-cs"/>
              </a:rPr>
              <a:t>6</a:t>
            </a:r>
          </a:p>
        </p:txBody>
      </p:sp>
      <p:sp>
        <p:nvSpPr>
          <p:cNvPr id="45" name="TextBox 44">
            <a:extLst>
              <a:ext uri="{FF2B5EF4-FFF2-40B4-BE49-F238E27FC236}">
                <a16:creationId xmlns:a16="http://schemas.microsoft.com/office/drawing/2014/main" id="{8D1BEFBC-CA97-4C37-E827-19D3FD366357}"/>
              </a:ext>
            </a:extLst>
          </p:cNvPr>
          <p:cNvSpPr txBox="1"/>
          <p:nvPr/>
        </p:nvSpPr>
        <p:spPr>
          <a:xfrm>
            <a:off x="6157786" y="4642023"/>
            <a:ext cx="26321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white">
                    <a:lumMod val="85000"/>
                  </a:prstClr>
                </a:solidFill>
                <a:latin typeface="Gilroy Medium"/>
              </a:rPr>
              <a:t>8</a:t>
            </a:r>
            <a:endParaRPr kumimoji="0" lang="en-US" sz="1200" b="0" i="0" u="none" strike="noStrike" kern="1200" cap="none" spc="0" normalizeH="0" baseline="0" noProof="0" dirty="0">
              <a:ln>
                <a:noFill/>
              </a:ln>
              <a:solidFill>
                <a:prstClr val="white">
                  <a:lumMod val="85000"/>
                </a:prstClr>
              </a:solidFill>
              <a:effectLst/>
              <a:uLnTx/>
              <a:uFillTx/>
              <a:latin typeface="Gilroy Medium"/>
              <a:ea typeface="+mn-ea"/>
              <a:cs typeface="+mn-cs"/>
            </a:endParaRPr>
          </a:p>
        </p:txBody>
      </p:sp>
      <p:sp>
        <p:nvSpPr>
          <p:cNvPr id="46" name="TextBox 45">
            <a:extLst>
              <a:ext uri="{FF2B5EF4-FFF2-40B4-BE49-F238E27FC236}">
                <a16:creationId xmlns:a16="http://schemas.microsoft.com/office/drawing/2014/main" id="{88A70701-E128-6A2C-B893-D5EBEEBA3AC2}"/>
              </a:ext>
            </a:extLst>
          </p:cNvPr>
          <p:cNvSpPr txBox="1"/>
          <p:nvPr/>
        </p:nvSpPr>
        <p:spPr>
          <a:xfrm>
            <a:off x="6157785" y="5119818"/>
            <a:ext cx="34176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white">
                    <a:lumMod val="85000"/>
                  </a:prstClr>
                </a:solidFill>
                <a:latin typeface="Gilroy Medium"/>
              </a:rPr>
              <a:t>10</a:t>
            </a:r>
            <a:endParaRPr kumimoji="0" lang="en-US" sz="1200" b="0" i="0" u="none" strike="noStrike" kern="1200" cap="none" spc="0" normalizeH="0" baseline="0" noProof="0" dirty="0">
              <a:ln>
                <a:noFill/>
              </a:ln>
              <a:solidFill>
                <a:prstClr val="white">
                  <a:lumMod val="85000"/>
                </a:prstClr>
              </a:solidFill>
              <a:effectLst/>
              <a:uLnTx/>
              <a:uFillTx/>
              <a:latin typeface="Gilroy Medium"/>
              <a:ea typeface="+mn-ea"/>
              <a:cs typeface="+mn-cs"/>
            </a:endParaRPr>
          </a:p>
        </p:txBody>
      </p:sp>
      <p:sp>
        <p:nvSpPr>
          <p:cNvPr id="47" name="TextBox 46">
            <a:extLst>
              <a:ext uri="{FF2B5EF4-FFF2-40B4-BE49-F238E27FC236}">
                <a16:creationId xmlns:a16="http://schemas.microsoft.com/office/drawing/2014/main" id="{152D4303-5FDE-3B6F-5E98-3D981CCBD3C7}"/>
              </a:ext>
            </a:extLst>
          </p:cNvPr>
          <p:cNvSpPr txBox="1"/>
          <p:nvPr/>
        </p:nvSpPr>
        <p:spPr>
          <a:xfrm>
            <a:off x="6643819" y="3183926"/>
            <a:ext cx="26321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Gilroy Medium"/>
                <a:ea typeface="+mn-ea"/>
                <a:cs typeface="+mn-cs"/>
              </a:rPr>
              <a:t>1</a:t>
            </a:r>
          </a:p>
        </p:txBody>
      </p:sp>
      <p:sp>
        <p:nvSpPr>
          <p:cNvPr id="48" name="TextBox 47">
            <a:extLst>
              <a:ext uri="{FF2B5EF4-FFF2-40B4-BE49-F238E27FC236}">
                <a16:creationId xmlns:a16="http://schemas.microsoft.com/office/drawing/2014/main" id="{E25419AB-C466-8E28-E36E-5A3DE1E944ED}"/>
              </a:ext>
            </a:extLst>
          </p:cNvPr>
          <p:cNvSpPr txBox="1"/>
          <p:nvPr/>
        </p:nvSpPr>
        <p:spPr>
          <a:xfrm>
            <a:off x="6652056" y="3678196"/>
            <a:ext cx="26321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white">
                    <a:lumMod val="85000"/>
                  </a:prstClr>
                </a:solidFill>
                <a:latin typeface="Gilroy Medium"/>
              </a:rPr>
              <a:t>3</a:t>
            </a:r>
            <a:endParaRPr kumimoji="0" lang="en-US" sz="1200" b="0" i="0" u="none" strike="noStrike" kern="1200" cap="none" spc="0" normalizeH="0" baseline="0" noProof="0" dirty="0">
              <a:ln>
                <a:noFill/>
              </a:ln>
              <a:solidFill>
                <a:prstClr val="white">
                  <a:lumMod val="85000"/>
                </a:prstClr>
              </a:solidFill>
              <a:effectLst/>
              <a:uLnTx/>
              <a:uFillTx/>
              <a:latin typeface="Gilroy Medium"/>
              <a:ea typeface="+mn-ea"/>
              <a:cs typeface="+mn-cs"/>
            </a:endParaRPr>
          </a:p>
        </p:txBody>
      </p:sp>
      <p:sp>
        <p:nvSpPr>
          <p:cNvPr id="49" name="TextBox 48">
            <a:extLst>
              <a:ext uri="{FF2B5EF4-FFF2-40B4-BE49-F238E27FC236}">
                <a16:creationId xmlns:a16="http://schemas.microsoft.com/office/drawing/2014/main" id="{78647420-D3E2-0A6C-AC4C-1C6ECC297F11}"/>
              </a:ext>
            </a:extLst>
          </p:cNvPr>
          <p:cNvSpPr txBox="1"/>
          <p:nvPr/>
        </p:nvSpPr>
        <p:spPr>
          <a:xfrm>
            <a:off x="6643818" y="4155991"/>
            <a:ext cx="26321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Gilroy Medium"/>
                <a:ea typeface="+mn-ea"/>
                <a:cs typeface="+mn-cs"/>
              </a:rPr>
              <a:t>5</a:t>
            </a:r>
          </a:p>
        </p:txBody>
      </p:sp>
      <p:sp>
        <p:nvSpPr>
          <p:cNvPr id="50" name="TextBox 49">
            <a:extLst>
              <a:ext uri="{FF2B5EF4-FFF2-40B4-BE49-F238E27FC236}">
                <a16:creationId xmlns:a16="http://schemas.microsoft.com/office/drawing/2014/main" id="{BA6460F7-78AB-E6AE-E941-B9955EE078EC}"/>
              </a:ext>
            </a:extLst>
          </p:cNvPr>
          <p:cNvSpPr txBox="1"/>
          <p:nvPr/>
        </p:nvSpPr>
        <p:spPr>
          <a:xfrm>
            <a:off x="6652056" y="4633786"/>
            <a:ext cx="26321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Gilroy Medium"/>
                <a:ea typeface="+mn-ea"/>
                <a:cs typeface="+mn-cs"/>
              </a:rPr>
              <a:t>7</a:t>
            </a:r>
          </a:p>
        </p:txBody>
      </p:sp>
      <p:sp>
        <p:nvSpPr>
          <p:cNvPr id="51" name="TextBox 50">
            <a:extLst>
              <a:ext uri="{FF2B5EF4-FFF2-40B4-BE49-F238E27FC236}">
                <a16:creationId xmlns:a16="http://schemas.microsoft.com/office/drawing/2014/main" id="{2578120D-4CD9-599D-09D3-120BFF030A6D}"/>
              </a:ext>
            </a:extLst>
          </p:cNvPr>
          <p:cNvSpPr txBox="1"/>
          <p:nvPr/>
        </p:nvSpPr>
        <p:spPr>
          <a:xfrm>
            <a:off x="6652056" y="5128055"/>
            <a:ext cx="26321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Gilroy Medium"/>
                <a:ea typeface="+mn-ea"/>
                <a:cs typeface="+mn-cs"/>
              </a:rPr>
              <a:t>9</a:t>
            </a:r>
          </a:p>
        </p:txBody>
      </p:sp>
      <p:sp>
        <p:nvSpPr>
          <p:cNvPr id="53" name="TextBox 52">
            <a:extLst>
              <a:ext uri="{FF2B5EF4-FFF2-40B4-BE49-F238E27FC236}">
                <a16:creationId xmlns:a16="http://schemas.microsoft.com/office/drawing/2014/main" id="{6E2D66F0-8070-80A6-1B3E-AACB9D1F49C3}"/>
              </a:ext>
            </a:extLst>
          </p:cNvPr>
          <p:cNvSpPr txBox="1"/>
          <p:nvPr/>
        </p:nvSpPr>
        <p:spPr>
          <a:xfrm>
            <a:off x="7171040" y="3941806"/>
            <a:ext cx="23115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50000"/>
                  </a:prstClr>
                </a:solidFill>
                <a:effectLst/>
                <a:uLnTx/>
                <a:uFillTx/>
                <a:latin typeface="Gilroy Medium"/>
                <a:ea typeface="+mn-ea"/>
                <a:cs typeface="+mn-cs"/>
              </a:rPr>
              <a:t>-</a:t>
            </a:r>
          </a:p>
        </p:txBody>
      </p:sp>
      <p:sp>
        <p:nvSpPr>
          <p:cNvPr id="54" name="TextBox 53">
            <a:extLst>
              <a:ext uri="{FF2B5EF4-FFF2-40B4-BE49-F238E27FC236}">
                <a16:creationId xmlns:a16="http://schemas.microsoft.com/office/drawing/2014/main" id="{ECCFAFEC-26C6-47DF-4043-A5723297265E}"/>
              </a:ext>
            </a:extLst>
          </p:cNvPr>
          <p:cNvSpPr txBox="1"/>
          <p:nvPr/>
        </p:nvSpPr>
        <p:spPr>
          <a:xfrm>
            <a:off x="7162802" y="4411364"/>
            <a:ext cx="26481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50000"/>
                  </a:prstClr>
                </a:solidFill>
                <a:effectLst/>
                <a:uLnTx/>
                <a:uFillTx/>
                <a:latin typeface="Gilroy Medium"/>
                <a:ea typeface="+mn-ea"/>
                <a:cs typeface="+mn-cs"/>
              </a:rPr>
              <a:t>X</a:t>
            </a:r>
          </a:p>
        </p:txBody>
      </p:sp>
      <p:sp>
        <p:nvSpPr>
          <p:cNvPr id="57" name="TextBox 56">
            <a:extLst>
              <a:ext uri="{FF2B5EF4-FFF2-40B4-BE49-F238E27FC236}">
                <a16:creationId xmlns:a16="http://schemas.microsoft.com/office/drawing/2014/main" id="{EAC3E196-8BF4-6C07-34C8-8155433EC8AC}"/>
              </a:ext>
            </a:extLst>
          </p:cNvPr>
          <p:cNvSpPr txBox="1"/>
          <p:nvPr/>
        </p:nvSpPr>
        <p:spPr>
          <a:xfrm>
            <a:off x="2248932" y="4399006"/>
            <a:ext cx="23115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50000"/>
                  </a:prstClr>
                </a:solidFill>
                <a:effectLst/>
                <a:uLnTx/>
                <a:uFillTx/>
                <a:latin typeface="Gilroy Medium"/>
                <a:ea typeface="+mn-ea"/>
                <a:cs typeface="+mn-cs"/>
              </a:rPr>
              <a:t>-</a:t>
            </a:r>
          </a:p>
        </p:txBody>
      </p:sp>
      <p:sp>
        <p:nvSpPr>
          <p:cNvPr id="59" name="TextBox 58">
            <a:extLst>
              <a:ext uri="{FF2B5EF4-FFF2-40B4-BE49-F238E27FC236}">
                <a16:creationId xmlns:a16="http://schemas.microsoft.com/office/drawing/2014/main" id="{24E0B2E3-06E0-8FFA-BF47-5FC0FEC34AFD}"/>
              </a:ext>
            </a:extLst>
          </p:cNvPr>
          <p:cNvSpPr txBox="1"/>
          <p:nvPr/>
        </p:nvSpPr>
        <p:spPr>
          <a:xfrm>
            <a:off x="2240693" y="3937689"/>
            <a:ext cx="26481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50000"/>
                  </a:prstClr>
                </a:solidFill>
                <a:effectLst/>
                <a:uLnTx/>
                <a:uFillTx/>
                <a:latin typeface="Gilroy Medium"/>
                <a:ea typeface="+mn-ea"/>
                <a:cs typeface="+mn-cs"/>
              </a:rPr>
              <a:t>X</a:t>
            </a:r>
          </a:p>
        </p:txBody>
      </p:sp>
      <p:sp>
        <p:nvSpPr>
          <p:cNvPr id="61" name="TextBox 60">
            <a:extLst>
              <a:ext uri="{FF2B5EF4-FFF2-40B4-BE49-F238E27FC236}">
                <a16:creationId xmlns:a16="http://schemas.microsoft.com/office/drawing/2014/main" id="{5883EFB9-51CC-9D76-D821-F79E1EC8E704}"/>
              </a:ext>
            </a:extLst>
          </p:cNvPr>
          <p:cNvSpPr txBox="1"/>
          <p:nvPr/>
        </p:nvSpPr>
        <p:spPr>
          <a:xfrm>
            <a:off x="2743202" y="3204519"/>
            <a:ext cx="26321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Gilroy Medium"/>
                <a:ea typeface="+mn-ea"/>
                <a:cs typeface="+mn-cs"/>
              </a:rPr>
              <a:t>9</a:t>
            </a:r>
          </a:p>
        </p:txBody>
      </p:sp>
      <p:sp>
        <p:nvSpPr>
          <p:cNvPr id="62" name="TextBox 61">
            <a:extLst>
              <a:ext uri="{FF2B5EF4-FFF2-40B4-BE49-F238E27FC236}">
                <a16:creationId xmlns:a16="http://schemas.microsoft.com/office/drawing/2014/main" id="{59A25D94-F6B7-DF2A-C7F9-3C3B1B752EF0}"/>
              </a:ext>
            </a:extLst>
          </p:cNvPr>
          <p:cNvSpPr txBox="1"/>
          <p:nvPr/>
        </p:nvSpPr>
        <p:spPr>
          <a:xfrm>
            <a:off x="2734964" y="3690553"/>
            <a:ext cx="26321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white">
                    <a:lumMod val="85000"/>
                  </a:prstClr>
                </a:solidFill>
                <a:latin typeface="Gilroy Medium"/>
              </a:rPr>
              <a:t>7</a:t>
            </a:r>
            <a:endParaRPr kumimoji="0" lang="en-US" sz="1200" b="0" i="0" u="none" strike="noStrike" kern="1200" cap="none" spc="0" normalizeH="0" baseline="0" noProof="0" dirty="0">
              <a:ln>
                <a:noFill/>
              </a:ln>
              <a:solidFill>
                <a:prstClr val="white">
                  <a:lumMod val="85000"/>
                </a:prstClr>
              </a:solidFill>
              <a:effectLst/>
              <a:uLnTx/>
              <a:uFillTx/>
              <a:latin typeface="Gilroy Medium"/>
              <a:ea typeface="+mn-ea"/>
              <a:cs typeface="+mn-cs"/>
            </a:endParaRPr>
          </a:p>
        </p:txBody>
      </p:sp>
      <p:sp>
        <p:nvSpPr>
          <p:cNvPr id="63" name="TextBox 62">
            <a:extLst>
              <a:ext uri="{FF2B5EF4-FFF2-40B4-BE49-F238E27FC236}">
                <a16:creationId xmlns:a16="http://schemas.microsoft.com/office/drawing/2014/main" id="{99A5D705-7032-65E4-5F18-A5097275C4F3}"/>
              </a:ext>
            </a:extLst>
          </p:cNvPr>
          <p:cNvSpPr txBox="1"/>
          <p:nvPr/>
        </p:nvSpPr>
        <p:spPr>
          <a:xfrm>
            <a:off x="2743202" y="4184823"/>
            <a:ext cx="26321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white">
                    <a:lumMod val="85000"/>
                  </a:prstClr>
                </a:solidFill>
                <a:latin typeface="Gilroy Medium"/>
              </a:rPr>
              <a:t>5</a:t>
            </a:r>
            <a:endParaRPr kumimoji="0" lang="en-US" sz="1200" b="0" i="0" u="none" strike="noStrike" kern="1200" cap="none" spc="0" normalizeH="0" baseline="0" noProof="0" dirty="0">
              <a:ln>
                <a:noFill/>
              </a:ln>
              <a:solidFill>
                <a:prstClr val="white">
                  <a:lumMod val="85000"/>
                </a:prstClr>
              </a:solidFill>
              <a:effectLst/>
              <a:uLnTx/>
              <a:uFillTx/>
              <a:latin typeface="Gilroy Medium"/>
              <a:ea typeface="+mn-ea"/>
              <a:cs typeface="+mn-cs"/>
            </a:endParaRPr>
          </a:p>
        </p:txBody>
      </p:sp>
      <p:sp>
        <p:nvSpPr>
          <p:cNvPr id="64" name="TextBox 63">
            <a:extLst>
              <a:ext uri="{FF2B5EF4-FFF2-40B4-BE49-F238E27FC236}">
                <a16:creationId xmlns:a16="http://schemas.microsoft.com/office/drawing/2014/main" id="{29F31442-5687-BB1D-A87F-A7B7D192AC06}"/>
              </a:ext>
            </a:extLst>
          </p:cNvPr>
          <p:cNvSpPr txBox="1"/>
          <p:nvPr/>
        </p:nvSpPr>
        <p:spPr>
          <a:xfrm>
            <a:off x="2734964" y="4687331"/>
            <a:ext cx="26321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white">
                    <a:lumMod val="85000"/>
                  </a:prstClr>
                </a:solidFill>
                <a:latin typeface="Gilroy Medium"/>
              </a:rPr>
              <a:t>3</a:t>
            </a:r>
            <a:endParaRPr kumimoji="0" lang="en-US" sz="1200" b="0" i="0" u="none" strike="noStrike" kern="1200" cap="none" spc="0" normalizeH="0" baseline="0" noProof="0" dirty="0">
              <a:ln>
                <a:noFill/>
              </a:ln>
              <a:solidFill>
                <a:prstClr val="white">
                  <a:lumMod val="85000"/>
                </a:prstClr>
              </a:solidFill>
              <a:effectLst/>
              <a:uLnTx/>
              <a:uFillTx/>
              <a:latin typeface="Gilroy Medium"/>
              <a:ea typeface="+mn-ea"/>
              <a:cs typeface="+mn-cs"/>
            </a:endParaRPr>
          </a:p>
        </p:txBody>
      </p:sp>
      <p:sp>
        <p:nvSpPr>
          <p:cNvPr id="65" name="TextBox 64">
            <a:extLst>
              <a:ext uri="{FF2B5EF4-FFF2-40B4-BE49-F238E27FC236}">
                <a16:creationId xmlns:a16="http://schemas.microsoft.com/office/drawing/2014/main" id="{1D69CFBF-DA9C-3F20-6EF8-99F5114FEAF7}"/>
              </a:ext>
            </a:extLst>
          </p:cNvPr>
          <p:cNvSpPr txBox="1"/>
          <p:nvPr/>
        </p:nvSpPr>
        <p:spPr>
          <a:xfrm>
            <a:off x="2734965" y="5140412"/>
            <a:ext cx="26321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white">
                    <a:lumMod val="85000"/>
                  </a:prstClr>
                </a:solidFill>
                <a:latin typeface="Gilroy Medium"/>
              </a:rPr>
              <a:t>1</a:t>
            </a:r>
            <a:endParaRPr kumimoji="0" lang="en-US" sz="1200" b="0" i="0" u="none" strike="noStrike" kern="1200" cap="none" spc="0" normalizeH="0" baseline="0" noProof="0" dirty="0">
              <a:ln>
                <a:noFill/>
              </a:ln>
              <a:solidFill>
                <a:prstClr val="white">
                  <a:lumMod val="85000"/>
                </a:prstClr>
              </a:solidFill>
              <a:effectLst/>
              <a:uLnTx/>
              <a:uFillTx/>
              <a:latin typeface="Gilroy Medium"/>
              <a:ea typeface="+mn-ea"/>
              <a:cs typeface="+mn-cs"/>
            </a:endParaRPr>
          </a:p>
        </p:txBody>
      </p:sp>
      <p:sp>
        <p:nvSpPr>
          <p:cNvPr id="66" name="TextBox 65">
            <a:extLst>
              <a:ext uri="{FF2B5EF4-FFF2-40B4-BE49-F238E27FC236}">
                <a16:creationId xmlns:a16="http://schemas.microsoft.com/office/drawing/2014/main" id="{82AF86BD-83D6-D7D8-17CF-AF25B09076AE}"/>
              </a:ext>
            </a:extLst>
          </p:cNvPr>
          <p:cNvSpPr txBox="1"/>
          <p:nvPr/>
        </p:nvSpPr>
        <p:spPr>
          <a:xfrm>
            <a:off x="3220996" y="3196283"/>
            <a:ext cx="34176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Gilroy Medium"/>
                <a:ea typeface="+mn-ea"/>
                <a:cs typeface="+mn-cs"/>
              </a:rPr>
              <a:t>10</a:t>
            </a:r>
          </a:p>
        </p:txBody>
      </p:sp>
      <p:sp>
        <p:nvSpPr>
          <p:cNvPr id="67" name="TextBox 66">
            <a:extLst>
              <a:ext uri="{FF2B5EF4-FFF2-40B4-BE49-F238E27FC236}">
                <a16:creationId xmlns:a16="http://schemas.microsoft.com/office/drawing/2014/main" id="{08F0B319-629A-1344-8D30-710082EDCC54}"/>
              </a:ext>
            </a:extLst>
          </p:cNvPr>
          <p:cNvSpPr txBox="1"/>
          <p:nvPr/>
        </p:nvSpPr>
        <p:spPr>
          <a:xfrm>
            <a:off x="3220997" y="3690552"/>
            <a:ext cx="26321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white">
                    <a:lumMod val="85000"/>
                  </a:prstClr>
                </a:solidFill>
                <a:latin typeface="Gilroy Medium"/>
              </a:rPr>
              <a:t>8</a:t>
            </a:r>
            <a:endParaRPr kumimoji="0" lang="en-US" sz="1200" b="0" i="0" u="none" strike="noStrike" kern="1200" cap="none" spc="0" normalizeH="0" baseline="0" noProof="0" dirty="0">
              <a:ln>
                <a:noFill/>
              </a:ln>
              <a:solidFill>
                <a:prstClr val="white">
                  <a:lumMod val="85000"/>
                </a:prstClr>
              </a:solidFill>
              <a:effectLst/>
              <a:uLnTx/>
              <a:uFillTx/>
              <a:latin typeface="Gilroy Medium"/>
              <a:ea typeface="+mn-ea"/>
              <a:cs typeface="+mn-cs"/>
            </a:endParaRPr>
          </a:p>
        </p:txBody>
      </p:sp>
      <p:sp>
        <p:nvSpPr>
          <p:cNvPr id="68" name="TextBox 67">
            <a:extLst>
              <a:ext uri="{FF2B5EF4-FFF2-40B4-BE49-F238E27FC236}">
                <a16:creationId xmlns:a16="http://schemas.microsoft.com/office/drawing/2014/main" id="{4F742A57-7263-BAE6-D057-92C24CBED634}"/>
              </a:ext>
            </a:extLst>
          </p:cNvPr>
          <p:cNvSpPr txBox="1"/>
          <p:nvPr/>
        </p:nvSpPr>
        <p:spPr>
          <a:xfrm>
            <a:off x="3229234" y="4176585"/>
            <a:ext cx="26321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white">
                    <a:lumMod val="85000"/>
                  </a:prstClr>
                </a:solidFill>
                <a:latin typeface="Gilroy Medium"/>
              </a:rPr>
              <a:t>6</a:t>
            </a:r>
            <a:endParaRPr kumimoji="0" lang="en-US" sz="1200" b="0" i="0" u="none" strike="noStrike" kern="1200" cap="none" spc="0" normalizeH="0" baseline="0" noProof="0" dirty="0">
              <a:ln>
                <a:noFill/>
              </a:ln>
              <a:solidFill>
                <a:prstClr val="white">
                  <a:lumMod val="85000"/>
                </a:prstClr>
              </a:solidFill>
              <a:effectLst/>
              <a:uLnTx/>
              <a:uFillTx/>
              <a:latin typeface="Gilroy Medium"/>
              <a:ea typeface="+mn-ea"/>
              <a:cs typeface="+mn-cs"/>
            </a:endParaRPr>
          </a:p>
        </p:txBody>
      </p:sp>
      <p:sp>
        <p:nvSpPr>
          <p:cNvPr id="69" name="TextBox 68">
            <a:extLst>
              <a:ext uri="{FF2B5EF4-FFF2-40B4-BE49-F238E27FC236}">
                <a16:creationId xmlns:a16="http://schemas.microsoft.com/office/drawing/2014/main" id="{B6B481FD-C109-5231-BF0D-3180A7830980}"/>
              </a:ext>
            </a:extLst>
          </p:cNvPr>
          <p:cNvSpPr txBox="1"/>
          <p:nvPr/>
        </p:nvSpPr>
        <p:spPr>
          <a:xfrm>
            <a:off x="3212758" y="4670855"/>
            <a:ext cx="26321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Gilroy Medium"/>
                <a:ea typeface="+mn-ea"/>
                <a:cs typeface="+mn-cs"/>
              </a:rPr>
              <a:t>4</a:t>
            </a:r>
          </a:p>
        </p:txBody>
      </p:sp>
      <p:sp>
        <p:nvSpPr>
          <p:cNvPr id="70" name="TextBox 69">
            <a:extLst>
              <a:ext uri="{FF2B5EF4-FFF2-40B4-BE49-F238E27FC236}">
                <a16:creationId xmlns:a16="http://schemas.microsoft.com/office/drawing/2014/main" id="{9C95A323-AD6C-2C6E-BE24-8539EE133029}"/>
              </a:ext>
            </a:extLst>
          </p:cNvPr>
          <p:cNvSpPr txBox="1"/>
          <p:nvPr/>
        </p:nvSpPr>
        <p:spPr>
          <a:xfrm>
            <a:off x="3216877" y="5161007"/>
            <a:ext cx="26321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Gilroy Medium"/>
                <a:ea typeface="+mn-ea"/>
                <a:cs typeface="+mn-cs"/>
              </a:rPr>
              <a:t>2</a:t>
            </a:r>
          </a:p>
        </p:txBody>
      </p:sp>
      <p:sp>
        <p:nvSpPr>
          <p:cNvPr id="71" name="TextBox 70">
            <a:extLst>
              <a:ext uri="{FF2B5EF4-FFF2-40B4-BE49-F238E27FC236}">
                <a16:creationId xmlns:a16="http://schemas.microsoft.com/office/drawing/2014/main" id="{BA274F6E-B8CE-B280-D27C-386A929E61B1}"/>
              </a:ext>
            </a:extLst>
          </p:cNvPr>
          <p:cNvSpPr txBox="1"/>
          <p:nvPr/>
        </p:nvSpPr>
        <p:spPr>
          <a:xfrm>
            <a:off x="9128297" y="3407376"/>
            <a:ext cx="280647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Gilroy Medium"/>
                <a:ea typeface="+mn-ea"/>
                <a:cs typeface="+mn-cs"/>
              </a:rPr>
              <a:t>Label with numbers 1-10 and place it into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Gilroy Medium"/>
                <a:ea typeface="+mn-ea"/>
                <a:cs typeface="+mn-cs"/>
              </a:rPr>
              <a:t>the red squares.</a:t>
            </a:r>
          </a:p>
        </p:txBody>
      </p:sp>
      <p:sp>
        <p:nvSpPr>
          <p:cNvPr id="74" name="TextBox 73">
            <a:extLst>
              <a:ext uri="{FF2B5EF4-FFF2-40B4-BE49-F238E27FC236}">
                <a16:creationId xmlns:a16="http://schemas.microsoft.com/office/drawing/2014/main" id="{20E2D8B9-3D2F-32B6-CCF0-47DF918B9029}"/>
              </a:ext>
            </a:extLst>
          </p:cNvPr>
          <p:cNvSpPr txBox="1"/>
          <p:nvPr/>
        </p:nvSpPr>
        <p:spPr>
          <a:xfrm>
            <a:off x="3380765" y="6581001"/>
            <a:ext cx="317138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Gilroy Medium"/>
                <a:ea typeface="+mn-ea"/>
                <a:cs typeface="+mn-cs"/>
              </a:rPr>
              <a:t>Wall 8 cm high around the field &amp; center barrier</a:t>
            </a:r>
          </a:p>
        </p:txBody>
      </p:sp>
      <p:sp>
        <p:nvSpPr>
          <p:cNvPr id="75" name="Rectangle 74">
            <a:extLst>
              <a:ext uri="{FF2B5EF4-FFF2-40B4-BE49-F238E27FC236}">
                <a16:creationId xmlns:a16="http://schemas.microsoft.com/office/drawing/2014/main" id="{DCE0B80F-420C-8AB5-4C82-7C56421CD8C2}"/>
              </a:ext>
            </a:extLst>
          </p:cNvPr>
          <p:cNvSpPr/>
          <p:nvPr/>
        </p:nvSpPr>
        <p:spPr>
          <a:xfrm>
            <a:off x="855677" y="2357306"/>
            <a:ext cx="7910818" cy="3993160"/>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cxnSp>
        <p:nvCxnSpPr>
          <p:cNvPr id="77" name="Straight Connector 76">
            <a:extLst>
              <a:ext uri="{FF2B5EF4-FFF2-40B4-BE49-F238E27FC236}">
                <a16:creationId xmlns:a16="http://schemas.microsoft.com/office/drawing/2014/main" id="{E61A758A-BEA8-194B-AA81-30D77D2ACB50}"/>
              </a:ext>
            </a:extLst>
          </p:cNvPr>
          <p:cNvCxnSpPr>
            <a:cxnSpLocks/>
          </p:cNvCxnSpPr>
          <p:nvPr/>
        </p:nvCxnSpPr>
        <p:spPr>
          <a:xfrm>
            <a:off x="4808814" y="2375220"/>
            <a:ext cx="0" cy="39931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ABDCFAB2-BD63-019C-1E3B-11E703EE9BCD}"/>
              </a:ext>
            </a:extLst>
          </p:cNvPr>
          <p:cNvCxnSpPr>
            <a:cxnSpLocks/>
            <a:stCxn id="74" idx="0"/>
            <a:endCxn id="75" idx="2"/>
          </p:cNvCxnSpPr>
          <p:nvPr/>
        </p:nvCxnSpPr>
        <p:spPr>
          <a:xfrm flipH="1" flipV="1">
            <a:off x="4811086" y="6350466"/>
            <a:ext cx="155370" cy="2305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6" name="TextBox 85">
            <a:extLst>
              <a:ext uri="{FF2B5EF4-FFF2-40B4-BE49-F238E27FC236}">
                <a16:creationId xmlns:a16="http://schemas.microsoft.com/office/drawing/2014/main" id="{C6B7ED0A-5F86-CB30-17BE-C2A932F7BEBB}"/>
              </a:ext>
            </a:extLst>
          </p:cNvPr>
          <p:cNvSpPr txBox="1"/>
          <p:nvPr/>
        </p:nvSpPr>
        <p:spPr>
          <a:xfrm>
            <a:off x="4163714" y="3952984"/>
            <a:ext cx="61574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Gilroy Medium"/>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Gilroy Medium"/>
                <a:ea typeface="+mn-ea"/>
                <a:cs typeface="+mn-cs"/>
              </a:rPr>
              <a:t>START/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Gilroy Medium"/>
                <a:ea typeface="+mn-ea"/>
                <a:cs typeface="+mn-cs"/>
              </a:rPr>
              <a:t>END </a:t>
            </a:r>
          </a:p>
        </p:txBody>
      </p:sp>
      <p:sp>
        <p:nvSpPr>
          <p:cNvPr id="6" name="TextBox 5">
            <a:extLst>
              <a:ext uri="{FF2B5EF4-FFF2-40B4-BE49-F238E27FC236}">
                <a16:creationId xmlns:a16="http://schemas.microsoft.com/office/drawing/2014/main" id="{45EF8C77-B3B5-E8E3-7013-7BA2D96EEE72}"/>
              </a:ext>
            </a:extLst>
          </p:cNvPr>
          <p:cNvSpPr txBox="1"/>
          <p:nvPr/>
        </p:nvSpPr>
        <p:spPr>
          <a:xfrm>
            <a:off x="4925714" y="3962509"/>
            <a:ext cx="61574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Gilroy Medium"/>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Gilroy Medium"/>
                <a:ea typeface="+mn-ea"/>
                <a:cs typeface="+mn-cs"/>
              </a:rPr>
              <a:t>START/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Gilroy Medium"/>
                <a:ea typeface="+mn-ea"/>
                <a:cs typeface="+mn-cs"/>
              </a:rPr>
              <a:t>END </a:t>
            </a:r>
          </a:p>
        </p:txBody>
      </p:sp>
      <p:pic>
        <p:nvPicPr>
          <p:cNvPr id="8" name="Picture 7">
            <a:extLst>
              <a:ext uri="{FF2B5EF4-FFF2-40B4-BE49-F238E27FC236}">
                <a16:creationId xmlns:a16="http://schemas.microsoft.com/office/drawing/2014/main" id="{B18BD4FB-1A60-4128-91A0-72A33720EA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cxnSp>
        <p:nvCxnSpPr>
          <p:cNvPr id="3" name="Straight Arrow Connector 2">
            <a:extLst>
              <a:ext uri="{FF2B5EF4-FFF2-40B4-BE49-F238E27FC236}">
                <a16:creationId xmlns:a16="http://schemas.microsoft.com/office/drawing/2014/main" id="{7D2DB718-E4BF-6AED-F1E1-9D6153EE28FC}"/>
              </a:ext>
            </a:extLst>
          </p:cNvPr>
          <p:cNvCxnSpPr>
            <a:cxnSpLocks/>
          </p:cNvCxnSpPr>
          <p:nvPr/>
        </p:nvCxnSpPr>
        <p:spPr>
          <a:xfrm flipH="1" flipV="1">
            <a:off x="8608541" y="4357816"/>
            <a:ext cx="826942" cy="8680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BFB7FC0-A77E-49CA-1F6E-7EE532EE2891}"/>
              </a:ext>
            </a:extLst>
          </p:cNvPr>
          <p:cNvSpPr txBox="1"/>
          <p:nvPr/>
        </p:nvSpPr>
        <p:spPr>
          <a:xfrm>
            <a:off x="9387017" y="5177481"/>
            <a:ext cx="91531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latin typeface="Gilroy Medium"/>
              </a:rPr>
              <a:t>Answer box</a:t>
            </a:r>
            <a:endParaRPr kumimoji="0" lang="en-US" sz="1200" b="0" i="0" u="none" strike="noStrike" kern="1200" cap="none" spc="0" normalizeH="0" baseline="0" noProof="0" dirty="0">
              <a:ln>
                <a:noFill/>
              </a:ln>
              <a:solidFill>
                <a:prstClr val="black"/>
              </a:solidFill>
              <a:effectLst/>
              <a:uLnTx/>
              <a:uFillTx/>
              <a:latin typeface="Gilroy Medium"/>
              <a:ea typeface="+mn-ea"/>
              <a:cs typeface="+mn-cs"/>
            </a:endParaRPr>
          </a:p>
        </p:txBody>
      </p:sp>
      <p:cxnSp>
        <p:nvCxnSpPr>
          <p:cNvPr id="14" name="Straight Arrow Connector 13">
            <a:extLst>
              <a:ext uri="{FF2B5EF4-FFF2-40B4-BE49-F238E27FC236}">
                <a16:creationId xmlns:a16="http://schemas.microsoft.com/office/drawing/2014/main" id="{FFA76FD1-F6CD-F67D-B6C1-51957B8AE7E9}"/>
              </a:ext>
            </a:extLst>
          </p:cNvPr>
          <p:cNvCxnSpPr>
            <a:cxnSpLocks/>
          </p:cNvCxnSpPr>
          <p:nvPr/>
        </p:nvCxnSpPr>
        <p:spPr>
          <a:xfrm flipH="1">
            <a:off x="6972300" y="3014791"/>
            <a:ext cx="2952750" cy="3094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904443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6309A2B-CE5C-438E-A60B-A6AB356A6B7E}"/>
              </a:ext>
            </a:extLst>
          </p:cNvPr>
          <p:cNvSpPr>
            <a:spLocks noGrp="1"/>
          </p:cNvSpPr>
          <p:nvPr>
            <p:ph idx="1"/>
          </p:nvPr>
        </p:nvSpPr>
        <p:spPr/>
        <p:txBody>
          <a:bodyPr/>
          <a:lstStyle/>
          <a:p>
            <a:pPr marL="0" indent="0">
              <a:buNone/>
            </a:pPr>
            <a:r>
              <a:rPr lang="en-MY" dirty="0"/>
              <a:t> </a:t>
            </a:r>
          </a:p>
        </p:txBody>
      </p:sp>
      <p:sp>
        <p:nvSpPr>
          <p:cNvPr id="2" name="Title 1">
            <a:extLst>
              <a:ext uri="{FF2B5EF4-FFF2-40B4-BE49-F238E27FC236}">
                <a16:creationId xmlns:a16="http://schemas.microsoft.com/office/drawing/2014/main" id="{A8CE56E1-44B2-449A-8AA6-EC67312CBBF0}"/>
              </a:ext>
            </a:extLst>
          </p:cNvPr>
          <p:cNvSpPr>
            <a:spLocks noGrp="1"/>
          </p:cNvSpPr>
          <p:nvPr>
            <p:ph type="title"/>
          </p:nvPr>
        </p:nvSpPr>
        <p:spPr/>
        <p:txBody>
          <a:bodyPr/>
          <a:lstStyle/>
          <a:p>
            <a:r>
              <a:rPr lang="en-MY" dirty="0">
                <a:solidFill>
                  <a:srgbClr val="002060"/>
                </a:solidFill>
              </a:rPr>
              <a:t>MISSION 3</a:t>
            </a:r>
          </a:p>
        </p:txBody>
      </p:sp>
      <p:sp>
        <p:nvSpPr>
          <p:cNvPr id="4" name="Text Placeholder 3">
            <a:extLst>
              <a:ext uri="{FF2B5EF4-FFF2-40B4-BE49-F238E27FC236}">
                <a16:creationId xmlns:a16="http://schemas.microsoft.com/office/drawing/2014/main" id="{5205BDF1-C28B-4F8C-91E9-E4ACA8B04E0C}"/>
              </a:ext>
            </a:extLst>
          </p:cNvPr>
          <p:cNvSpPr>
            <a:spLocks noGrp="1"/>
          </p:cNvSpPr>
          <p:nvPr>
            <p:ph type="body" sz="half" idx="2"/>
          </p:nvPr>
        </p:nvSpPr>
        <p:spPr/>
        <p:txBody>
          <a:bodyPr>
            <a:normAutofit/>
          </a:bodyPr>
          <a:lstStyle/>
          <a:p>
            <a:r>
              <a:rPr lang="en-US" dirty="0"/>
              <a:t>Robot needs to use a foot to kick the soccer ball(there are 2 balls ) into the slot label with 16/18/20/18/16. The ball successfully enters into the highest point slot will be recorded.</a:t>
            </a:r>
          </a:p>
        </p:txBody>
      </p:sp>
      <p:sp>
        <p:nvSpPr>
          <p:cNvPr id="5" name="Rectangle 2">
            <a:extLst>
              <a:ext uri="{FF2B5EF4-FFF2-40B4-BE49-F238E27FC236}">
                <a16:creationId xmlns:a16="http://schemas.microsoft.com/office/drawing/2014/main" id="{BDE33393-F547-4C33-A155-D588B875DFA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MY" dirty="0"/>
          </a:p>
        </p:txBody>
      </p:sp>
      <p:pic>
        <p:nvPicPr>
          <p:cNvPr id="6" name="Picture 5"/>
          <p:cNvPicPr>
            <a:picLocks noChangeAspect="1"/>
          </p:cNvPicPr>
          <p:nvPr/>
        </p:nvPicPr>
        <p:blipFill>
          <a:blip r:embed="rId2"/>
          <a:stretch>
            <a:fillRect/>
          </a:stretch>
        </p:blipFill>
        <p:spPr>
          <a:xfrm>
            <a:off x="5947663" y="3008306"/>
            <a:ext cx="4533531" cy="2468569"/>
          </a:xfrm>
          <a:prstGeom prst="rect">
            <a:avLst/>
          </a:prstGeom>
        </p:spPr>
      </p:pic>
      <p:pic>
        <p:nvPicPr>
          <p:cNvPr id="8" name="Picture 7">
            <a:extLst>
              <a:ext uri="{FF2B5EF4-FFF2-40B4-BE49-F238E27FC236}">
                <a16:creationId xmlns:a16="http://schemas.microsoft.com/office/drawing/2014/main" id="{3AD28EFF-DDB8-9422-CA32-F3E30866DB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Tree>
    <p:extLst>
      <p:ext uri="{BB962C8B-B14F-4D97-AF65-F5344CB8AC3E}">
        <p14:creationId xmlns:p14="http://schemas.microsoft.com/office/powerpoint/2010/main" val="151865806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6309A2B-CE5C-438E-A60B-A6AB356A6B7E}"/>
              </a:ext>
            </a:extLst>
          </p:cNvPr>
          <p:cNvSpPr>
            <a:spLocks noGrp="1"/>
          </p:cNvSpPr>
          <p:nvPr>
            <p:ph idx="1"/>
          </p:nvPr>
        </p:nvSpPr>
        <p:spPr/>
        <p:txBody>
          <a:bodyPr/>
          <a:lstStyle/>
          <a:p>
            <a:pPr marL="0" indent="0">
              <a:buNone/>
            </a:pPr>
            <a:r>
              <a:rPr lang="en-MY" dirty="0"/>
              <a:t> </a:t>
            </a:r>
          </a:p>
        </p:txBody>
      </p:sp>
      <p:sp>
        <p:nvSpPr>
          <p:cNvPr id="2" name="Title 1">
            <a:extLst>
              <a:ext uri="{FF2B5EF4-FFF2-40B4-BE49-F238E27FC236}">
                <a16:creationId xmlns:a16="http://schemas.microsoft.com/office/drawing/2014/main" id="{A8CE56E1-44B2-449A-8AA6-EC67312CBBF0}"/>
              </a:ext>
            </a:extLst>
          </p:cNvPr>
          <p:cNvSpPr>
            <a:spLocks noGrp="1"/>
          </p:cNvSpPr>
          <p:nvPr>
            <p:ph type="title"/>
          </p:nvPr>
        </p:nvSpPr>
        <p:spPr/>
        <p:txBody>
          <a:bodyPr/>
          <a:lstStyle/>
          <a:p>
            <a:r>
              <a:rPr lang="en-MY" dirty="0">
                <a:solidFill>
                  <a:srgbClr val="002060"/>
                </a:solidFill>
              </a:rPr>
              <a:t>MISSION 4</a:t>
            </a:r>
          </a:p>
        </p:txBody>
      </p:sp>
      <p:sp>
        <p:nvSpPr>
          <p:cNvPr id="4" name="Text Placeholder 3">
            <a:extLst>
              <a:ext uri="{FF2B5EF4-FFF2-40B4-BE49-F238E27FC236}">
                <a16:creationId xmlns:a16="http://schemas.microsoft.com/office/drawing/2014/main" id="{5205BDF1-C28B-4F8C-91E9-E4ACA8B04E0C}"/>
              </a:ext>
            </a:extLst>
          </p:cNvPr>
          <p:cNvSpPr>
            <a:spLocks noGrp="1"/>
          </p:cNvSpPr>
          <p:nvPr>
            <p:ph type="body" sz="half" idx="2"/>
          </p:nvPr>
        </p:nvSpPr>
        <p:spPr/>
        <p:txBody>
          <a:bodyPr>
            <a:normAutofit/>
          </a:bodyPr>
          <a:lstStyle/>
          <a:p>
            <a:r>
              <a:rPr lang="en-US" dirty="0"/>
              <a:t>Robot need to cross above the obstacle placed in the passage. Must be in standing position. Successfully completed mission will be awarded 20 points.</a:t>
            </a:r>
          </a:p>
          <a:p>
            <a:endParaRPr lang="en-US" dirty="0"/>
          </a:p>
        </p:txBody>
      </p:sp>
      <p:sp>
        <p:nvSpPr>
          <p:cNvPr id="5" name="Rectangle 2">
            <a:extLst>
              <a:ext uri="{FF2B5EF4-FFF2-40B4-BE49-F238E27FC236}">
                <a16:creationId xmlns:a16="http://schemas.microsoft.com/office/drawing/2014/main" id="{BDE33393-F547-4C33-A155-D588B875DFA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MY" dirty="0"/>
          </a:p>
        </p:txBody>
      </p:sp>
      <p:pic>
        <p:nvPicPr>
          <p:cNvPr id="8" name="Picture 7"/>
          <p:cNvPicPr>
            <a:picLocks noChangeAspect="1"/>
          </p:cNvPicPr>
          <p:nvPr/>
        </p:nvPicPr>
        <p:blipFill>
          <a:blip r:embed="rId2"/>
          <a:stretch>
            <a:fillRect/>
          </a:stretch>
        </p:blipFill>
        <p:spPr>
          <a:xfrm>
            <a:off x="5983875" y="2725217"/>
            <a:ext cx="4560300" cy="3098385"/>
          </a:xfrm>
          <a:prstGeom prst="rect">
            <a:avLst/>
          </a:prstGeom>
        </p:spPr>
      </p:pic>
      <p:pic>
        <p:nvPicPr>
          <p:cNvPr id="6" name="Picture 5">
            <a:extLst>
              <a:ext uri="{FF2B5EF4-FFF2-40B4-BE49-F238E27FC236}">
                <a16:creationId xmlns:a16="http://schemas.microsoft.com/office/drawing/2014/main" id="{BA438D4F-DC54-4F8B-1FC2-D5D0611E82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Tree>
    <p:extLst>
      <p:ext uri="{BB962C8B-B14F-4D97-AF65-F5344CB8AC3E}">
        <p14:creationId xmlns:p14="http://schemas.microsoft.com/office/powerpoint/2010/main" val="14708650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6309A2B-CE5C-438E-A60B-A6AB356A6B7E}"/>
              </a:ext>
            </a:extLst>
          </p:cNvPr>
          <p:cNvSpPr>
            <a:spLocks noGrp="1"/>
          </p:cNvSpPr>
          <p:nvPr>
            <p:ph idx="1"/>
          </p:nvPr>
        </p:nvSpPr>
        <p:spPr/>
        <p:txBody>
          <a:bodyPr/>
          <a:lstStyle/>
          <a:p>
            <a:pPr marL="0" indent="0">
              <a:buNone/>
            </a:pPr>
            <a:r>
              <a:rPr lang="en-MY" dirty="0"/>
              <a:t> </a:t>
            </a:r>
          </a:p>
        </p:txBody>
      </p:sp>
      <p:sp>
        <p:nvSpPr>
          <p:cNvPr id="2" name="Title 1">
            <a:extLst>
              <a:ext uri="{FF2B5EF4-FFF2-40B4-BE49-F238E27FC236}">
                <a16:creationId xmlns:a16="http://schemas.microsoft.com/office/drawing/2014/main" id="{A8CE56E1-44B2-449A-8AA6-EC67312CBBF0}"/>
              </a:ext>
            </a:extLst>
          </p:cNvPr>
          <p:cNvSpPr>
            <a:spLocks noGrp="1"/>
          </p:cNvSpPr>
          <p:nvPr>
            <p:ph type="title"/>
          </p:nvPr>
        </p:nvSpPr>
        <p:spPr/>
        <p:txBody>
          <a:bodyPr/>
          <a:lstStyle/>
          <a:p>
            <a:r>
              <a:rPr lang="en-MY" dirty="0">
                <a:solidFill>
                  <a:srgbClr val="002060"/>
                </a:solidFill>
              </a:rPr>
              <a:t>MISSION 5</a:t>
            </a:r>
          </a:p>
        </p:txBody>
      </p:sp>
      <p:sp>
        <p:nvSpPr>
          <p:cNvPr id="4" name="Text Placeholder 3">
            <a:extLst>
              <a:ext uri="{FF2B5EF4-FFF2-40B4-BE49-F238E27FC236}">
                <a16:creationId xmlns:a16="http://schemas.microsoft.com/office/drawing/2014/main" id="{5205BDF1-C28B-4F8C-91E9-E4ACA8B04E0C}"/>
              </a:ext>
            </a:extLst>
          </p:cNvPr>
          <p:cNvSpPr>
            <a:spLocks noGrp="1"/>
          </p:cNvSpPr>
          <p:nvPr>
            <p:ph type="body" sz="half" idx="2"/>
          </p:nvPr>
        </p:nvSpPr>
        <p:spPr/>
        <p:txBody>
          <a:bodyPr>
            <a:normAutofit/>
          </a:bodyPr>
          <a:lstStyle/>
          <a:p>
            <a:pPr eaLnBrk="0" hangingPunct="0"/>
            <a:r>
              <a:rPr lang="en-US" dirty="0"/>
              <a:t>Robot can only walk through the two steps staircase (walk up stairs  5 points, walk down stairs  5 points) and then walk through the Z- type route to reach the end (10 points).</a:t>
            </a:r>
          </a:p>
        </p:txBody>
      </p:sp>
      <p:sp>
        <p:nvSpPr>
          <p:cNvPr id="5" name="Rectangle 2">
            <a:extLst>
              <a:ext uri="{FF2B5EF4-FFF2-40B4-BE49-F238E27FC236}">
                <a16:creationId xmlns:a16="http://schemas.microsoft.com/office/drawing/2014/main" id="{BDE33393-F547-4C33-A155-D588B875DFA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MY" dirty="0"/>
          </a:p>
        </p:txBody>
      </p:sp>
      <p:pic>
        <p:nvPicPr>
          <p:cNvPr id="6" name="Picture 5"/>
          <p:cNvPicPr>
            <a:picLocks noChangeAspect="1"/>
          </p:cNvPicPr>
          <p:nvPr/>
        </p:nvPicPr>
        <p:blipFill>
          <a:blip r:embed="rId2"/>
          <a:stretch>
            <a:fillRect/>
          </a:stretch>
        </p:blipFill>
        <p:spPr>
          <a:xfrm rot="10800000">
            <a:off x="6599210" y="1423674"/>
            <a:ext cx="3287739" cy="4484165"/>
          </a:xfrm>
          <a:prstGeom prst="rect">
            <a:avLst/>
          </a:prstGeom>
        </p:spPr>
      </p:pic>
      <p:pic>
        <p:nvPicPr>
          <p:cNvPr id="8" name="Picture 7">
            <a:extLst>
              <a:ext uri="{FF2B5EF4-FFF2-40B4-BE49-F238E27FC236}">
                <a16:creationId xmlns:a16="http://schemas.microsoft.com/office/drawing/2014/main" id="{C612FDDE-4FA2-B773-B67D-01D9759D1B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Tree>
    <p:extLst>
      <p:ext uri="{BB962C8B-B14F-4D97-AF65-F5344CB8AC3E}">
        <p14:creationId xmlns:p14="http://schemas.microsoft.com/office/powerpoint/2010/main" val="46952722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60B32-2FCF-46AB-86CA-A0ED58BBF3BA}"/>
              </a:ext>
            </a:extLst>
          </p:cNvPr>
          <p:cNvSpPr>
            <a:spLocks noGrp="1"/>
          </p:cNvSpPr>
          <p:nvPr>
            <p:ph type="title"/>
          </p:nvPr>
        </p:nvSpPr>
        <p:spPr>
          <a:xfrm>
            <a:off x="1943100" y="768975"/>
            <a:ext cx="8848725" cy="785091"/>
          </a:xfrm>
        </p:spPr>
        <p:txBody>
          <a:bodyPr>
            <a:normAutofit/>
          </a:bodyPr>
          <a:lstStyle/>
          <a:p>
            <a:r>
              <a:rPr lang="en-MY" dirty="0">
                <a:solidFill>
                  <a:srgbClr val="002060"/>
                </a:solidFill>
              </a:rPr>
              <a:t>HUMANOID ROBOT MISSION    GAME RULES</a:t>
            </a:r>
          </a:p>
        </p:txBody>
      </p:sp>
      <p:sp>
        <p:nvSpPr>
          <p:cNvPr id="3" name="Content Placeholder 2">
            <a:extLst>
              <a:ext uri="{FF2B5EF4-FFF2-40B4-BE49-F238E27FC236}">
                <a16:creationId xmlns:a16="http://schemas.microsoft.com/office/drawing/2014/main" id="{EF2C1829-C3E4-4D97-BCF5-76EC0F932B08}"/>
              </a:ext>
            </a:extLst>
          </p:cNvPr>
          <p:cNvSpPr>
            <a:spLocks noGrp="1"/>
          </p:cNvSpPr>
          <p:nvPr>
            <p:ph idx="1"/>
          </p:nvPr>
        </p:nvSpPr>
        <p:spPr>
          <a:xfrm>
            <a:off x="838200" y="1791752"/>
            <a:ext cx="10515600" cy="4688561"/>
          </a:xfrm>
        </p:spPr>
        <p:txBody>
          <a:bodyPr>
            <a:normAutofit/>
          </a:bodyPr>
          <a:lstStyle/>
          <a:p>
            <a:pPr marL="0" indent="0">
              <a:spcBef>
                <a:spcPts val="0"/>
              </a:spcBef>
              <a:buNone/>
            </a:pPr>
            <a:r>
              <a:rPr lang="en-MY" sz="2300" dirty="0"/>
              <a:t>Dimensions and Restrictions</a:t>
            </a:r>
          </a:p>
          <a:p>
            <a:pPr>
              <a:spcBef>
                <a:spcPts val="0"/>
              </a:spcBef>
            </a:pPr>
            <a:r>
              <a:rPr lang="en-MY" sz="1800" dirty="0"/>
              <a:t>Only MRT LINE Core Humanoid and its parts are allowed to use.</a:t>
            </a:r>
          </a:p>
          <a:p>
            <a:pPr>
              <a:spcBef>
                <a:spcPts val="0"/>
              </a:spcBef>
            </a:pPr>
            <a:r>
              <a:rPr lang="en-US" sz="1800" dirty="0"/>
              <a:t>The battery specification, length of robot leg and arm should strictly adhere to the instruction manual (LINE Core Humanoid).</a:t>
            </a:r>
          </a:p>
          <a:p>
            <a:pPr marL="0" indent="0">
              <a:spcBef>
                <a:spcPts val="0"/>
              </a:spcBef>
              <a:buNone/>
            </a:pPr>
            <a:endParaRPr lang="en-MY" sz="1800" dirty="0"/>
          </a:p>
          <a:p>
            <a:pPr marL="0" indent="0">
              <a:spcBef>
                <a:spcPts val="0"/>
              </a:spcBef>
              <a:buNone/>
            </a:pPr>
            <a:r>
              <a:rPr lang="en-MY" sz="2300" dirty="0"/>
              <a:t>Game Duration</a:t>
            </a:r>
          </a:p>
          <a:p>
            <a:pPr>
              <a:spcBef>
                <a:spcPts val="0"/>
              </a:spcBef>
            </a:pPr>
            <a:r>
              <a:rPr lang="en-MY" sz="1900" dirty="0"/>
              <a:t>Each match is stipulated for 1 round with a duration for a maximum of 5 minutes. </a:t>
            </a:r>
          </a:p>
          <a:p>
            <a:pPr marL="0" indent="0">
              <a:spcBef>
                <a:spcPts val="0"/>
              </a:spcBef>
              <a:buNone/>
            </a:pPr>
            <a:endParaRPr lang="en-US" sz="1800" dirty="0"/>
          </a:p>
          <a:p>
            <a:pPr>
              <a:spcBef>
                <a:spcPts val="0"/>
              </a:spcBef>
            </a:pPr>
            <a:r>
              <a:rPr lang="en-MY" sz="1800" dirty="0"/>
              <a:t>Game may end before 5 minutes when :</a:t>
            </a:r>
          </a:p>
          <a:p>
            <a:pPr lvl="1">
              <a:spcBef>
                <a:spcPts val="0"/>
              </a:spcBef>
              <a:buFont typeface="Courier New" panose="02070309020205020404" pitchFamily="49" charset="0"/>
              <a:buChar char="o"/>
            </a:pPr>
            <a:r>
              <a:rPr lang="en-MY" sz="1800" dirty="0"/>
              <a:t>Robot reached the end line.</a:t>
            </a:r>
          </a:p>
          <a:p>
            <a:pPr lvl="1">
              <a:spcBef>
                <a:spcPts val="0"/>
              </a:spcBef>
              <a:buFont typeface="Courier New" panose="02070309020205020404" pitchFamily="49" charset="0"/>
              <a:buChar char="o"/>
            </a:pPr>
            <a:r>
              <a:rPr lang="en-MY" sz="1800" dirty="0"/>
              <a:t>Disqualification of a participant</a:t>
            </a:r>
          </a:p>
          <a:p>
            <a:pPr lvl="1">
              <a:spcBef>
                <a:spcPts val="0"/>
              </a:spcBef>
              <a:buFont typeface="Courier New" panose="02070309020205020404" pitchFamily="49" charset="0"/>
              <a:buChar char="o"/>
            </a:pPr>
            <a:r>
              <a:rPr lang="en-MY" sz="1800" dirty="0"/>
              <a:t>When referee judges that the continuation of the match is impossible</a:t>
            </a:r>
          </a:p>
          <a:p>
            <a:pPr marL="457189" lvl="1" indent="0">
              <a:spcBef>
                <a:spcPts val="0"/>
              </a:spcBef>
              <a:buNone/>
            </a:pPr>
            <a:endParaRPr lang="en-MY" sz="1500" dirty="0"/>
          </a:p>
          <a:p>
            <a:pPr marL="0" indent="0">
              <a:spcBef>
                <a:spcPts val="0"/>
              </a:spcBef>
              <a:buNone/>
            </a:pPr>
            <a:endParaRPr lang="en-MY" sz="2300" dirty="0"/>
          </a:p>
          <a:p>
            <a:pPr marL="0" indent="0">
              <a:spcBef>
                <a:spcPts val="0"/>
              </a:spcBef>
              <a:buNone/>
            </a:pPr>
            <a:endParaRPr lang="en-MY" sz="2300" dirty="0"/>
          </a:p>
        </p:txBody>
      </p:sp>
      <p:sp>
        <p:nvSpPr>
          <p:cNvPr id="5" name="Oval 4"/>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DA45ED24-E33F-A9ED-47BA-883B7809C4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Tree>
    <p:extLst>
      <p:ext uri="{BB962C8B-B14F-4D97-AF65-F5344CB8AC3E}">
        <p14:creationId xmlns:p14="http://schemas.microsoft.com/office/powerpoint/2010/main" val="34839997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60B32-2FCF-46AB-86CA-A0ED58BBF3BA}"/>
              </a:ext>
            </a:extLst>
          </p:cNvPr>
          <p:cNvSpPr>
            <a:spLocks noGrp="1"/>
          </p:cNvSpPr>
          <p:nvPr>
            <p:ph type="title"/>
          </p:nvPr>
        </p:nvSpPr>
        <p:spPr>
          <a:xfrm>
            <a:off x="2533574" y="768975"/>
            <a:ext cx="8667826" cy="785091"/>
          </a:xfrm>
        </p:spPr>
        <p:txBody>
          <a:bodyPr>
            <a:normAutofit/>
          </a:bodyPr>
          <a:lstStyle/>
          <a:p>
            <a:r>
              <a:rPr lang="en-MY" dirty="0">
                <a:solidFill>
                  <a:srgbClr val="002060"/>
                </a:solidFill>
              </a:rPr>
              <a:t>HUMANOID ROBOT MISSION    GAME RULES</a:t>
            </a:r>
          </a:p>
        </p:txBody>
      </p:sp>
      <p:sp>
        <p:nvSpPr>
          <p:cNvPr id="3" name="Content Placeholder 2">
            <a:extLst>
              <a:ext uri="{FF2B5EF4-FFF2-40B4-BE49-F238E27FC236}">
                <a16:creationId xmlns:a16="http://schemas.microsoft.com/office/drawing/2014/main" id="{EF2C1829-C3E4-4D97-BCF5-76EC0F932B08}"/>
              </a:ext>
            </a:extLst>
          </p:cNvPr>
          <p:cNvSpPr>
            <a:spLocks noGrp="1"/>
          </p:cNvSpPr>
          <p:nvPr>
            <p:ph idx="1"/>
          </p:nvPr>
        </p:nvSpPr>
        <p:spPr>
          <a:xfrm>
            <a:off x="838200" y="1791752"/>
            <a:ext cx="10515600" cy="4688561"/>
          </a:xfrm>
        </p:spPr>
        <p:txBody>
          <a:bodyPr>
            <a:noAutofit/>
          </a:bodyPr>
          <a:lstStyle/>
          <a:p>
            <a:pPr marL="0" indent="0">
              <a:spcBef>
                <a:spcPts val="0"/>
              </a:spcBef>
              <a:buNone/>
            </a:pPr>
            <a:r>
              <a:rPr lang="en-MY" sz="2300" dirty="0"/>
              <a:t>Game Play Details</a:t>
            </a:r>
          </a:p>
          <a:p>
            <a:pPr>
              <a:spcBef>
                <a:spcPts val="0"/>
              </a:spcBef>
            </a:pPr>
            <a:r>
              <a:rPr lang="en-US" sz="1800" dirty="0"/>
              <a:t>Participant should prepare their own Android device (Airplane Mode) to control the robot.</a:t>
            </a:r>
          </a:p>
          <a:p>
            <a:pPr>
              <a:spcBef>
                <a:spcPts val="0"/>
              </a:spcBef>
            </a:pPr>
            <a:r>
              <a:rPr lang="en-MY" sz="1800" dirty="0"/>
              <a:t>Robot can start to move once the whistle blown.</a:t>
            </a:r>
            <a:endParaRPr lang="en-US" sz="1800" dirty="0"/>
          </a:p>
          <a:p>
            <a:pPr>
              <a:spcBef>
                <a:spcPts val="0"/>
              </a:spcBef>
            </a:pPr>
            <a:r>
              <a:rPr lang="en-US" sz="1800" dirty="0"/>
              <a:t>During the game, if robot out of battery and not be able to control anymore, game will be terminated and current point will be recorded.</a:t>
            </a:r>
          </a:p>
          <a:p>
            <a:pPr>
              <a:spcBef>
                <a:spcPts val="0"/>
              </a:spcBef>
            </a:pPr>
            <a:r>
              <a:rPr lang="en-US" sz="1800" dirty="0"/>
              <a:t>Each mission has 2 tries. The second try, referee will place the robot at the starting point of the mission / the point gap of the mission.</a:t>
            </a:r>
          </a:p>
          <a:p>
            <a:pPr>
              <a:spcBef>
                <a:spcPts val="0"/>
              </a:spcBef>
            </a:pPr>
            <a:r>
              <a:rPr lang="en-US" sz="1800" dirty="0"/>
              <a:t>If both failed, then referee will move it to the next mission starting point / next point gap.</a:t>
            </a:r>
          </a:p>
          <a:p>
            <a:pPr>
              <a:spcBef>
                <a:spcPts val="0"/>
              </a:spcBef>
            </a:pPr>
            <a:r>
              <a:rPr lang="en-US" sz="1800" dirty="0"/>
              <a:t> </a:t>
            </a:r>
          </a:p>
          <a:p>
            <a:pPr>
              <a:spcBef>
                <a:spcPts val="0"/>
              </a:spcBef>
            </a:pPr>
            <a:endParaRPr lang="en-MY" sz="1800" dirty="0"/>
          </a:p>
          <a:p>
            <a:pPr marL="0" indent="0">
              <a:spcBef>
                <a:spcPts val="0"/>
              </a:spcBef>
              <a:buNone/>
            </a:pPr>
            <a:r>
              <a:rPr lang="en-MY" sz="2000" dirty="0"/>
              <a:t>Win/Lose Criteria</a:t>
            </a:r>
            <a:endParaRPr lang="en-MY" sz="1800" dirty="0"/>
          </a:p>
          <a:p>
            <a:pPr>
              <a:spcBef>
                <a:spcPts val="0"/>
              </a:spcBef>
            </a:pPr>
            <a:r>
              <a:rPr lang="en-MY" sz="1800" dirty="0"/>
              <a:t>Participant with the highest score is the winner. If there are two or more participants with the same score, the lowest time recorded to finish the missions is the winner.</a:t>
            </a:r>
          </a:p>
          <a:p>
            <a:pPr>
              <a:spcBef>
                <a:spcPts val="0"/>
              </a:spcBef>
            </a:pPr>
            <a:r>
              <a:rPr lang="en-MY" sz="1800" dirty="0"/>
              <a:t>If the points and time of both participants are the same, the participant who is younger would be the winner.</a:t>
            </a:r>
          </a:p>
          <a:p>
            <a:pPr>
              <a:spcBef>
                <a:spcPts val="0"/>
              </a:spcBef>
            </a:pPr>
            <a:endParaRPr lang="en-MY" sz="2000" dirty="0"/>
          </a:p>
          <a:p>
            <a:pPr>
              <a:spcBef>
                <a:spcPts val="0"/>
              </a:spcBef>
            </a:pPr>
            <a:endParaRPr lang="en-MY" sz="1800" dirty="0"/>
          </a:p>
          <a:p>
            <a:pPr marL="0" indent="0">
              <a:spcBef>
                <a:spcPts val="0"/>
              </a:spcBef>
              <a:buNone/>
            </a:pPr>
            <a:endParaRPr lang="en-MY" sz="2300" dirty="0"/>
          </a:p>
        </p:txBody>
      </p:sp>
      <p:sp>
        <p:nvSpPr>
          <p:cNvPr id="5" name="Oval 4"/>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B9CA2ED0-ACEF-5F67-3E56-E6A6D18FF4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Tree>
    <p:extLst>
      <p:ext uri="{BB962C8B-B14F-4D97-AF65-F5344CB8AC3E}">
        <p14:creationId xmlns:p14="http://schemas.microsoft.com/office/powerpoint/2010/main" val="33958226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B9FA8B33-6465-7E30-CF66-5BED8266B032}"/>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95F62D4-31B9-60E2-CFC0-4026DF341E81}"/>
              </a:ext>
            </a:extLst>
          </p:cNvPr>
          <p:cNvSpPr>
            <a:spLocks noGrp="1"/>
          </p:cNvSpPr>
          <p:nvPr>
            <p:ph sz="half" idx="10"/>
          </p:nvPr>
        </p:nvSpPr>
        <p:spPr>
          <a:xfrm>
            <a:off x="6321286" y="1937096"/>
            <a:ext cx="4788000" cy="4104000"/>
          </a:xfrm>
          <a:solidFill>
            <a:schemeClr val="bg1"/>
          </a:solidFill>
        </p:spPr>
        <p:txBody>
          <a:bodyPr/>
          <a:lstStyle/>
          <a:p>
            <a:pPr marL="0" indent="0">
              <a:buNone/>
            </a:pPr>
            <a:r>
              <a:rPr lang="en-MY" dirty="0"/>
              <a:t> </a:t>
            </a:r>
          </a:p>
        </p:txBody>
      </p:sp>
      <p:sp>
        <p:nvSpPr>
          <p:cNvPr id="2" name="Title 1">
            <a:extLst>
              <a:ext uri="{FF2B5EF4-FFF2-40B4-BE49-F238E27FC236}">
                <a16:creationId xmlns:a16="http://schemas.microsoft.com/office/drawing/2014/main" id="{B1870969-1508-F51C-4837-7F0B717BC488}"/>
              </a:ext>
            </a:extLst>
          </p:cNvPr>
          <p:cNvSpPr>
            <a:spLocks noGrp="1"/>
          </p:cNvSpPr>
          <p:nvPr>
            <p:ph type="title"/>
          </p:nvPr>
        </p:nvSpPr>
        <p:spPr>
          <a:xfrm>
            <a:off x="1416909" y="840508"/>
            <a:ext cx="8410584" cy="526475"/>
          </a:xfrm>
        </p:spPr>
        <p:txBody>
          <a:bodyPr>
            <a:noAutofit/>
          </a:bodyPr>
          <a:lstStyle/>
          <a:p>
            <a:r>
              <a:rPr lang="en-MY" sz="3500" dirty="0">
                <a:solidFill>
                  <a:srgbClr val="002060"/>
                </a:solidFill>
              </a:rPr>
              <a:t>OPEN : GENIBOT CODING MISSION</a:t>
            </a:r>
          </a:p>
        </p:txBody>
      </p:sp>
      <p:graphicFrame>
        <p:nvGraphicFramePr>
          <p:cNvPr id="5" name="Content Placeholder 4">
            <a:extLst>
              <a:ext uri="{FF2B5EF4-FFF2-40B4-BE49-F238E27FC236}">
                <a16:creationId xmlns:a16="http://schemas.microsoft.com/office/drawing/2014/main" id="{9A61505A-C28C-A13B-2DFC-C01E9E546202}"/>
              </a:ext>
            </a:extLst>
          </p:cNvPr>
          <p:cNvGraphicFramePr>
            <a:graphicFrameLocks noGrp="1"/>
          </p:cNvGraphicFramePr>
          <p:nvPr>
            <p:ph sz="half" idx="1"/>
          </p:nvPr>
        </p:nvGraphicFramePr>
        <p:xfrm>
          <a:off x="1133198" y="1937097"/>
          <a:ext cx="4757898" cy="3339993"/>
        </p:xfrm>
        <a:graphic>
          <a:graphicData uri="http://schemas.openxmlformats.org/drawingml/2006/table">
            <a:tbl>
              <a:tblPr firstRow="1" bandRow="1">
                <a:tableStyleId>{5940675A-B579-460E-94D1-54222C63F5DA}</a:tableStyleId>
              </a:tblPr>
              <a:tblGrid>
                <a:gridCol w="1531652">
                  <a:extLst>
                    <a:ext uri="{9D8B030D-6E8A-4147-A177-3AD203B41FA5}">
                      <a16:colId xmlns:a16="http://schemas.microsoft.com/office/drawing/2014/main" val="2434513250"/>
                    </a:ext>
                  </a:extLst>
                </a:gridCol>
                <a:gridCol w="3226246">
                  <a:extLst>
                    <a:ext uri="{9D8B030D-6E8A-4147-A177-3AD203B41FA5}">
                      <a16:colId xmlns:a16="http://schemas.microsoft.com/office/drawing/2014/main" val="3519656850"/>
                    </a:ext>
                  </a:extLst>
                </a:gridCol>
              </a:tblGrid>
              <a:tr h="431281">
                <a:tc>
                  <a:txBody>
                    <a:bodyPr/>
                    <a:lstStyle/>
                    <a:p>
                      <a:pPr algn="ctr"/>
                      <a:r>
                        <a:rPr lang="en-MY" b="1" baseline="0" dirty="0">
                          <a:solidFill>
                            <a:schemeClr val="bg1"/>
                          </a:solidFill>
                          <a:latin typeface="+mj-lt"/>
                        </a:rPr>
                        <a:t>Age</a:t>
                      </a:r>
                    </a:p>
                  </a:txBody>
                  <a:tcPr anchor="ctr">
                    <a:lnL w="12700" cmpd="sng">
                      <a:noFill/>
                    </a:lnL>
                    <a:lnR w="12700" cmpd="sng">
                      <a:noFill/>
                    </a:lnR>
                    <a:lnT w="12700" cmpd="sng">
                      <a:noFill/>
                    </a:lnT>
                    <a:lnB w="12700" cap="flat" cmpd="sng" algn="ctr">
                      <a:solidFill>
                        <a:schemeClr val="bg1"/>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r>
                        <a:rPr lang="en-MY" baseline="0" dirty="0">
                          <a:solidFill>
                            <a:schemeClr val="bg1"/>
                          </a:solidFill>
                        </a:rPr>
                        <a:t>8-13</a:t>
                      </a:r>
                    </a:p>
                  </a:txBody>
                  <a:tcPr anchor="ctr">
                    <a:lnL w="12700" cmpd="sng">
                      <a:noFill/>
                    </a:lnL>
                    <a:lnR w="12700" cmpd="sng">
                      <a:noFill/>
                    </a:lnR>
                    <a:lnT w="12700" cmpd="sng">
                      <a:noFill/>
                    </a:lnT>
                    <a:lnB w="12700" cap="flat" cmpd="sng" algn="ctr">
                      <a:solidFill>
                        <a:schemeClr val="bg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6386750"/>
                  </a:ext>
                </a:extLst>
              </a:tr>
              <a:tr h="444161">
                <a:tc>
                  <a:txBody>
                    <a:bodyPr/>
                    <a:lstStyle/>
                    <a:p>
                      <a:pPr algn="ctr"/>
                      <a:r>
                        <a:rPr lang="en-MY" b="1" baseline="0" dirty="0">
                          <a:solidFill>
                            <a:schemeClr val="bg1"/>
                          </a:solidFill>
                          <a:latin typeface="+mj-lt"/>
                        </a:rPr>
                        <a:t>Category</a:t>
                      </a:r>
                    </a:p>
                  </a:txBody>
                  <a:tcPr anchor="ctr">
                    <a:lnL w="12700" cmpd="sng">
                      <a:noFill/>
                    </a:lnL>
                    <a:lnR w="12700" cmpd="sng">
                      <a:noFill/>
                    </a:lnR>
                    <a:lnT w="12700" cap="flat" cmpd="sng" algn="ctr">
                      <a:solidFill>
                        <a:schemeClr val="bg1"/>
                      </a:solidFill>
                      <a:prstDash val="dot"/>
                      <a:round/>
                      <a:headEnd type="none" w="med" len="med"/>
                      <a:tailEnd type="none" w="med" len="med"/>
                    </a:lnT>
                    <a:lnB w="12700" cap="flat" cmpd="sng" algn="ctr">
                      <a:solidFill>
                        <a:schemeClr val="bg1"/>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r>
                        <a:rPr lang="en-MY" baseline="0" dirty="0">
                          <a:solidFill>
                            <a:schemeClr val="bg1"/>
                          </a:solidFill>
                        </a:rPr>
                        <a:t>2 vs 2</a:t>
                      </a:r>
                    </a:p>
                  </a:txBody>
                  <a:tcPr anchor="ctr">
                    <a:lnL w="12700" cmpd="sng">
                      <a:noFill/>
                    </a:lnL>
                    <a:lnR w="12700" cmpd="sng">
                      <a:noFill/>
                    </a:lnR>
                    <a:lnT w="12700" cap="flat" cmpd="sng" algn="ctr">
                      <a:solidFill>
                        <a:schemeClr val="bg1"/>
                      </a:solidFill>
                      <a:prstDash val="dot"/>
                      <a:round/>
                      <a:headEnd type="none" w="med" len="med"/>
                      <a:tailEnd type="none" w="med" len="med"/>
                    </a:lnT>
                    <a:lnB w="12700" cap="flat" cmpd="sng" algn="ctr">
                      <a:solidFill>
                        <a:schemeClr val="bg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08240727"/>
                  </a:ext>
                </a:extLst>
              </a:tr>
              <a:tr h="560862">
                <a:tc>
                  <a:txBody>
                    <a:bodyPr/>
                    <a:lstStyle/>
                    <a:p>
                      <a:pPr algn="ctr"/>
                      <a:r>
                        <a:rPr lang="en-MY" b="1" baseline="0" dirty="0">
                          <a:solidFill>
                            <a:schemeClr val="bg1"/>
                          </a:solidFill>
                          <a:latin typeface="+mj-lt"/>
                        </a:rPr>
                        <a:t>Robot Kits allowed</a:t>
                      </a:r>
                    </a:p>
                  </a:txBody>
                  <a:tcPr anchor="ctr">
                    <a:lnL w="12700" cmpd="sng">
                      <a:noFill/>
                    </a:lnL>
                    <a:lnR w="12700" cmpd="sng">
                      <a:noFill/>
                    </a:lnR>
                    <a:lnT w="12700" cap="flat" cmpd="sng" algn="ctr">
                      <a:solidFill>
                        <a:schemeClr val="bg1"/>
                      </a:solidFill>
                      <a:prstDash val="dot"/>
                      <a:round/>
                      <a:headEnd type="none" w="med" len="med"/>
                      <a:tailEnd type="none" w="med" len="med"/>
                    </a:lnT>
                    <a:lnB w="12700" cap="flat" cmpd="sng" algn="ctr">
                      <a:solidFill>
                        <a:schemeClr val="bg1"/>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endParaRPr lang="en-MY" baseline="0" dirty="0">
                        <a:solidFill>
                          <a:schemeClr val="bg1"/>
                        </a:solidFill>
                      </a:endParaRPr>
                    </a:p>
                  </a:txBody>
                  <a:tcPr anchor="ctr">
                    <a:lnL w="12700" cmpd="sng">
                      <a:noFill/>
                    </a:lnL>
                    <a:lnR w="12700" cmpd="sng">
                      <a:noFill/>
                    </a:lnR>
                    <a:lnT w="12700" cap="flat" cmpd="sng" algn="ctr">
                      <a:solidFill>
                        <a:schemeClr val="bg1"/>
                      </a:solidFill>
                      <a:prstDash val="dot"/>
                      <a:round/>
                      <a:headEnd type="none" w="med" len="med"/>
                      <a:tailEnd type="none" w="med" len="med"/>
                    </a:lnT>
                    <a:lnB w="12700" cap="flat" cmpd="sng" algn="ctr">
                      <a:solidFill>
                        <a:schemeClr val="bg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18880674"/>
                  </a:ext>
                </a:extLst>
              </a:tr>
              <a:tr h="1184391">
                <a:tc>
                  <a:txBody>
                    <a:bodyPr/>
                    <a:lstStyle/>
                    <a:p>
                      <a:pPr algn="ctr"/>
                      <a:r>
                        <a:rPr lang="en-MY" b="1" baseline="0" dirty="0">
                          <a:solidFill>
                            <a:schemeClr val="bg1"/>
                          </a:solidFill>
                          <a:latin typeface="+mj-lt"/>
                        </a:rPr>
                        <a:t>Mission</a:t>
                      </a:r>
                    </a:p>
                  </a:txBody>
                  <a:tcPr anchor="ctr">
                    <a:lnL w="12700" cmpd="sng">
                      <a:noFill/>
                    </a:lnL>
                    <a:lnR w="12700" cmpd="sng">
                      <a:noFill/>
                    </a:lnR>
                    <a:lnT w="12700" cap="flat" cmpd="sng" algn="ctr">
                      <a:solidFill>
                        <a:schemeClr val="bg1"/>
                      </a:solidFill>
                      <a:prstDash val="dot"/>
                      <a:round/>
                      <a:headEnd type="none" w="med" len="med"/>
                      <a:tailEnd type="none" w="med" len="med"/>
                    </a:lnT>
                    <a:lnB w="12700" cap="flat" cmpd="sng" algn="ctr">
                      <a:solidFill>
                        <a:schemeClr val="bg1"/>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endParaRPr lang="en-MY" baseline="0" dirty="0">
                        <a:solidFill>
                          <a:schemeClr val="bg1"/>
                        </a:solidFill>
                      </a:endParaRPr>
                    </a:p>
                  </a:txBody>
                  <a:tcPr anchor="ctr">
                    <a:lnL w="12700" cmpd="sng">
                      <a:noFill/>
                    </a:lnL>
                    <a:lnR w="12700" cmpd="sng">
                      <a:noFill/>
                    </a:lnR>
                    <a:lnT w="12700" cap="flat" cmpd="sng" algn="ctr">
                      <a:solidFill>
                        <a:schemeClr val="bg1"/>
                      </a:solidFill>
                      <a:prstDash val="dot"/>
                      <a:round/>
                      <a:headEnd type="none" w="med" len="med"/>
                      <a:tailEnd type="none" w="med" len="med"/>
                    </a:lnT>
                    <a:lnB w="12700" cap="flat" cmpd="sng" algn="ctr">
                      <a:solidFill>
                        <a:schemeClr val="bg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12115306"/>
                  </a:ext>
                </a:extLst>
              </a:tr>
              <a:tr h="560862">
                <a:tc>
                  <a:txBody>
                    <a:bodyPr/>
                    <a:lstStyle/>
                    <a:p>
                      <a:pPr algn="ctr"/>
                      <a:r>
                        <a:rPr lang="en-MY" b="1" baseline="0" dirty="0">
                          <a:solidFill>
                            <a:schemeClr val="bg1"/>
                          </a:solidFill>
                          <a:latin typeface="+mj-lt"/>
                        </a:rPr>
                        <a:t>Robot Building</a:t>
                      </a:r>
                    </a:p>
                  </a:txBody>
                  <a:tcPr anchor="ctr">
                    <a:lnL w="12700" cmpd="sng">
                      <a:noFill/>
                    </a:lnL>
                    <a:lnR w="12700" cmpd="sng">
                      <a:noFill/>
                    </a:lnR>
                    <a:lnT w="12700" cap="flat" cmpd="sng" algn="ctr">
                      <a:solidFill>
                        <a:schemeClr val="bg1"/>
                      </a:solidFill>
                      <a:prstDash val="dot"/>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en-MY" baseline="0" dirty="0">
                        <a:solidFill>
                          <a:schemeClr val="bg1"/>
                        </a:solidFill>
                      </a:endParaRPr>
                    </a:p>
                  </a:txBody>
                  <a:tcPr anchor="ctr">
                    <a:lnL w="12700" cmpd="sng">
                      <a:noFill/>
                    </a:lnL>
                    <a:lnR w="12700" cmpd="sng">
                      <a:noFill/>
                    </a:lnR>
                    <a:lnT w="12700" cap="flat" cmpd="sng" algn="ctr">
                      <a:solidFill>
                        <a:schemeClr val="bg1"/>
                      </a:solidFill>
                      <a:prstDash val="dot"/>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60991218"/>
                  </a:ext>
                </a:extLst>
              </a:tr>
            </a:tbl>
          </a:graphicData>
        </a:graphic>
      </p:graphicFrame>
      <p:sp>
        <p:nvSpPr>
          <p:cNvPr id="7" name="AutoShape 2">
            <a:extLst>
              <a:ext uri="{FF2B5EF4-FFF2-40B4-BE49-F238E27FC236}">
                <a16:creationId xmlns:a16="http://schemas.microsoft.com/office/drawing/2014/main" id="{B08E62B1-7102-8872-C0CA-728E44CB919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MY"/>
          </a:p>
        </p:txBody>
      </p:sp>
      <p:pic>
        <p:nvPicPr>
          <p:cNvPr id="3" name="Picture 2">
            <a:extLst>
              <a:ext uri="{FF2B5EF4-FFF2-40B4-BE49-F238E27FC236}">
                <a16:creationId xmlns:a16="http://schemas.microsoft.com/office/drawing/2014/main" id="{F3484995-5082-7FD6-9612-D1E8841751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
        <p:nvSpPr>
          <p:cNvPr id="8" name="Rectangle 7">
            <a:extLst>
              <a:ext uri="{FF2B5EF4-FFF2-40B4-BE49-F238E27FC236}">
                <a16:creationId xmlns:a16="http://schemas.microsoft.com/office/drawing/2014/main" id="{B7508FDF-F255-D1BD-D97D-FA305E6AAC8B}"/>
              </a:ext>
            </a:extLst>
          </p:cNvPr>
          <p:cNvSpPr/>
          <p:nvPr/>
        </p:nvSpPr>
        <p:spPr>
          <a:xfrm>
            <a:off x="1066800" y="1647825"/>
            <a:ext cx="4791075" cy="436244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CE7D44D-D428-4DE4-FFC8-8376A41D809C}"/>
              </a:ext>
            </a:extLst>
          </p:cNvPr>
          <p:cNvSpPr/>
          <p:nvPr/>
        </p:nvSpPr>
        <p:spPr>
          <a:xfrm>
            <a:off x="6324600" y="1638301"/>
            <a:ext cx="4791075" cy="408622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 name="Table 9">
            <a:extLst>
              <a:ext uri="{FF2B5EF4-FFF2-40B4-BE49-F238E27FC236}">
                <a16:creationId xmlns:a16="http://schemas.microsoft.com/office/drawing/2014/main" id="{69C1BFE6-7077-7F4E-1A0C-2308DB205871}"/>
              </a:ext>
            </a:extLst>
          </p:cNvPr>
          <p:cNvGraphicFramePr>
            <a:graphicFrameLocks noGrp="1"/>
          </p:cNvGraphicFramePr>
          <p:nvPr>
            <p:extLst>
              <p:ext uri="{D42A27DB-BD31-4B8C-83A1-F6EECF244321}">
                <p14:modId xmlns:p14="http://schemas.microsoft.com/office/powerpoint/2010/main" val="1997849713"/>
              </p:ext>
            </p:extLst>
          </p:nvPr>
        </p:nvGraphicFramePr>
        <p:xfrm>
          <a:off x="1146175" y="1695450"/>
          <a:ext cx="4664075" cy="4190982"/>
        </p:xfrm>
        <a:graphic>
          <a:graphicData uri="http://schemas.openxmlformats.org/drawingml/2006/table">
            <a:tbl>
              <a:tblPr firstRow="1" bandRow="1">
                <a:tableStyleId>{5C22544A-7EE6-4342-B048-85BDC9FD1C3A}</a:tableStyleId>
              </a:tblPr>
              <a:tblGrid>
                <a:gridCol w="1156909">
                  <a:extLst>
                    <a:ext uri="{9D8B030D-6E8A-4147-A177-3AD203B41FA5}">
                      <a16:colId xmlns:a16="http://schemas.microsoft.com/office/drawing/2014/main" val="908066491"/>
                    </a:ext>
                  </a:extLst>
                </a:gridCol>
                <a:gridCol w="3507166">
                  <a:extLst>
                    <a:ext uri="{9D8B030D-6E8A-4147-A177-3AD203B41FA5}">
                      <a16:colId xmlns:a16="http://schemas.microsoft.com/office/drawing/2014/main" val="3167338628"/>
                    </a:ext>
                  </a:extLst>
                </a:gridCol>
              </a:tblGrid>
              <a:tr h="344834">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MY" sz="1800" b="1" kern="1200" baseline="0" dirty="0">
                          <a:solidFill>
                            <a:schemeClr val="tx1"/>
                          </a:solidFill>
                          <a:latin typeface="+mn-lt"/>
                          <a:ea typeface="+mn-ea"/>
                          <a:cs typeface="+mn-cs"/>
                        </a:rPr>
                        <a:t>Age</a:t>
                      </a:r>
                    </a:p>
                  </a:txBody>
                  <a:tcPr>
                    <a:solidFill>
                      <a:schemeClr val="bg1">
                        <a:lumMod val="95000"/>
                      </a:schemeClr>
                    </a:solidFill>
                  </a:tcPr>
                </a:tc>
                <a:tc>
                  <a:txBody>
                    <a:bodyPr/>
                    <a:lstStyle/>
                    <a:p>
                      <a:r>
                        <a:rPr lang="en-MY" dirty="0">
                          <a:solidFill>
                            <a:srgbClr val="002060"/>
                          </a:solidFill>
                        </a:rPr>
                        <a:t>ALL</a:t>
                      </a:r>
                      <a:endParaRPr lang="en-US" dirty="0">
                        <a:solidFill>
                          <a:srgbClr val="002060"/>
                        </a:solidFill>
                      </a:endParaRPr>
                    </a:p>
                  </a:txBody>
                  <a:tcPr>
                    <a:solidFill>
                      <a:schemeClr val="bg1">
                        <a:lumMod val="95000"/>
                      </a:schemeClr>
                    </a:solidFill>
                  </a:tcPr>
                </a:tc>
                <a:extLst>
                  <a:ext uri="{0D108BD9-81ED-4DB2-BD59-A6C34878D82A}">
                    <a16:rowId xmlns:a16="http://schemas.microsoft.com/office/drawing/2014/main" val="3427738065"/>
                  </a:ext>
                </a:extLst>
              </a:tr>
              <a:tr h="344834">
                <a:tc>
                  <a:txBody>
                    <a:bodyPr/>
                    <a:lstStyle/>
                    <a:p>
                      <a:r>
                        <a:rPr lang="en-MY" dirty="0"/>
                        <a:t>Category</a:t>
                      </a:r>
                      <a:endParaRPr lang="en-US" dirty="0"/>
                    </a:p>
                  </a:txBody>
                  <a:tcPr/>
                </a:tc>
                <a:tc>
                  <a:txBody>
                    <a:bodyPr/>
                    <a:lstStyle/>
                    <a:p>
                      <a:r>
                        <a:rPr lang="en-US" dirty="0"/>
                        <a:t>Team of 2</a:t>
                      </a:r>
                    </a:p>
                  </a:txBody>
                  <a:tcPr/>
                </a:tc>
                <a:extLst>
                  <a:ext uri="{0D108BD9-81ED-4DB2-BD59-A6C34878D82A}">
                    <a16:rowId xmlns:a16="http://schemas.microsoft.com/office/drawing/2014/main" val="375098544"/>
                  </a:ext>
                </a:extLst>
              </a:tr>
              <a:tr h="765615">
                <a:tc>
                  <a:txBody>
                    <a:bodyPr/>
                    <a:lstStyle/>
                    <a:p>
                      <a:r>
                        <a:rPr lang="en-MY" dirty="0"/>
                        <a:t>Robot Kits Allowed</a:t>
                      </a:r>
                      <a:endParaRPr lang="en-US" dirty="0"/>
                    </a:p>
                  </a:txBody>
                  <a:tcPr/>
                </a:tc>
                <a:tc>
                  <a:txBody>
                    <a:bodyPr/>
                    <a:lstStyle/>
                    <a:p>
                      <a:r>
                        <a:rPr lang="en-MY" dirty="0"/>
                        <a:t>GENIBOT</a:t>
                      </a:r>
                      <a:endParaRPr lang="en-US" dirty="0"/>
                    </a:p>
                  </a:txBody>
                  <a:tcPr/>
                </a:tc>
                <a:extLst>
                  <a:ext uri="{0D108BD9-81ED-4DB2-BD59-A6C34878D82A}">
                    <a16:rowId xmlns:a16="http://schemas.microsoft.com/office/drawing/2014/main" val="3338115504"/>
                  </a:ext>
                </a:extLst>
              </a:tr>
              <a:tr h="2053767">
                <a:tc>
                  <a:txBody>
                    <a:bodyPr/>
                    <a:lstStyle/>
                    <a:p>
                      <a:r>
                        <a:rPr lang="en-MY" dirty="0"/>
                        <a:t>Mission</a:t>
                      </a:r>
                      <a:endParaRPr lang="en-US" dirty="0"/>
                    </a:p>
                  </a:txBody>
                  <a:tcPr/>
                </a:tc>
                <a:tc>
                  <a:txBody>
                    <a:bodyPr/>
                    <a:lstStyle/>
                    <a:p>
                      <a:r>
                        <a:rPr lang="en-US" dirty="0"/>
                        <a:t>Unplugged Coding – Waste Separation Mission</a:t>
                      </a:r>
                    </a:p>
                  </a:txBody>
                  <a:tcPr/>
                </a:tc>
                <a:extLst>
                  <a:ext uri="{0D108BD9-81ED-4DB2-BD59-A6C34878D82A}">
                    <a16:rowId xmlns:a16="http://schemas.microsoft.com/office/drawing/2014/main" val="46155910"/>
                  </a:ext>
                </a:extLst>
              </a:tr>
              <a:tr h="595195">
                <a:tc>
                  <a:txBody>
                    <a:bodyPr/>
                    <a:lstStyle/>
                    <a:p>
                      <a:r>
                        <a:rPr lang="en-MY" dirty="0"/>
                        <a:t>Robot Building</a:t>
                      </a:r>
                      <a:endParaRPr lang="en-US" dirty="0"/>
                    </a:p>
                  </a:txBody>
                  <a:tcPr/>
                </a:tc>
                <a:tc>
                  <a:txBody>
                    <a:bodyPr/>
                    <a:lstStyle/>
                    <a:p>
                      <a:r>
                        <a:rPr lang="en-MY" dirty="0"/>
                        <a:t>Pre-build robot</a:t>
                      </a:r>
                      <a:endParaRPr lang="en-US" dirty="0"/>
                    </a:p>
                  </a:txBody>
                  <a:tcPr/>
                </a:tc>
                <a:extLst>
                  <a:ext uri="{0D108BD9-81ED-4DB2-BD59-A6C34878D82A}">
                    <a16:rowId xmlns:a16="http://schemas.microsoft.com/office/drawing/2014/main" val="161686148"/>
                  </a:ext>
                </a:extLst>
              </a:tr>
            </a:tbl>
          </a:graphicData>
        </a:graphic>
      </p:graphicFrame>
      <p:pic>
        <p:nvPicPr>
          <p:cNvPr id="11" name="Picture 10">
            <a:extLst>
              <a:ext uri="{FF2B5EF4-FFF2-40B4-BE49-F238E27FC236}">
                <a16:creationId xmlns:a16="http://schemas.microsoft.com/office/drawing/2014/main" id="{8C6E44F9-41B6-0E12-FC13-A87D7A6CC8DF}"/>
              </a:ext>
            </a:extLst>
          </p:cNvPr>
          <p:cNvPicPr>
            <a:picLocks noChangeAspect="1"/>
          </p:cNvPicPr>
          <p:nvPr/>
        </p:nvPicPr>
        <p:blipFill>
          <a:blip r:embed="rId3"/>
          <a:stretch>
            <a:fillRect/>
          </a:stretch>
        </p:blipFill>
        <p:spPr>
          <a:xfrm>
            <a:off x="6883084" y="1713470"/>
            <a:ext cx="3941436" cy="3931752"/>
          </a:xfrm>
          <a:prstGeom prst="rect">
            <a:avLst/>
          </a:prstGeom>
        </p:spPr>
      </p:pic>
    </p:spTree>
    <p:extLst>
      <p:ext uri="{BB962C8B-B14F-4D97-AF65-F5344CB8AC3E}">
        <p14:creationId xmlns:p14="http://schemas.microsoft.com/office/powerpoint/2010/main" val="157324556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42D47DE1-5D71-6F04-43E2-9A77723D97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2FBB62-EC8E-0B29-A634-8CAEAB40D725}"/>
              </a:ext>
            </a:extLst>
          </p:cNvPr>
          <p:cNvSpPr>
            <a:spLocks noGrp="1"/>
          </p:cNvSpPr>
          <p:nvPr>
            <p:ph type="title" idx="4294967295"/>
          </p:nvPr>
        </p:nvSpPr>
        <p:spPr>
          <a:xfrm>
            <a:off x="1581665" y="298794"/>
            <a:ext cx="8419585" cy="785813"/>
          </a:xfrm>
        </p:spPr>
        <p:txBody>
          <a:bodyPr>
            <a:normAutofit fontScale="90000"/>
          </a:bodyPr>
          <a:lstStyle/>
          <a:p>
            <a:r>
              <a:rPr lang="en-US" sz="3500" dirty="0">
                <a:solidFill>
                  <a:srgbClr val="002060"/>
                </a:solidFill>
              </a:rPr>
              <a:t> GENIBOT</a:t>
            </a:r>
            <a:r>
              <a:rPr lang="en-US" altLang="zh-CN" sz="3500" dirty="0">
                <a:solidFill>
                  <a:srgbClr val="002060"/>
                </a:solidFill>
              </a:rPr>
              <a:t> CODING MISSION</a:t>
            </a:r>
            <a:r>
              <a:rPr lang="en-US" sz="3500" dirty="0">
                <a:solidFill>
                  <a:srgbClr val="002060"/>
                </a:solidFill>
              </a:rPr>
              <a:t> </a:t>
            </a:r>
            <a:br>
              <a:rPr lang="en-US" sz="3500" dirty="0">
                <a:solidFill>
                  <a:srgbClr val="002060"/>
                </a:solidFill>
              </a:rPr>
            </a:br>
            <a:r>
              <a:rPr lang="en-US" sz="3500" dirty="0">
                <a:solidFill>
                  <a:srgbClr val="002060"/>
                </a:solidFill>
              </a:rPr>
              <a:t>WASTE SEPARATION MISSION GAME FIELD</a:t>
            </a:r>
          </a:p>
        </p:txBody>
      </p:sp>
      <p:pic>
        <p:nvPicPr>
          <p:cNvPr id="6" name="Picture 5">
            <a:extLst>
              <a:ext uri="{FF2B5EF4-FFF2-40B4-BE49-F238E27FC236}">
                <a16:creationId xmlns:a16="http://schemas.microsoft.com/office/drawing/2014/main" id="{F27190B0-9B87-5C7A-F322-62B30972E2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95004"/>
            <a:ext cx="1905000" cy="1248833"/>
          </a:xfrm>
          <a:prstGeom prst="rect">
            <a:avLst/>
          </a:prstGeom>
        </p:spPr>
      </p:pic>
      <p:sp>
        <p:nvSpPr>
          <p:cNvPr id="7" name="TextBox 6">
            <a:extLst>
              <a:ext uri="{FF2B5EF4-FFF2-40B4-BE49-F238E27FC236}">
                <a16:creationId xmlns:a16="http://schemas.microsoft.com/office/drawing/2014/main" id="{6EC79CBD-89E2-C279-53E0-23C8DD9BC7DE}"/>
              </a:ext>
            </a:extLst>
          </p:cNvPr>
          <p:cNvSpPr txBox="1"/>
          <p:nvPr/>
        </p:nvSpPr>
        <p:spPr>
          <a:xfrm>
            <a:off x="8279027" y="1969528"/>
            <a:ext cx="2338942" cy="1477328"/>
          </a:xfrm>
          <a:prstGeom prst="rect">
            <a:avLst/>
          </a:prstGeom>
          <a:noFill/>
        </p:spPr>
        <p:txBody>
          <a:bodyPr wrap="square">
            <a:spAutoFit/>
          </a:bodyPr>
          <a:lstStyle/>
          <a:p>
            <a:r>
              <a:rPr lang="en-US" altLang="ko-KR" dirty="0"/>
              <a:t>Mission items :</a:t>
            </a:r>
          </a:p>
          <a:p>
            <a:r>
              <a:rPr lang="en-US" altLang="zh-CN" dirty="0"/>
              <a:t>A   </a:t>
            </a:r>
            <a:r>
              <a:rPr lang="en-US" altLang="ko-KR" dirty="0"/>
              <a:t>-   Glass</a:t>
            </a:r>
            <a:r>
              <a:rPr lang="en-US" dirty="0"/>
              <a:t> </a:t>
            </a:r>
          </a:p>
          <a:p>
            <a:r>
              <a:rPr lang="en-US" altLang="ko-KR" dirty="0"/>
              <a:t>B   -   Metal</a:t>
            </a:r>
            <a:r>
              <a:rPr lang="en-US" dirty="0"/>
              <a:t> </a:t>
            </a:r>
          </a:p>
          <a:p>
            <a:r>
              <a:rPr lang="en-US" altLang="ko-KR" dirty="0"/>
              <a:t>C   -   Plastic</a:t>
            </a:r>
            <a:r>
              <a:rPr lang="en-US" dirty="0"/>
              <a:t> </a:t>
            </a:r>
          </a:p>
          <a:p>
            <a:r>
              <a:rPr lang="en-US" altLang="ko-KR" dirty="0"/>
              <a:t>D   -   Paper</a:t>
            </a:r>
            <a:endParaRPr lang="en-US" dirty="0"/>
          </a:p>
        </p:txBody>
      </p:sp>
      <p:pic>
        <p:nvPicPr>
          <p:cNvPr id="4" name="Picture 3">
            <a:extLst>
              <a:ext uri="{FF2B5EF4-FFF2-40B4-BE49-F238E27FC236}">
                <a16:creationId xmlns:a16="http://schemas.microsoft.com/office/drawing/2014/main" id="{EF85CB5B-8F38-CE42-71F1-4697CE2A79E1}"/>
              </a:ext>
            </a:extLst>
          </p:cNvPr>
          <p:cNvPicPr>
            <a:picLocks noChangeAspect="1"/>
          </p:cNvPicPr>
          <p:nvPr/>
        </p:nvPicPr>
        <p:blipFill>
          <a:blip r:embed="rId3"/>
          <a:stretch>
            <a:fillRect/>
          </a:stretch>
        </p:blipFill>
        <p:spPr>
          <a:xfrm>
            <a:off x="2271376" y="1120344"/>
            <a:ext cx="4909457" cy="4897395"/>
          </a:xfrm>
          <a:prstGeom prst="rect">
            <a:avLst/>
          </a:prstGeom>
        </p:spPr>
      </p:pic>
    </p:spTree>
    <p:extLst>
      <p:ext uri="{BB962C8B-B14F-4D97-AF65-F5344CB8AC3E}">
        <p14:creationId xmlns:p14="http://schemas.microsoft.com/office/powerpoint/2010/main" val="296874003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A400B09A-1476-FF88-E186-1D16E2853DDE}"/>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6D5082E0-ED5B-CC9C-8B0A-03F7AC46D7D1}"/>
              </a:ext>
            </a:extLst>
          </p:cNvPr>
          <p:cNvPicPr>
            <a:picLocks noChangeAspect="1"/>
          </p:cNvPicPr>
          <p:nvPr/>
        </p:nvPicPr>
        <p:blipFill>
          <a:blip r:embed="rId2"/>
          <a:stretch>
            <a:fillRect/>
          </a:stretch>
        </p:blipFill>
        <p:spPr>
          <a:xfrm>
            <a:off x="1199789" y="1133104"/>
            <a:ext cx="5163271" cy="5315692"/>
          </a:xfrm>
          <a:prstGeom prst="rect">
            <a:avLst/>
          </a:prstGeom>
        </p:spPr>
      </p:pic>
      <p:sp>
        <p:nvSpPr>
          <p:cNvPr id="2" name="Title 1">
            <a:extLst>
              <a:ext uri="{FF2B5EF4-FFF2-40B4-BE49-F238E27FC236}">
                <a16:creationId xmlns:a16="http://schemas.microsoft.com/office/drawing/2014/main" id="{CEB1418B-349E-706A-AD44-B3C8949BA1C3}"/>
              </a:ext>
            </a:extLst>
          </p:cNvPr>
          <p:cNvSpPr>
            <a:spLocks noGrp="1"/>
          </p:cNvSpPr>
          <p:nvPr>
            <p:ph type="title" idx="4294967295"/>
          </p:nvPr>
        </p:nvSpPr>
        <p:spPr>
          <a:xfrm>
            <a:off x="1581665" y="298794"/>
            <a:ext cx="8714860" cy="785813"/>
          </a:xfrm>
        </p:spPr>
        <p:txBody>
          <a:bodyPr>
            <a:normAutofit fontScale="90000"/>
          </a:bodyPr>
          <a:lstStyle/>
          <a:p>
            <a:r>
              <a:rPr lang="en-US" sz="3500" dirty="0">
                <a:solidFill>
                  <a:srgbClr val="002060"/>
                </a:solidFill>
              </a:rPr>
              <a:t> GENIBOT</a:t>
            </a:r>
            <a:r>
              <a:rPr lang="en-US" altLang="zh-CN" sz="3500" dirty="0">
                <a:solidFill>
                  <a:srgbClr val="002060"/>
                </a:solidFill>
              </a:rPr>
              <a:t> CODING MISSION </a:t>
            </a:r>
            <a:br>
              <a:rPr lang="en-US" altLang="zh-CN" sz="3500" dirty="0">
                <a:solidFill>
                  <a:srgbClr val="002060"/>
                </a:solidFill>
              </a:rPr>
            </a:br>
            <a:r>
              <a:rPr lang="en-US" altLang="zh-CN" sz="3500" dirty="0">
                <a:solidFill>
                  <a:srgbClr val="002060"/>
                </a:solidFill>
              </a:rPr>
              <a:t> Waste Separation </a:t>
            </a:r>
            <a:r>
              <a:rPr lang="en-MY" altLang="zh-CN" sz="3500" dirty="0">
                <a:solidFill>
                  <a:srgbClr val="002060"/>
                </a:solidFill>
              </a:rPr>
              <a:t>Mission Card Example</a:t>
            </a:r>
            <a:r>
              <a:rPr lang="en-US" sz="3500" dirty="0">
                <a:solidFill>
                  <a:srgbClr val="002060"/>
                </a:solidFill>
              </a:rPr>
              <a:t> </a:t>
            </a:r>
          </a:p>
        </p:txBody>
      </p:sp>
      <p:pic>
        <p:nvPicPr>
          <p:cNvPr id="6" name="Picture 5">
            <a:extLst>
              <a:ext uri="{FF2B5EF4-FFF2-40B4-BE49-F238E27FC236}">
                <a16:creationId xmlns:a16="http://schemas.microsoft.com/office/drawing/2014/main" id="{5524408F-6266-DA65-3AE8-C9FA86D915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7000" y="-95004"/>
            <a:ext cx="1905000" cy="1248833"/>
          </a:xfrm>
          <a:prstGeom prst="rect">
            <a:avLst/>
          </a:prstGeom>
        </p:spPr>
      </p:pic>
      <p:cxnSp>
        <p:nvCxnSpPr>
          <p:cNvPr id="10" name="Straight Arrow Connector 9">
            <a:extLst>
              <a:ext uri="{FF2B5EF4-FFF2-40B4-BE49-F238E27FC236}">
                <a16:creationId xmlns:a16="http://schemas.microsoft.com/office/drawing/2014/main" id="{31ED93ED-CF9A-D949-2980-72D1374C7BA0}"/>
              </a:ext>
            </a:extLst>
          </p:cNvPr>
          <p:cNvCxnSpPr>
            <a:cxnSpLocks/>
            <a:stCxn id="21" idx="1"/>
          </p:cNvCxnSpPr>
          <p:nvPr/>
        </p:nvCxnSpPr>
        <p:spPr>
          <a:xfrm flipH="1" flipV="1">
            <a:off x="6197171" y="2592087"/>
            <a:ext cx="1850681" cy="108979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D1B59F24-7AC3-5DA2-B648-19AA2366485C}"/>
              </a:ext>
            </a:extLst>
          </p:cNvPr>
          <p:cNvCxnSpPr>
            <a:cxnSpLocks/>
            <a:stCxn id="21" idx="1"/>
          </p:cNvCxnSpPr>
          <p:nvPr/>
        </p:nvCxnSpPr>
        <p:spPr>
          <a:xfrm flipH="1">
            <a:off x="1453979" y="3681885"/>
            <a:ext cx="6593873" cy="144205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20EBE8B7-F24E-49C2-7CB3-CFA8043465C0}"/>
              </a:ext>
            </a:extLst>
          </p:cNvPr>
          <p:cNvCxnSpPr>
            <a:cxnSpLocks/>
            <a:stCxn id="21" idx="1"/>
          </p:cNvCxnSpPr>
          <p:nvPr/>
        </p:nvCxnSpPr>
        <p:spPr>
          <a:xfrm flipH="1">
            <a:off x="5654246" y="3681885"/>
            <a:ext cx="2393606" cy="137099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DBD1129-E3D7-828C-4057-D236B25240B8}"/>
              </a:ext>
            </a:extLst>
          </p:cNvPr>
          <p:cNvCxnSpPr>
            <a:cxnSpLocks/>
            <a:stCxn id="21" idx="1"/>
          </p:cNvCxnSpPr>
          <p:nvPr/>
        </p:nvCxnSpPr>
        <p:spPr>
          <a:xfrm flipH="1" flipV="1">
            <a:off x="3106695" y="1603804"/>
            <a:ext cx="4941157" cy="207808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9A4DE2E-D7D3-E391-635B-7BD1D3797992}"/>
              </a:ext>
            </a:extLst>
          </p:cNvPr>
          <p:cNvSpPr txBox="1"/>
          <p:nvPr/>
        </p:nvSpPr>
        <p:spPr>
          <a:xfrm>
            <a:off x="8047852" y="3497219"/>
            <a:ext cx="2754985" cy="369332"/>
          </a:xfrm>
          <a:prstGeom prst="rect">
            <a:avLst/>
          </a:prstGeom>
          <a:noFill/>
        </p:spPr>
        <p:txBody>
          <a:bodyPr wrap="none" rtlCol="0">
            <a:spAutoFit/>
          </a:bodyPr>
          <a:lstStyle/>
          <a:p>
            <a:r>
              <a:rPr lang="en-MY" dirty="0"/>
              <a:t>Initial spot of mission items</a:t>
            </a:r>
            <a:endParaRPr lang="en-US" dirty="0"/>
          </a:p>
        </p:txBody>
      </p:sp>
      <p:sp>
        <p:nvSpPr>
          <p:cNvPr id="14" name="TextBox 13">
            <a:extLst>
              <a:ext uri="{FF2B5EF4-FFF2-40B4-BE49-F238E27FC236}">
                <a16:creationId xmlns:a16="http://schemas.microsoft.com/office/drawing/2014/main" id="{E2040CF6-5909-0069-6467-7AFB2E171C08}"/>
              </a:ext>
            </a:extLst>
          </p:cNvPr>
          <p:cNvSpPr txBox="1"/>
          <p:nvPr/>
        </p:nvSpPr>
        <p:spPr>
          <a:xfrm>
            <a:off x="5191125" y="2562226"/>
            <a:ext cx="352425" cy="184666"/>
          </a:xfrm>
          <a:prstGeom prst="rect">
            <a:avLst/>
          </a:prstGeom>
          <a:solidFill>
            <a:schemeClr val="bg1"/>
          </a:solidFill>
        </p:spPr>
        <p:txBody>
          <a:bodyPr wrap="square" rtlCol="0">
            <a:spAutoFit/>
          </a:bodyPr>
          <a:lstStyle/>
          <a:p>
            <a:r>
              <a:rPr lang="en-US" sz="600" dirty="0"/>
              <a:t>Glass</a:t>
            </a:r>
          </a:p>
        </p:txBody>
      </p:sp>
      <p:sp>
        <p:nvSpPr>
          <p:cNvPr id="23" name="TextBox 22">
            <a:extLst>
              <a:ext uri="{FF2B5EF4-FFF2-40B4-BE49-F238E27FC236}">
                <a16:creationId xmlns:a16="http://schemas.microsoft.com/office/drawing/2014/main" id="{65DC97EC-7ACF-5468-A356-64A4587A7A98}"/>
              </a:ext>
            </a:extLst>
          </p:cNvPr>
          <p:cNvSpPr txBox="1"/>
          <p:nvPr/>
        </p:nvSpPr>
        <p:spPr>
          <a:xfrm>
            <a:off x="8543152" y="4459244"/>
            <a:ext cx="1292213" cy="369332"/>
          </a:xfrm>
          <a:prstGeom prst="rect">
            <a:avLst/>
          </a:prstGeom>
          <a:noFill/>
        </p:spPr>
        <p:txBody>
          <a:bodyPr wrap="none" rtlCol="0">
            <a:spAutoFit/>
          </a:bodyPr>
          <a:lstStyle/>
          <a:p>
            <a:r>
              <a:rPr lang="en-MY" dirty="0"/>
              <a:t>X - Obstacle</a:t>
            </a:r>
            <a:endParaRPr lang="en-US" dirty="0"/>
          </a:p>
        </p:txBody>
      </p:sp>
      <p:sp>
        <p:nvSpPr>
          <p:cNvPr id="3" name="Rectangle 2">
            <a:extLst>
              <a:ext uri="{FF2B5EF4-FFF2-40B4-BE49-F238E27FC236}">
                <a16:creationId xmlns:a16="http://schemas.microsoft.com/office/drawing/2014/main" id="{5C351663-ABA7-96B1-7E20-E07878E5560E}"/>
              </a:ext>
            </a:extLst>
          </p:cNvPr>
          <p:cNvSpPr/>
          <p:nvPr/>
        </p:nvSpPr>
        <p:spPr>
          <a:xfrm>
            <a:off x="2792627" y="2759676"/>
            <a:ext cx="2026508" cy="2092410"/>
          </a:xfrm>
          <a:prstGeom prst="rect">
            <a:avLst/>
          </a:prstGeom>
          <a:solidFill>
            <a:schemeClr val="accent1">
              <a:alpha val="38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a:extLst>
              <a:ext uri="{FF2B5EF4-FFF2-40B4-BE49-F238E27FC236}">
                <a16:creationId xmlns:a16="http://schemas.microsoft.com/office/drawing/2014/main" id="{A62320AA-51C8-1B7B-C081-E859376A7E81}"/>
              </a:ext>
            </a:extLst>
          </p:cNvPr>
          <p:cNvCxnSpPr>
            <a:cxnSpLocks/>
          </p:cNvCxnSpPr>
          <p:nvPr/>
        </p:nvCxnSpPr>
        <p:spPr>
          <a:xfrm flipH="1" flipV="1">
            <a:off x="4249695" y="3908854"/>
            <a:ext cx="3856080" cy="157754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74196D0A-9A90-1E3D-E2F6-6D466B9802CB}"/>
              </a:ext>
            </a:extLst>
          </p:cNvPr>
          <p:cNvSpPr txBox="1"/>
          <p:nvPr/>
        </p:nvSpPr>
        <p:spPr>
          <a:xfrm>
            <a:off x="8162152" y="5316494"/>
            <a:ext cx="3343416" cy="369332"/>
          </a:xfrm>
          <a:prstGeom prst="rect">
            <a:avLst/>
          </a:prstGeom>
          <a:noFill/>
        </p:spPr>
        <p:txBody>
          <a:bodyPr wrap="none" rtlCol="0">
            <a:spAutoFit/>
          </a:bodyPr>
          <a:lstStyle/>
          <a:p>
            <a:r>
              <a:rPr lang="en-MY" dirty="0"/>
              <a:t>Destination of each mission items</a:t>
            </a:r>
            <a:endParaRPr lang="en-US" dirty="0"/>
          </a:p>
        </p:txBody>
      </p:sp>
    </p:spTree>
    <p:extLst>
      <p:ext uri="{BB962C8B-B14F-4D97-AF65-F5344CB8AC3E}">
        <p14:creationId xmlns:p14="http://schemas.microsoft.com/office/powerpoint/2010/main" val="265239884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9554D7F1-32D0-ABE4-6FFE-7412D12494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A349A9-9793-0002-6A5B-5B5DB4A753B8}"/>
              </a:ext>
            </a:extLst>
          </p:cNvPr>
          <p:cNvSpPr>
            <a:spLocks noGrp="1"/>
          </p:cNvSpPr>
          <p:nvPr>
            <p:ph type="title"/>
          </p:nvPr>
        </p:nvSpPr>
        <p:spPr>
          <a:xfrm>
            <a:off x="1243914" y="768975"/>
            <a:ext cx="8558677" cy="785091"/>
          </a:xfrm>
        </p:spPr>
        <p:txBody>
          <a:bodyPr>
            <a:normAutofit/>
          </a:bodyPr>
          <a:lstStyle/>
          <a:p>
            <a:r>
              <a:rPr lang="en-MY" dirty="0">
                <a:solidFill>
                  <a:srgbClr val="002060"/>
                </a:solidFill>
              </a:rPr>
              <a:t>GENIBOT CODING MISSION GAME RULES</a:t>
            </a:r>
          </a:p>
        </p:txBody>
      </p:sp>
      <p:sp>
        <p:nvSpPr>
          <p:cNvPr id="5" name="Oval 4">
            <a:extLst>
              <a:ext uri="{FF2B5EF4-FFF2-40B4-BE49-F238E27FC236}">
                <a16:creationId xmlns:a16="http://schemas.microsoft.com/office/drawing/2014/main" id="{E54FEC74-8E0D-B435-56B5-7B3CE9F225F0}"/>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roy Medium"/>
              <a:ea typeface="+mn-ea"/>
              <a:cs typeface="+mn-cs"/>
            </a:endParaRPr>
          </a:p>
        </p:txBody>
      </p:sp>
      <p:pic>
        <p:nvPicPr>
          <p:cNvPr id="6" name="Picture 5">
            <a:extLst>
              <a:ext uri="{FF2B5EF4-FFF2-40B4-BE49-F238E27FC236}">
                <a16:creationId xmlns:a16="http://schemas.microsoft.com/office/drawing/2014/main" id="{51879194-3446-1328-26D0-E1052590E0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
        <p:nvSpPr>
          <p:cNvPr id="9" name="Content Placeholder 2">
            <a:extLst>
              <a:ext uri="{FF2B5EF4-FFF2-40B4-BE49-F238E27FC236}">
                <a16:creationId xmlns:a16="http://schemas.microsoft.com/office/drawing/2014/main" id="{DF655C6D-6EE4-787C-0A1A-9FC37A139760}"/>
              </a:ext>
            </a:extLst>
          </p:cNvPr>
          <p:cNvSpPr>
            <a:spLocks noGrp="1"/>
          </p:cNvSpPr>
          <p:nvPr>
            <p:ph idx="1"/>
          </p:nvPr>
        </p:nvSpPr>
        <p:spPr>
          <a:xfrm>
            <a:off x="838200" y="1791752"/>
            <a:ext cx="10515600" cy="4688561"/>
          </a:xfrm>
        </p:spPr>
        <p:txBody>
          <a:bodyPr>
            <a:noAutofit/>
          </a:bodyPr>
          <a:lstStyle/>
          <a:p>
            <a:pPr marL="0" indent="0">
              <a:spcBef>
                <a:spcPts val="0"/>
              </a:spcBef>
              <a:buNone/>
            </a:pPr>
            <a:r>
              <a:rPr lang="en-MY" sz="2300" dirty="0"/>
              <a:t>Dimensions and Restrictions</a:t>
            </a:r>
          </a:p>
          <a:p>
            <a:pPr>
              <a:spcBef>
                <a:spcPts val="0"/>
              </a:spcBef>
            </a:pPr>
            <a:r>
              <a:rPr lang="en-MY" sz="1800" dirty="0"/>
              <a:t>Initial size shall not exceed 25cm (H) X 25cm (W) X 25cm (L). </a:t>
            </a:r>
          </a:p>
          <a:p>
            <a:pPr>
              <a:spcBef>
                <a:spcPts val="0"/>
              </a:spcBef>
            </a:pPr>
            <a:r>
              <a:rPr lang="en-MY" sz="1800" dirty="0"/>
              <a:t>Robots are </a:t>
            </a:r>
            <a:r>
              <a:rPr lang="en-MY" sz="1800" dirty="0">
                <a:solidFill>
                  <a:srgbClr val="FF0000"/>
                </a:solidFill>
              </a:rPr>
              <a:t>NOT allowed </a:t>
            </a:r>
            <a:r>
              <a:rPr lang="en-MY" sz="1800" dirty="0"/>
              <a:t>to expand to any size after the game starts.</a:t>
            </a:r>
          </a:p>
          <a:p>
            <a:pPr>
              <a:spcBef>
                <a:spcPts val="0"/>
              </a:spcBef>
            </a:pPr>
            <a:r>
              <a:rPr lang="en-MY" sz="1800" dirty="0"/>
              <a:t>Maximum up to 2 DC motors are allowed.</a:t>
            </a:r>
          </a:p>
          <a:p>
            <a:pPr marL="0" indent="0">
              <a:spcBef>
                <a:spcPts val="0"/>
              </a:spcBef>
              <a:buNone/>
            </a:pPr>
            <a:endParaRPr lang="en-MY" sz="2300" dirty="0"/>
          </a:p>
          <a:p>
            <a:pPr marL="0" indent="0">
              <a:spcBef>
                <a:spcPts val="0"/>
              </a:spcBef>
              <a:buNone/>
            </a:pPr>
            <a:r>
              <a:rPr lang="en-MY" sz="2300" dirty="0"/>
              <a:t>Game Duration</a:t>
            </a:r>
          </a:p>
          <a:p>
            <a:pPr>
              <a:spcBef>
                <a:spcPts val="0"/>
              </a:spcBef>
            </a:pPr>
            <a:r>
              <a:rPr lang="en-MY" sz="1800" dirty="0"/>
              <a:t>Each game is stipulated for 3 minutes.</a:t>
            </a:r>
          </a:p>
          <a:p>
            <a:pPr>
              <a:spcBef>
                <a:spcPts val="0"/>
              </a:spcBef>
            </a:pPr>
            <a:r>
              <a:rPr lang="en-US" sz="1800" dirty="0"/>
              <a:t>Once the mission card is drawn, teams have only 5 minutes to program the </a:t>
            </a:r>
            <a:r>
              <a:rPr lang="en-US" sz="1800" dirty="0" err="1"/>
              <a:t>Genibot</a:t>
            </a:r>
            <a:r>
              <a:rPr lang="en-US" sz="1800" dirty="0"/>
              <a:t>.</a:t>
            </a:r>
          </a:p>
          <a:p>
            <a:pPr marL="0" indent="0">
              <a:spcBef>
                <a:spcPts val="0"/>
              </a:spcBef>
              <a:buNone/>
            </a:pPr>
            <a:endParaRPr lang="en-MY" sz="1800" dirty="0"/>
          </a:p>
          <a:p>
            <a:pPr marL="0" indent="0">
              <a:spcBef>
                <a:spcPts val="0"/>
              </a:spcBef>
              <a:buNone/>
            </a:pPr>
            <a:endParaRPr lang="en-MY" sz="1800" dirty="0"/>
          </a:p>
          <a:p>
            <a:pPr marL="0" indent="0">
              <a:spcBef>
                <a:spcPts val="0"/>
              </a:spcBef>
              <a:buNone/>
            </a:pPr>
            <a:r>
              <a:rPr lang="en-MY" sz="2300" dirty="0"/>
              <a:t>Starting Position</a:t>
            </a:r>
          </a:p>
          <a:p>
            <a:pPr>
              <a:spcBef>
                <a:spcPts val="0"/>
              </a:spcBef>
            </a:pPr>
            <a:r>
              <a:rPr lang="en-US" sz="1800" dirty="0"/>
              <a:t>Each team places their </a:t>
            </a:r>
            <a:r>
              <a:rPr lang="en-US" sz="1800" dirty="0" err="1"/>
              <a:t>Genibot</a:t>
            </a:r>
            <a:r>
              <a:rPr lang="en-US" sz="1800" dirty="0"/>
              <a:t> at two of the four available starting corners depend on their program strategy.</a:t>
            </a:r>
            <a:endParaRPr lang="en-MY" sz="1800" dirty="0"/>
          </a:p>
          <a:p>
            <a:pPr marL="0" indent="0">
              <a:spcBef>
                <a:spcPts val="0"/>
              </a:spcBef>
              <a:buNone/>
            </a:pPr>
            <a:endParaRPr lang="en-MY" sz="1800" dirty="0"/>
          </a:p>
        </p:txBody>
      </p:sp>
    </p:spTree>
    <p:extLst>
      <p:ext uri="{BB962C8B-B14F-4D97-AF65-F5344CB8AC3E}">
        <p14:creationId xmlns:p14="http://schemas.microsoft.com/office/powerpoint/2010/main" val="224446522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BB1B47E8-7CF4-70A2-5044-1586E3986B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070D53-4AA4-4144-BBB8-8B1FE5CE529F}"/>
              </a:ext>
            </a:extLst>
          </p:cNvPr>
          <p:cNvSpPr>
            <a:spLocks noGrp="1"/>
          </p:cNvSpPr>
          <p:nvPr>
            <p:ph type="title"/>
          </p:nvPr>
        </p:nvSpPr>
        <p:spPr>
          <a:xfrm>
            <a:off x="1911178" y="768975"/>
            <a:ext cx="7891413" cy="785091"/>
          </a:xfrm>
        </p:spPr>
        <p:txBody>
          <a:bodyPr>
            <a:normAutofit/>
          </a:bodyPr>
          <a:lstStyle/>
          <a:p>
            <a:r>
              <a:rPr lang="en-MY" dirty="0">
                <a:solidFill>
                  <a:srgbClr val="002060"/>
                </a:solidFill>
              </a:rPr>
              <a:t>GENIBIT CODING MISSION GAME RULES</a:t>
            </a:r>
          </a:p>
        </p:txBody>
      </p:sp>
      <p:sp>
        <p:nvSpPr>
          <p:cNvPr id="3" name="Content Placeholder 2">
            <a:extLst>
              <a:ext uri="{FF2B5EF4-FFF2-40B4-BE49-F238E27FC236}">
                <a16:creationId xmlns:a16="http://schemas.microsoft.com/office/drawing/2014/main" id="{2598A90A-2B7E-9316-D052-4063A8E0658E}"/>
              </a:ext>
            </a:extLst>
          </p:cNvPr>
          <p:cNvSpPr>
            <a:spLocks noGrp="1"/>
          </p:cNvSpPr>
          <p:nvPr>
            <p:ph idx="1"/>
          </p:nvPr>
        </p:nvSpPr>
        <p:spPr>
          <a:xfrm>
            <a:off x="838200" y="1791752"/>
            <a:ext cx="10515600" cy="4688561"/>
          </a:xfrm>
        </p:spPr>
        <p:txBody>
          <a:bodyPr>
            <a:noAutofit/>
          </a:bodyPr>
          <a:lstStyle/>
          <a:p>
            <a:pPr marL="0" indent="0">
              <a:spcBef>
                <a:spcPts val="0"/>
              </a:spcBef>
              <a:buNone/>
            </a:pPr>
            <a:r>
              <a:rPr lang="en-MY" sz="2300" dirty="0"/>
              <a:t>Game Play Details</a:t>
            </a:r>
          </a:p>
          <a:p>
            <a:pPr>
              <a:spcBef>
                <a:spcPts val="0"/>
              </a:spcBef>
            </a:pPr>
            <a:r>
              <a:rPr kumimoji="0" lang="en-US" altLang="en-US" sz="1800" b="0" i="0" u="none" strike="noStrike" cap="none" normalizeH="0" baseline="0" dirty="0">
                <a:ln>
                  <a:noFill/>
                </a:ln>
                <a:solidFill>
                  <a:schemeClr val="tx1"/>
                </a:solidFill>
                <a:effectLst/>
                <a:latin typeface="Arial" panose="020B0604020202020204" pitchFamily="34" charset="0"/>
              </a:rPr>
              <a:t>The playing field is a grid pattern. </a:t>
            </a:r>
            <a:r>
              <a:rPr lang="en-US" altLang="en-US" sz="1800" dirty="0" err="1">
                <a:latin typeface="Arial" panose="020B0604020202020204" pitchFamily="34" charset="0"/>
              </a:rPr>
              <a:t>Genibot</a:t>
            </a:r>
            <a:r>
              <a:rPr kumimoji="0" lang="en-US" altLang="en-US" sz="1800" b="0" i="0" u="none" strike="noStrike" cap="none" normalizeH="0" baseline="0" dirty="0">
                <a:ln>
                  <a:noFill/>
                </a:ln>
                <a:solidFill>
                  <a:schemeClr val="tx1"/>
                </a:solidFill>
                <a:effectLst/>
                <a:latin typeface="Arial" panose="020B0604020202020204" pitchFamily="34" charset="0"/>
              </a:rPr>
              <a:t> can only move in grid units. </a:t>
            </a:r>
          </a:p>
          <a:p>
            <a:pPr>
              <a:spcBef>
                <a:spcPts val="0"/>
              </a:spcBef>
            </a:pPr>
            <a:r>
              <a:rPr kumimoji="0" lang="en-US" altLang="en-US" sz="1800" b="0" i="0" u="none" strike="noStrike" cap="none" normalizeH="0" baseline="0" dirty="0">
                <a:ln>
                  <a:noFill/>
                </a:ln>
                <a:solidFill>
                  <a:schemeClr val="tx1"/>
                </a:solidFill>
                <a:effectLst/>
                <a:latin typeface="Arial" panose="020B0604020202020204" pitchFamily="34" charset="0"/>
              </a:rPr>
              <a:t>There are 4 types of </a:t>
            </a:r>
            <a:r>
              <a:rPr lang="en-US" altLang="en-US" sz="1800" dirty="0">
                <a:latin typeface="Arial" panose="020B0604020202020204" pitchFamily="34" charset="0"/>
              </a:rPr>
              <a:t>mission</a:t>
            </a:r>
            <a:r>
              <a:rPr kumimoji="0" lang="en-US" altLang="en-US" sz="1800" b="0" i="0" u="none" strike="noStrike" cap="none" normalizeH="0" baseline="0" dirty="0">
                <a:ln>
                  <a:noFill/>
                </a:ln>
                <a:solidFill>
                  <a:schemeClr val="tx1"/>
                </a:solidFill>
                <a:effectLst/>
                <a:latin typeface="Arial" panose="020B0604020202020204" pitchFamily="34" charset="0"/>
              </a:rPr>
              <a:t> items to be collected in the playing field and send to </a:t>
            </a:r>
            <a:r>
              <a:rPr lang="en-US" altLang="en-US" sz="1800" dirty="0">
                <a:latin typeface="Arial" panose="020B0604020202020204" pitchFamily="34" charset="0"/>
              </a:rPr>
              <a:t>the destination base on the mission card</a:t>
            </a:r>
            <a:r>
              <a:rPr kumimoji="0" lang="en-US" altLang="en-US" sz="1800" b="0" i="0" u="none" strike="noStrike" cap="none" normalizeH="0" baseline="0" dirty="0">
                <a:ln>
                  <a:noFill/>
                </a:ln>
                <a:solidFill>
                  <a:schemeClr val="tx1"/>
                </a:solidFill>
                <a:effectLst/>
                <a:latin typeface="Arial" panose="020B0604020202020204" pitchFamily="34" charset="0"/>
              </a:rPr>
              <a:t>.</a:t>
            </a:r>
          </a:p>
          <a:p>
            <a:pPr>
              <a:spcBef>
                <a:spcPts val="0"/>
              </a:spcBef>
            </a:pPr>
            <a:r>
              <a:rPr kumimoji="0" lang="en-US" altLang="en-US" sz="1800" b="0" i="0" u="none" strike="noStrike" cap="none" normalizeH="0" baseline="0" dirty="0">
                <a:ln>
                  <a:noFill/>
                </a:ln>
                <a:solidFill>
                  <a:schemeClr val="tx1"/>
                </a:solidFill>
                <a:effectLst/>
                <a:latin typeface="Arial" panose="020B0604020202020204" pitchFamily="34" charset="0"/>
              </a:rPr>
              <a:t>The two </a:t>
            </a:r>
            <a:r>
              <a:rPr kumimoji="0" lang="en-US" altLang="en-US" sz="1800" b="0" i="0" u="none" strike="noStrike" cap="none" normalizeH="0" baseline="0" dirty="0" err="1">
                <a:ln>
                  <a:noFill/>
                </a:ln>
                <a:solidFill>
                  <a:schemeClr val="tx1"/>
                </a:solidFill>
                <a:effectLst/>
                <a:latin typeface="Arial" panose="020B0604020202020204" pitchFamily="34" charset="0"/>
              </a:rPr>
              <a:t>Genibots</a:t>
            </a:r>
            <a:r>
              <a:rPr kumimoji="0" lang="en-US" altLang="en-US" sz="1800" b="0" i="0" u="none" strike="noStrike" cap="none" normalizeH="0" baseline="0" dirty="0">
                <a:ln>
                  <a:noFill/>
                </a:ln>
                <a:solidFill>
                  <a:schemeClr val="tx1"/>
                </a:solidFill>
                <a:effectLst/>
                <a:latin typeface="Arial" panose="020B0604020202020204" pitchFamily="34" charset="0"/>
              </a:rPr>
              <a:t> start from </a:t>
            </a:r>
            <a:r>
              <a:rPr lang="en-MY" altLang="en-US" sz="1800" dirty="0">
                <a:latin typeface="Arial" panose="020B0604020202020204" pitchFamily="34" charset="0"/>
              </a:rPr>
              <a:t>any </a:t>
            </a:r>
            <a:r>
              <a:rPr kumimoji="0" lang="en-US" altLang="en-US" sz="1800" b="0" i="0" u="none" strike="noStrike" cap="none" normalizeH="0" baseline="0" dirty="0">
                <a:ln>
                  <a:noFill/>
                </a:ln>
                <a:solidFill>
                  <a:schemeClr val="tx1"/>
                </a:solidFill>
                <a:effectLst/>
                <a:latin typeface="Arial" panose="020B0604020202020204" pitchFamily="34" charset="0"/>
              </a:rPr>
              <a:t>2 corner of the starting position. </a:t>
            </a:r>
          </a:p>
          <a:p>
            <a:pPr>
              <a:spcBef>
                <a:spcPts val="0"/>
              </a:spcBef>
            </a:pPr>
            <a:r>
              <a:rPr kumimoji="0" lang="en-US" altLang="en-US" sz="1800" b="0" i="0" u="none" strike="noStrike" cap="none" normalizeH="0" baseline="0" dirty="0">
                <a:ln>
                  <a:noFill/>
                </a:ln>
                <a:solidFill>
                  <a:schemeClr val="tx1"/>
                </a:solidFill>
                <a:effectLst/>
                <a:latin typeface="Arial" panose="020B0604020202020204" pitchFamily="34" charset="0"/>
              </a:rPr>
              <a:t>Participants have to program the </a:t>
            </a:r>
            <a:r>
              <a:rPr kumimoji="0" lang="en-US" altLang="en-US" sz="1800" b="0" i="0" u="none" strike="noStrike" cap="none" normalizeH="0" baseline="0" dirty="0" err="1">
                <a:ln>
                  <a:noFill/>
                </a:ln>
                <a:solidFill>
                  <a:schemeClr val="tx1"/>
                </a:solidFill>
                <a:effectLst/>
                <a:latin typeface="Arial" panose="020B0604020202020204" pitchFamily="34" charset="0"/>
              </a:rPr>
              <a:t>Genibot</a:t>
            </a:r>
            <a:r>
              <a:rPr kumimoji="0" lang="en-US" altLang="en-US" sz="1800" b="0" i="0" u="none" strike="noStrike" cap="none" normalizeH="0" baseline="0" dirty="0">
                <a:ln>
                  <a:noFill/>
                </a:ln>
                <a:solidFill>
                  <a:schemeClr val="tx1"/>
                </a:solidFill>
                <a:effectLst/>
                <a:latin typeface="Arial" panose="020B0604020202020204" pitchFamily="34" charset="0"/>
              </a:rPr>
              <a:t> according to the drawn mission card, such as forward, backward, and rotate, to move objects to the destination while avoiding the obstacles. </a:t>
            </a:r>
          </a:p>
          <a:p>
            <a:pPr>
              <a:spcBef>
                <a:spcPts val="0"/>
              </a:spcBef>
            </a:pPr>
            <a:r>
              <a:rPr lang="en-US" altLang="en-US" sz="1800" dirty="0">
                <a:latin typeface="Arial" panose="020B0604020202020204" pitchFamily="34" charset="0"/>
              </a:rPr>
              <a:t>Participants have to pass the mission card to the referee before the game start to prepare the game items accordingly.</a:t>
            </a:r>
            <a:endParaRPr kumimoji="0" lang="en-US" altLang="en-US" sz="1800" b="0" i="0" u="none" strike="noStrike" cap="none" normalizeH="0" baseline="0" dirty="0">
              <a:ln>
                <a:noFill/>
              </a:ln>
              <a:solidFill>
                <a:schemeClr val="tx1"/>
              </a:solidFill>
              <a:effectLst/>
              <a:latin typeface="Arial" panose="020B0604020202020204" pitchFamily="34" charset="0"/>
            </a:endParaRPr>
          </a:p>
          <a:p>
            <a:pPr>
              <a:spcBef>
                <a:spcPts val="0"/>
              </a:spcBef>
            </a:pPr>
            <a:r>
              <a:rPr kumimoji="0" lang="en-US" altLang="en-US" sz="1800" b="0" i="0" u="none" strike="noStrike" cap="none" normalizeH="0" baseline="0" dirty="0">
                <a:ln>
                  <a:noFill/>
                </a:ln>
                <a:solidFill>
                  <a:schemeClr val="tx1"/>
                </a:solidFill>
                <a:effectLst/>
                <a:latin typeface="Arial" panose="020B0604020202020204" pitchFamily="34" charset="0"/>
              </a:rPr>
              <a:t>When moving objects on the playing field, the two </a:t>
            </a:r>
            <a:r>
              <a:rPr kumimoji="0" lang="en-US" altLang="en-US" sz="1800" b="0" i="0" u="none" strike="noStrike" cap="none" normalizeH="0" baseline="0" dirty="0" err="1">
                <a:ln>
                  <a:noFill/>
                </a:ln>
                <a:solidFill>
                  <a:schemeClr val="tx1"/>
                </a:solidFill>
                <a:effectLst/>
                <a:latin typeface="Arial" panose="020B0604020202020204" pitchFamily="34" charset="0"/>
              </a:rPr>
              <a:t>Genibots</a:t>
            </a:r>
            <a:r>
              <a:rPr kumimoji="0" lang="en-US" altLang="en-US" sz="1800" b="0" i="0" u="none" strike="noStrike" cap="none" normalizeH="0" baseline="0" dirty="0">
                <a:ln>
                  <a:noFill/>
                </a:ln>
                <a:solidFill>
                  <a:schemeClr val="tx1"/>
                </a:solidFill>
                <a:effectLst/>
                <a:latin typeface="Arial" panose="020B0604020202020204" pitchFamily="34" charset="0"/>
              </a:rPr>
              <a:t> proceed separately at the same time, and the mission is completed when both </a:t>
            </a:r>
            <a:r>
              <a:rPr kumimoji="0" lang="en-US" altLang="en-US" sz="1800" b="0" i="0" u="none" strike="noStrike" cap="none" normalizeH="0" baseline="0" dirty="0" err="1">
                <a:ln>
                  <a:noFill/>
                </a:ln>
                <a:solidFill>
                  <a:schemeClr val="tx1"/>
                </a:solidFill>
                <a:effectLst/>
                <a:latin typeface="Arial" panose="020B0604020202020204" pitchFamily="34" charset="0"/>
              </a:rPr>
              <a:t>Genibot</a:t>
            </a:r>
            <a:r>
              <a:rPr kumimoji="0" lang="en-US" altLang="en-US" sz="1800" b="0" i="0" u="none" strike="noStrike" cap="none" normalizeH="0" baseline="0" dirty="0">
                <a:ln>
                  <a:noFill/>
                </a:ln>
                <a:solidFill>
                  <a:schemeClr val="tx1"/>
                </a:solidFill>
                <a:effectLst/>
                <a:latin typeface="Arial" panose="020B0604020202020204" pitchFamily="34" charset="0"/>
              </a:rPr>
              <a:t> moves the </a:t>
            </a:r>
            <a:r>
              <a:rPr lang="en-US" altLang="en-US" sz="1800" dirty="0">
                <a:latin typeface="Arial" panose="020B0604020202020204" pitchFamily="34" charset="0"/>
              </a:rPr>
              <a:t>mission</a:t>
            </a:r>
            <a:r>
              <a:rPr kumimoji="0" lang="en-US" altLang="en-US" sz="1800" b="0" i="0" u="none" strike="noStrike" cap="none" normalizeH="0" baseline="0" dirty="0">
                <a:ln>
                  <a:noFill/>
                </a:ln>
                <a:solidFill>
                  <a:schemeClr val="tx1"/>
                </a:solidFill>
                <a:effectLst/>
                <a:latin typeface="Arial" panose="020B0604020202020204" pitchFamily="34" charset="0"/>
              </a:rPr>
              <a:t> items to the correct destination.</a:t>
            </a:r>
          </a:p>
          <a:p>
            <a:pPr>
              <a:spcBef>
                <a:spcPts val="0"/>
              </a:spcBef>
            </a:pPr>
            <a:r>
              <a:rPr lang="en-US" sz="1800" dirty="0">
                <a:latin typeface="Arial" panose="020B0604020202020204" pitchFamily="34" charset="0"/>
              </a:rPr>
              <a:t>Game may end before 3 minutes when :</a:t>
            </a:r>
          </a:p>
          <a:p>
            <a:pPr marL="0" indent="0">
              <a:spcBef>
                <a:spcPts val="0"/>
              </a:spcBef>
              <a:buNone/>
            </a:pPr>
            <a:r>
              <a:rPr lang="en-US" sz="1800" dirty="0">
                <a:latin typeface="Arial" panose="020B0604020202020204" pitchFamily="34" charset="0"/>
              </a:rPr>
              <a:t>     -  Both </a:t>
            </a:r>
            <a:r>
              <a:rPr lang="en-US" sz="1800" dirty="0" err="1">
                <a:latin typeface="Arial" panose="020B0604020202020204" pitchFamily="34" charset="0"/>
              </a:rPr>
              <a:t>Genibots</a:t>
            </a:r>
            <a:r>
              <a:rPr lang="en-US" sz="1800" dirty="0">
                <a:latin typeface="Arial" panose="020B0604020202020204" pitchFamily="34" charset="0"/>
              </a:rPr>
              <a:t> have completed the missions.</a:t>
            </a:r>
          </a:p>
          <a:p>
            <a:pPr marL="0" indent="0">
              <a:spcBef>
                <a:spcPts val="0"/>
              </a:spcBef>
              <a:buNone/>
            </a:pPr>
            <a:r>
              <a:rPr lang="en-US" sz="1800" dirty="0">
                <a:latin typeface="Arial" panose="020B0604020202020204" pitchFamily="34" charset="0"/>
              </a:rPr>
              <a:t>     -  </a:t>
            </a:r>
            <a:r>
              <a:rPr lang="en-MY" sz="1800" dirty="0">
                <a:latin typeface="Arial" panose="020B0604020202020204" pitchFamily="34" charset="0"/>
                <a:cs typeface="Arial" panose="020B0604020202020204" pitchFamily="34" charset="0"/>
              </a:rPr>
              <a:t>Referee judges that the continuation of the match is impossible</a:t>
            </a:r>
          </a:p>
          <a:p>
            <a:pPr marL="0" indent="0">
              <a:spcBef>
                <a:spcPts val="0"/>
              </a:spcBef>
              <a:buNone/>
            </a:pPr>
            <a:endParaRPr lang="en-MY" sz="1800" dirty="0"/>
          </a:p>
        </p:txBody>
      </p:sp>
      <p:sp>
        <p:nvSpPr>
          <p:cNvPr id="5" name="Oval 4">
            <a:extLst>
              <a:ext uri="{FF2B5EF4-FFF2-40B4-BE49-F238E27FC236}">
                <a16:creationId xmlns:a16="http://schemas.microsoft.com/office/drawing/2014/main" id="{CE7D6A37-E821-3180-0328-B55C89AEBBCE}"/>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6" name="Picture 5">
            <a:extLst>
              <a:ext uri="{FF2B5EF4-FFF2-40B4-BE49-F238E27FC236}">
                <a16:creationId xmlns:a16="http://schemas.microsoft.com/office/drawing/2014/main" id="{282E7E15-27C6-6588-98CF-8D4B850C93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Tree>
    <p:extLst>
      <p:ext uri="{BB962C8B-B14F-4D97-AF65-F5344CB8AC3E}">
        <p14:creationId xmlns:p14="http://schemas.microsoft.com/office/powerpoint/2010/main" val="16041292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A7D405A5-C4B7-C607-E256-AAEE0F4FFF13}"/>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28D5E904-C282-862C-1153-D9B4E78CA5BE}"/>
              </a:ext>
            </a:extLst>
          </p:cNvPr>
          <p:cNvSpPr/>
          <p:nvPr/>
        </p:nvSpPr>
        <p:spPr>
          <a:xfrm>
            <a:off x="1038225" y="971551"/>
            <a:ext cx="4791075" cy="408622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2" name="Title 1">
            <a:extLst>
              <a:ext uri="{FF2B5EF4-FFF2-40B4-BE49-F238E27FC236}">
                <a16:creationId xmlns:a16="http://schemas.microsoft.com/office/drawing/2014/main" id="{F2420790-DF0A-D2F0-7A3D-8677DC35C24E}"/>
              </a:ext>
            </a:extLst>
          </p:cNvPr>
          <p:cNvSpPr>
            <a:spLocks noGrp="1"/>
          </p:cNvSpPr>
          <p:nvPr>
            <p:ph type="title"/>
          </p:nvPr>
        </p:nvSpPr>
        <p:spPr/>
        <p:txBody>
          <a:bodyPr/>
          <a:lstStyle/>
          <a:p>
            <a:r>
              <a:rPr lang="en-MY" dirty="0">
                <a:solidFill>
                  <a:srgbClr val="002060"/>
                </a:solidFill>
              </a:rPr>
              <a:t>Random Pick Math Card</a:t>
            </a:r>
          </a:p>
        </p:txBody>
      </p:sp>
      <p:sp>
        <p:nvSpPr>
          <p:cNvPr id="4" name="Text Placeholder 3">
            <a:extLst>
              <a:ext uri="{FF2B5EF4-FFF2-40B4-BE49-F238E27FC236}">
                <a16:creationId xmlns:a16="http://schemas.microsoft.com/office/drawing/2014/main" id="{8D35BFA6-C139-D2DD-791E-FDD12EFB13FC}"/>
              </a:ext>
            </a:extLst>
          </p:cNvPr>
          <p:cNvSpPr>
            <a:spLocks noGrp="1"/>
          </p:cNvSpPr>
          <p:nvPr>
            <p:ph type="body" sz="half" idx="2"/>
          </p:nvPr>
        </p:nvSpPr>
        <p:spPr>
          <a:xfrm>
            <a:off x="1522031" y="1777376"/>
            <a:ext cx="3972356" cy="3611419"/>
          </a:xfrm>
        </p:spPr>
        <p:txBody>
          <a:bodyPr/>
          <a:lstStyle/>
          <a:p>
            <a:endParaRPr lang="en-MY" dirty="0">
              <a:solidFill>
                <a:schemeClr val="tx1"/>
              </a:solidFill>
            </a:endParaRPr>
          </a:p>
          <a:p>
            <a:endParaRPr lang="en-MY" dirty="0">
              <a:solidFill>
                <a:schemeClr val="tx1"/>
              </a:solidFill>
            </a:endParaRPr>
          </a:p>
          <a:p>
            <a:endParaRPr lang="en-MY" dirty="0">
              <a:solidFill>
                <a:schemeClr val="tx1"/>
              </a:solidFill>
            </a:endParaRPr>
          </a:p>
          <a:p>
            <a:r>
              <a:rPr lang="en-MY" dirty="0">
                <a:solidFill>
                  <a:schemeClr val="tx1"/>
                </a:solidFill>
              </a:rPr>
              <a:t>A stack of math cards will be shuffle and let the participant to pick.</a:t>
            </a:r>
          </a:p>
          <a:p>
            <a:endParaRPr lang="en-MY" dirty="0">
              <a:solidFill>
                <a:schemeClr val="tx1"/>
              </a:solidFill>
            </a:endParaRPr>
          </a:p>
          <a:p>
            <a:endParaRPr lang="en-MY" dirty="0">
              <a:solidFill>
                <a:schemeClr val="tx1"/>
              </a:solidFill>
            </a:endParaRPr>
          </a:p>
          <a:p>
            <a:endParaRPr lang="en-MY" dirty="0">
              <a:solidFill>
                <a:schemeClr val="tx1"/>
              </a:solidFill>
            </a:endParaRPr>
          </a:p>
          <a:p>
            <a:endParaRPr lang="en-MY" dirty="0"/>
          </a:p>
        </p:txBody>
      </p:sp>
      <p:sp>
        <p:nvSpPr>
          <p:cNvPr id="5" name="Rectangle 2">
            <a:extLst>
              <a:ext uri="{FF2B5EF4-FFF2-40B4-BE49-F238E27FC236}">
                <a16:creationId xmlns:a16="http://schemas.microsoft.com/office/drawing/2014/main" id="{6F02293B-972A-BE1B-DF24-E32ABE031B0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a:ln>
                <a:noFill/>
              </a:ln>
              <a:solidFill>
                <a:prstClr val="black"/>
              </a:solidFill>
              <a:effectLst/>
              <a:uLnTx/>
              <a:uFillTx/>
              <a:latin typeface="Gilroy Medium"/>
              <a:ea typeface="+mn-ea"/>
              <a:cs typeface="+mn-cs"/>
            </a:endParaRPr>
          </a:p>
        </p:txBody>
      </p:sp>
      <p:sp>
        <p:nvSpPr>
          <p:cNvPr id="10" name="Content Placeholder 9">
            <a:extLst>
              <a:ext uri="{FF2B5EF4-FFF2-40B4-BE49-F238E27FC236}">
                <a16:creationId xmlns:a16="http://schemas.microsoft.com/office/drawing/2014/main" id="{BF56A8E3-B836-79C4-C446-ADC0E5B8E3FE}"/>
              </a:ext>
            </a:extLst>
          </p:cNvPr>
          <p:cNvSpPr>
            <a:spLocks noGrp="1"/>
          </p:cNvSpPr>
          <p:nvPr>
            <p:ph idx="1"/>
          </p:nvPr>
        </p:nvSpPr>
        <p:spPr/>
        <p:txBody>
          <a:bodyPr/>
          <a:lstStyle/>
          <a:p>
            <a:pPr marL="0" indent="0">
              <a:buNone/>
            </a:pPr>
            <a:r>
              <a:rPr lang="en-MY" dirty="0"/>
              <a:t> </a:t>
            </a:r>
          </a:p>
        </p:txBody>
      </p:sp>
      <p:sp>
        <p:nvSpPr>
          <p:cNvPr id="7" name="Content Placeholder 2">
            <a:extLst>
              <a:ext uri="{FF2B5EF4-FFF2-40B4-BE49-F238E27FC236}">
                <a16:creationId xmlns:a16="http://schemas.microsoft.com/office/drawing/2014/main" id="{49870BEE-E095-550E-2C11-B483068C0867}"/>
              </a:ext>
            </a:extLst>
          </p:cNvPr>
          <p:cNvSpPr txBox="1">
            <a:spLocks/>
          </p:cNvSpPr>
          <p:nvPr/>
        </p:nvSpPr>
        <p:spPr>
          <a:xfrm rot="16200000">
            <a:off x="7884659" y="2151490"/>
            <a:ext cx="1359637" cy="2409244"/>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9600" b="0" i="0" u="none" strike="noStrike" kern="1200" cap="none" spc="0" normalizeH="0" baseline="0" noProof="0" dirty="0">
              <a:ln>
                <a:noFill/>
              </a:ln>
              <a:solidFill>
                <a:prstClr val="black"/>
              </a:solidFill>
              <a:effectLst/>
              <a:uLnTx/>
              <a:uFillTx/>
              <a:latin typeface="Gilroy Medium"/>
              <a:ea typeface="+mn-ea"/>
              <a:cs typeface="+mn-cs"/>
            </a:endParaRPr>
          </a:p>
        </p:txBody>
      </p:sp>
      <p:pic>
        <p:nvPicPr>
          <p:cNvPr id="8" name="Picture 7">
            <a:extLst>
              <a:ext uri="{FF2B5EF4-FFF2-40B4-BE49-F238E27FC236}">
                <a16:creationId xmlns:a16="http://schemas.microsoft.com/office/drawing/2014/main" id="{F39FC397-7507-7365-9931-D236B97771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
        <p:nvSpPr>
          <p:cNvPr id="29" name="TextBox 28">
            <a:extLst>
              <a:ext uri="{FF2B5EF4-FFF2-40B4-BE49-F238E27FC236}">
                <a16:creationId xmlns:a16="http://schemas.microsoft.com/office/drawing/2014/main" id="{4AD5DC58-C0F1-9E32-A3AD-0FE4C34CC124}"/>
              </a:ext>
            </a:extLst>
          </p:cNvPr>
          <p:cNvSpPr txBox="1"/>
          <p:nvPr/>
        </p:nvSpPr>
        <p:spPr>
          <a:xfrm>
            <a:off x="6499654" y="1499286"/>
            <a:ext cx="649537" cy="369332"/>
          </a:xfrm>
          <a:prstGeom prst="rect">
            <a:avLst/>
          </a:prstGeom>
          <a:noFill/>
          <a:ln w="25400">
            <a:solidFill>
              <a:schemeClr val="bg1">
                <a:lumMod val="85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1800" b="0" i="0" u="none" strike="noStrike" kern="1200" cap="none" spc="0" normalizeH="0" baseline="0" noProof="0" dirty="0">
                <a:ln>
                  <a:noFill/>
                </a:ln>
                <a:solidFill>
                  <a:prstClr val="black"/>
                </a:solidFill>
                <a:effectLst/>
                <a:uLnTx/>
                <a:uFillTx/>
                <a:latin typeface="Gilroy Medium"/>
                <a:ea typeface="+mn-ea"/>
                <a:cs typeface="+mn-cs"/>
              </a:rPr>
              <a:t>1+1=</a:t>
            </a:r>
            <a:endParaRPr kumimoji="0" lang="en-US" sz="1800" b="0" i="0" u="none" strike="noStrike" kern="1200" cap="none" spc="0" normalizeH="0" baseline="0" noProof="0" dirty="0">
              <a:ln>
                <a:noFill/>
              </a:ln>
              <a:solidFill>
                <a:prstClr val="black"/>
              </a:solidFill>
              <a:effectLst/>
              <a:uLnTx/>
              <a:uFillTx/>
              <a:latin typeface="Gilroy Medium"/>
              <a:ea typeface="+mn-ea"/>
              <a:cs typeface="+mn-cs"/>
            </a:endParaRPr>
          </a:p>
        </p:txBody>
      </p:sp>
      <p:sp>
        <p:nvSpPr>
          <p:cNvPr id="30" name="TextBox 29">
            <a:extLst>
              <a:ext uri="{FF2B5EF4-FFF2-40B4-BE49-F238E27FC236}">
                <a16:creationId xmlns:a16="http://schemas.microsoft.com/office/drawing/2014/main" id="{D6FA194F-B9A0-E546-90F5-B0D8EFD9DEB9}"/>
              </a:ext>
            </a:extLst>
          </p:cNvPr>
          <p:cNvSpPr txBox="1"/>
          <p:nvPr/>
        </p:nvSpPr>
        <p:spPr>
          <a:xfrm>
            <a:off x="7309279" y="1499286"/>
            <a:ext cx="649537" cy="369332"/>
          </a:xfrm>
          <a:prstGeom prst="rect">
            <a:avLst/>
          </a:prstGeom>
          <a:noFill/>
          <a:ln w="25400">
            <a:solidFill>
              <a:schemeClr val="bg1">
                <a:lumMod val="85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1800" b="0" i="0" u="none" strike="noStrike" kern="1200" cap="none" spc="0" normalizeH="0" baseline="0" noProof="0" dirty="0">
                <a:ln>
                  <a:noFill/>
                </a:ln>
                <a:solidFill>
                  <a:prstClr val="black"/>
                </a:solidFill>
                <a:effectLst/>
                <a:uLnTx/>
                <a:uFillTx/>
                <a:latin typeface="Gilroy Medium"/>
                <a:ea typeface="+mn-ea"/>
                <a:cs typeface="+mn-cs"/>
              </a:rPr>
              <a:t>2+1=</a:t>
            </a:r>
            <a:endParaRPr kumimoji="0" lang="en-US" sz="1800" b="0" i="0" u="none" strike="noStrike" kern="1200" cap="none" spc="0" normalizeH="0" baseline="0" noProof="0" dirty="0">
              <a:ln>
                <a:noFill/>
              </a:ln>
              <a:solidFill>
                <a:prstClr val="black"/>
              </a:solidFill>
              <a:effectLst/>
              <a:uLnTx/>
              <a:uFillTx/>
              <a:latin typeface="Gilroy Medium"/>
              <a:ea typeface="+mn-ea"/>
              <a:cs typeface="+mn-cs"/>
            </a:endParaRPr>
          </a:p>
        </p:txBody>
      </p:sp>
      <p:sp>
        <p:nvSpPr>
          <p:cNvPr id="31" name="TextBox 30">
            <a:extLst>
              <a:ext uri="{FF2B5EF4-FFF2-40B4-BE49-F238E27FC236}">
                <a16:creationId xmlns:a16="http://schemas.microsoft.com/office/drawing/2014/main" id="{DA78CCFD-9742-B10B-B9E6-B530EFD70D42}"/>
              </a:ext>
            </a:extLst>
          </p:cNvPr>
          <p:cNvSpPr txBox="1"/>
          <p:nvPr/>
        </p:nvSpPr>
        <p:spPr>
          <a:xfrm>
            <a:off x="7442629" y="3890061"/>
            <a:ext cx="721672" cy="369332"/>
          </a:xfrm>
          <a:prstGeom prst="rect">
            <a:avLst/>
          </a:prstGeom>
          <a:noFill/>
          <a:ln w="25400">
            <a:solidFill>
              <a:schemeClr val="bg1">
                <a:lumMod val="85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1800" b="0" i="0" u="none" strike="noStrike" kern="1200" cap="none" spc="0" normalizeH="0" baseline="0" noProof="0" dirty="0">
                <a:ln>
                  <a:noFill/>
                </a:ln>
                <a:solidFill>
                  <a:prstClr val="black"/>
                </a:solidFill>
                <a:effectLst/>
                <a:uLnTx/>
                <a:uFillTx/>
                <a:latin typeface="Gilroy Medium"/>
                <a:ea typeface="+mn-ea"/>
                <a:cs typeface="+mn-cs"/>
              </a:rPr>
              <a:t>10-1=</a:t>
            </a:r>
            <a:endParaRPr kumimoji="0" lang="en-US" sz="1800" b="0" i="0" u="none" strike="noStrike" kern="1200" cap="none" spc="0" normalizeH="0" baseline="0" noProof="0" dirty="0">
              <a:ln>
                <a:noFill/>
              </a:ln>
              <a:solidFill>
                <a:prstClr val="black"/>
              </a:solidFill>
              <a:effectLst/>
              <a:uLnTx/>
              <a:uFillTx/>
              <a:latin typeface="Gilroy Medium"/>
              <a:ea typeface="+mn-ea"/>
              <a:cs typeface="+mn-cs"/>
            </a:endParaRPr>
          </a:p>
        </p:txBody>
      </p:sp>
      <p:sp>
        <p:nvSpPr>
          <p:cNvPr id="32" name="TextBox 31">
            <a:extLst>
              <a:ext uri="{FF2B5EF4-FFF2-40B4-BE49-F238E27FC236}">
                <a16:creationId xmlns:a16="http://schemas.microsoft.com/office/drawing/2014/main" id="{B8192835-3F79-30CD-FDDE-74CA7495479D}"/>
              </a:ext>
            </a:extLst>
          </p:cNvPr>
          <p:cNvSpPr txBox="1"/>
          <p:nvPr/>
        </p:nvSpPr>
        <p:spPr>
          <a:xfrm>
            <a:off x="6518704" y="3280461"/>
            <a:ext cx="604653" cy="369332"/>
          </a:xfrm>
          <a:prstGeom prst="rect">
            <a:avLst/>
          </a:prstGeom>
          <a:noFill/>
          <a:ln w="25400">
            <a:solidFill>
              <a:schemeClr val="bg1">
                <a:lumMod val="85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1800" b="0" i="0" u="none" strike="noStrike" kern="1200" cap="none" spc="0" normalizeH="0" baseline="0" noProof="0" dirty="0">
                <a:ln>
                  <a:noFill/>
                </a:ln>
                <a:solidFill>
                  <a:prstClr val="black"/>
                </a:solidFill>
                <a:effectLst/>
                <a:uLnTx/>
                <a:uFillTx/>
                <a:latin typeface="Gilroy Medium"/>
                <a:ea typeface="+mn-ea"/>
                <a:cs typeface="+mn-cs"/>
              </a:rPr>
              <a:t>7-3=</a:t>
            </a:r>
            <a:endParaRPr kumimoji="0" lang="en-US" sz="1800" b="0" i="0" u="none" strike="noStrike" kern="1200" cap="none" spc="0" normalizeH="0" baseline="0" noProof="0" dirty="0">
              <a:ln>
                <a:noFill/>
              </a:ln>
              <a:solidFill>
                <a:prstClr val="black"/>
              </a:solidFill>
              <a:effectLst/>
              <a:uLnTx/>
              <a:uFillTx/>
              <a:latin typeface="Gilroy Medium"/>
              <a:ea typeface="+mn-ea"/>
              <a:cs typeface="+mn-cs"/>
            </a:endParaRPr>
          </a:p>
        </p:txBody>
      </p:sp>
      <p:sp>
        <p:nvSpPr>
          <p:cNvPr id="33" name="TextBox 32">
            <a:extLst>
              <a:ext uri="{FF2B5EF4-FFF2-40B4-BE49-F238E27FC236}">
                <a16:creationId xmlns:a16="http://schemas.microsoft.com/office/drawing/2014/main" id="{3AE3001A-BC49-99EC-303D-F02A6BBFE4B5}"/>
              </a:ext>
            </a:extLst>
          </p:cNvPr>
          <p:cNvSpPr txBox="1"/>
          <p:nvPr/>
        </p:nvSpPr>
        <p:spPr>
          <a:xfrm>
            <a:off x="8185579" y="3328086"/>
            <a:ext cx="721672" cy="369332"/>
          </a:xfrm>
          <a:prstGeom prst="rect">
            <a:avLst/>
          </a:prstGeom>
          <a:noFill/>
          <a:ln w="25400">
            <a:solidFill>
              <a:schemeClr val="bg1">
                <a:lumMod val="85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1800" b="0" i="0" u="none" strike="noStrike" kern="1200" cap="none" spc="0" normalizeH="0" baseline="0" noProof="0" dirty="0">
                <a:ln>
                  <a:noFill/>
                </a:ln>
                <a:solidFill>
                  <a:prstClr val="black"/>
                </a:solidFill>
                <a:effectLst/>
                <a:uLnTx/>
                <a:uFillTx/>
                <a:latin typeface="Gilroy Medium"/>
                <a:ea typeface="+mn-ea"/>
                <a:cs typeface="+mn-cs"/>
              </a:rPr>
              <a:t>10-4=</a:t>
            </a:r>
            <a:endParaRPr kumimoji="0" lang="en-US" sz="1800" b="0" i="0" u="none" strike="noStrike" kern="1200" cap="none" spc="0" normalizeH="0" baseline="0" noProof="0" dirty="0">
              <a:ln>
                <a:noFill/>
              </a:ln>
              <a:solidFill>
                <a:prstClr val="black"/>
              </a:solidFill>
              <a:effectLst/>
              <a:uLnTx/>
              <a:uFillTx/>
              <a:latin typeface="Gilroy Medium"/>
              <a:ea typeface="+mn-ea"/>
              <a:cs typeface="+mn-cs"/>
            </a:endParaRPr>
          </a:p>
        </p:txBody>
      </p:sp>
      <p:sp>
        <p:nvSpPr>
          <p:cNvPr id="34" name="TextBox 33">
            <a:extLst>
              <a:ext uri="{FF2B5EF4-FFF2-40B4-BE49-F238E27FC236}">
                <a16:creationId xmlns:a16="http://schemas.microsoft.com/office/drawing/2014/main" id="{CCBBA5CD-3900-D40A-BB48-C06D4483BDC2}"/>
              </a:ext>
            </a:extLst>
          </p:cNvPr>
          <p:cNvSpPr txBox="1"/>
          <p:nvPr/>
        </p:nvSpPr>
        <p:spPr>
          <a:xfrm>
            <a:off x="8976154" y="1527861"/>
            <a:ext cx="649537" cy="369332"/>
          </a:xfrm>
          <a:prstGeom prst="rect">
            <a:avLst/>
          </a:prstGeom>
          <a:noFill/>
          <a:ln w="25400">
            <a:solidFill>
              <a:schemeClr val="bg1">
                <a:lumMod val="85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1800" b="0" i="0" u="none" strike="noStrike" kern="1200" cap="none" spc="0" normalizeH="0" baseline="0" noProof="0" dirty="0">
                <a:ln>
                  <a:noFill/>
                </a:ln>
                <a:solidFill>
                  <a:prstClr val="black"/>
                </a:solidFill>
                <a:effectLst/>
                <a:uLnTx/>
                <a:uFillTx/>
                <a:latin typeface="Gilroy Medium"/>
                <a:ea typeface="+mn-ea"/>
                <a:cs typeface="+mn-cs"/>
              </a:rPr>
              <a:t>4+1=</a:t>
            </a:r>
            <a:endParaRPr kumimoji="0" lang="en-US" sz="1800" b="0" i="0" u="none" strike="noStrike" kern="1200" cap="none" spc="0" normalizeH="0" baseline="0" noProof="0" dirty="0">
              <a:ln>
                <a:noFill/>
              </a:ln>
              <a:solidFill>
                <a:prstClr val="black"/>
              </a:solidFill>
              <a:effectLst/>
              <a:uLnTx/>
              <a:uFillTx/>
              <a:latin typeface="Gilroy Medium"/>
              <a:ea typeface="+mn-ea"/>
              <a:cs typeface="+mn-cs"/>
            </a:endParaRPr>
          </a:p>
        </p:txBody>
      </p:sp>
      <p:sp>
        <p:nvSpPr>
          <p:cNvPr id="35" name="TextBox 34">
            <a:extLst>
              <a:ext uri="{FF2B5EF4-FFF2-40B4-BE49-F238E27FC236}">
                <a16:creationId xmlns:a16="http://schemas.microsoft.com/office/drawing/2014/main" id="{EC46D02C-D9C4-C3C5-F7CD-6CF93BE44E67}"/>
              </a:ext>
            </a:extLst>
          </p:cNvPr>
          <p:cNvSpPr txBox="1"/>
          <p:nvPr/>
        </p:nvSpPr>
        <p:spPr>
          <a:xfrm>
            <a:off x="7328329" y="2099361"/>
            <a:ext cx="649537" cy="369332"/>
          </a:xfrm>
          <a:prstGeom prst="rect">
            <a:avLst/>
          </a:prstGeom>
          <a:noFill/>
          <a:ln w="25400">
            <a:solidFill>
              <a:schemeClr val="bg1">
                <a:lumMod val="85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1800" b="0" i="0" u="none" strike="noStrike" kern="1200" cap="none" spc="0" normalizeH="0" baseline="0" noProof="0" dirty="0">
                <a:ln>
                  <a:noFill/>
                </a:ln>
                <a:solidFill>
                  <a:prstClr val="black"/>
                </a:solidFill>
                <a:effectLst/>
                <a:uLnTx/>
                <a:uFillTx/>
                <a:latin typeface="Gilroy Medium"/>
                <a:ea typeface="+mn-ea"/>
                <a:cs typeface="+mn-cs"/>
              </a:rPr>
              <a:t>3+5=</a:t>
            </a:r>
            <a:endParaRPr kumimoji="0" lang="en-US" sz="1800" b="0" i="0" u="none" strike="noStrike" kern="1200" cap="none" spc="0" normalizeH="0" baseline="0" noProof="0" dirty="0">
              <a:ln>
                <a:noFill/>
              </a:ln>
              <a:solidFill>
                <a:prstClr val="black"/>
              </a:solidFill>
              <a:effectLst/>
              <a:uLnTx/>
              <a:uFillTx/>
              <a:latin typeface="Gilroy Medium"/>
              <a:ea typeface="+mn-ea"/>
              <a:cs typeface="+mn-cs"/>
            </a:endParaRPr>
          </a:p>
        </p:txBody>
      </p:sp>
      <p:sp>
        <p:nvSpPr>
          <p:cNvPr id="36" name="TextBox 35">
            <a:extLst>
              <a:ext uri="{FF2B5EF4-FFF2-40B4-BE49-F238E27FC236}">
                <a16:creationId xmlns:a16="http://schemas.microsoft.com/office/drawing/2014/main" id="{9D74BE74-0A23-FF7B-9F97-1D0D98122303}"/>
              </a:ext>
            </a:extLst>
          </p:cNvPr>
          <p:cNvSpPr txBox="1"/>
          <p:nvPr/>
        </p:nvSpPr>
        <p:spPr>
          <a:xfrm>
            <a:off x="6528229" y="2699436"/>
            <a:ext cx="649537" cy="369332"/>
          </a:xfrm>
          <a:prstGeom prst="rect">
            <a:avLst/>
          </a:prstGeom>
          <a:noFill/>
          <a:ln w="25400">
            <a:solidFill>
              <a:schemeClr val="bg1">
                <a:lumMod val="85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1800" b="0" i="0" u="none" strike="noStrike" kern="1200" cap="none" spc="0" normalizeH="0" baseline="0" noProof="0" dirty="0">
                <a:ln>
                  <a:noFill/>
                </a:ln>
                <a:solidFill>
                  <a:prstClr val="black"/>
                </a:solidFill>
                <a:effectLst/>
                <a:uLnTx/>
                <a:uFillTx/>
                <a:latin typeface="Gilroy Medium"/>
                <a:ea typeface="+mn-ea"/>
                <a:cs typeface="+mn-cs"/>
              </a:rPr>
              <a:t>2+8=</a:t>
            </a:r>
            <a:endParaRPr kumimoji="0" lang="en-US" sz="1800" b="0" i="0" u="none" strike="noStrike" kern="1200" cap="none" spc="0" normalizeH="0" baseline="0" noProof="0" dirty="0">
              <a:ln>
                <a:noFill/>
              </a:ln>
              <a:solidFill>
                <a:prstClr val="black"/>
              </a:solidFill>
              <a:effectLst/>
              <a:uLnTx/>
              <a:uFillTx/>
              <a:latin typeface="Gilroy Medium"/>
              <a:ea typeface="+mn-ea"/>
              <a:cs typeface="+mn-cs"/>
            </a:endParaRPr>
          </a:p>
        </p:txBody>
      </p:sp>
      <p:sp>
        <p:nvSpPr>
          <p:cNvPr id="37" name="TextBox 36">
            <a:extLst>
              <a:ext uri="{FF2B5EF4-FFF2-40B4-BE49-F238E27FC236}">
                <a16:creationId xmlns:a16="http://schemas.microsoft.com/office/drawing/2014/main" id="{B6F7A485-E3D6-B260-57DB-C9EF93A4F49A}"/>
              </a:ext>
            </a:extLst>
          </p:cNvPr>
          <p:cNvSpPr txBox="1"/>
          <p:nvPr/>
        </p:nvSpPr>
        <p:spPr>
          <a:xfrm>
            <a:off x="6518704" y="2108886"/>
            <a:ext cx="649537" cy="369332"/>
          </a:xfrm>
          <a:prstGeom prst="rect">
            <a:avLst/>
          </a:prstGeom>
          <a:noFill/>
          <a:ln w="25400">
            <a:solidFill>
              <a:schemeClr val="bg1">
                <a:lumMod val="85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1800" b="0" i="0" u="none" strike="noStrike" kern="1200" cap="none" spc="0" normalizeH="0" baseline="0" noProof="0" dirty="0">
                <a:ln>
                  <a:noFill/>
                </a:ln>
                <a:solidFill>
                  <a:prstClr val="black"/>
                </a:solidFill>
                <a:effectLst/>
                <a:uLnTx/>
                <a:uFillTx/>
                <a:latin typeface="Gilroy Medium"/>
                <a:ea typeface="+mn-ea"/>
                <a:cs typeface="+mn-cs"/>
              </a:rPr>
              <a:t>4+2=</a:t>
            </a:r>
            <a:endParaRPr kumimoji="0" lang="en-US" sz="1800" b="0" i="0" u="none" strike="noStrike" kern="1200" cap="none" spc="0" normalizeH="0" baseline="0" noProof="0" dirty="0">
              <a:ln>
                <a:noFill/>
              </a:ln>
              <a:solidFill>
                <a:prstClr val="black"/>
              </a:solidFill>
              <a:effectLst/>
              <a:uLnTx/>
              <a:uFillTx/>
              <a:latin typeface="Gilroy Medium"/>
              <a:ea typeface="+mn-ea"/>
              <a:cs typeface="+mn-cs"/>
            </a:endParaRPr>
          </a:p>
        </p:txBody>
      </p:sp>
      <p:sp>
        <p:nvSpPr>
          <p:cNvPr id="38" name="TextBox 37">
            <a:extLst>
              <a:ext uri="{FF2B5EF4-FFF2-40B4-BE49-F238E27FC236}">
                <a16:creationId xmlns:a16="http://schemas.microsoft.com/office/drawing/2014/main" id="{AD510045-AC37-328C-2C7E-82737757B8CD}"/>
              </a:ext>
            </a:extLst>
          </p:cNvPr>
          <p:cNvSpPr txBox="1"/>
          <p:nvPr/>
        </p:nvSpPr>
        <p:spPr>
          <a:xfrm>
            <a:off x="8137954" y="1508811"/>
            <a:ext cx="649537" cy="369332"/>
          </a:xfrm>
          <a:prstGeom prst="rect">
            <a:avLst/>
          </a:prstGeom>
          <a:noFill/>
          <a:ln w="25400">
            <a:solidFill>
              <a:schemeClr val="bg1">
                <a:lumMod val="85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1800" b="0" i="0" u="none" strike="noStrike" kern="1200" cap="none" spc="0" normalizeH="0" baseline="0" noProof="0" dirty="0">
                <a:ln>
                  <a:noFill/>
                </a:ln>
                <a:solidFill>
                  <a:prstClr val="black"/>
                </a:solidFill>
                <a:effectLst/>
                <a:uLnTx/>
                <a:uFillTx/>
                <a:latin typeface="Gilroy Medium"/>
                <a:ea typeface="+mn-ea"/>
                <a:cs typeface="+mn-cs"/>
              </a:rPr>
              <a:t>2+2=</a:t>
            </a:r>
            <a:endParaRPr kumimoji="0" lang="en-US" sz="1800" b="0" i="0" u="none" strike="noStrike" kern="1200" cap="none" spc="0" normalizeH="0" baseline="0" noProof="0" dirty="0">
              <a:ln>
                <a:noFill/>
              </a:ln>
              <a:solidFill>
                <a:prstClr val="black"/>
              </a:solidFill>
              <a:effectLst/>
              <a:uLnTx/>
              <a:uFillTx/>
              <a:latin typeface="Gilroy Medium"/>
              <a:ea typeface="+mn-ea"/>
              <a:cs typeface="+mn-cs"/>
            </a:endParaRPr>
          </a:p>
        </p:txBody>
      </p:sp>
      <p:sp>
        <p:nvSpPr>
          <p:cNvPr id="39" name="TextBox 38">
            <a:extLst>
              <a:ext uri="{FF2B5EF4-FFF2-40B4-BE49-F238E27FC236}">
                <a16:creationId xmlns:a16="http://schemas.microsoft.com/office/drawing/2014/main" id="{C7C74B84-4A2A-2749-F9F5-1B7FF4B61883}"/>
              </a:ext>
            </a:extLst>
          </p:cNvPr>
          <p:cNvSpPr txBox="1"/>
          <p:nvPr/>
        </p:nvSpPr>
        <p:spPr>
          <a:xfrm>
            <a:off x="8166529" y="2089836"/>
            <a:ext cx="649537" cy="369332"/>
          </a:xfrm>
          <a:prstGeom prst="rect">
            <a:avLst/>
          </a:prstGeom>
          <a:noFill/>
          <a:ln w="25400">
            <a:solidFill>
              <a:schemeClr val="bg1">
                <a:lumMod val="85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1800" b="0" i="0" u="none" strike="noStrike" kern="1200" cap="none" spc="0" normalizeH="0" baseline="0" noProof="0" dirty="0">
                <a:ln>
                  <a:noFill/>
                </a:ln>
                <a:solidFill>
                  <a:prstClr val="black"/>
                </a:solidFill>
                <a:effectLst/>
                <a:uLnTx/>
                <a:uFillTx/>
                <a:latin typeface="Gilroy Medium"/>
                <a:ea typeface="+mn-ea"/>
                <a:cs typeface="+mn-cs"/>
              </a:rPr>
              <a:t>3+4=</a:t>
            </a:r>
            <a:endParaRPr kumimoji="0" lang="en-US" sz="1800" b="0" i="0" u="none" strike="noStrike" kern="1200" cap="none" spc="0" normalizeH="0" baseline="0" noProof="0" dirty="0">
              <a:ln>
                <a:noFill/>
              </a:ln>
              <a:solidFill>
                <a:prstClr val="black"/>
              </a:solidFill>
              <a:effectLst/>
              <a:uLnTx/>
              <a:uFillTx/>
              <a:latin typeface="Gilroy Medium"/>
              <a:ea typeface="+mn-ea"/>
              <a:cs typeface="+mn-cs"/>
            </a:endParaRPr>
          </a:p>
        </p:txBody>
      </p:sp>
      <p:sp>
        <p:nvSpPr>
          <p:cNvPr id="40" name="TextBox 39">
            <a:extLst>
              <a:ext uri="{FF2B5EF4-FFF2-40B4-BE49-F238E27FC236}">
                <a16:creationId xmlns:a16="http://schemas.microsoft.com/office/drawing/2014/main" id="{51DDA351-B38D-7E80-8096-4438C7AFE542}"/>
              </a:ext>
            </a:extLst>
          </p:cNvPr>
          <p:cNvSpPr txBox="1"/>
          <p:nvPr/>
        </p:nvSpPr>
        <p:spPr>
          <a:xfrm>
            <a:off x="7347379" y="2699436"/>
            <a:ext cx="604653" cy="369332"/>
          </a:xfrm>
          <a:prstGeom prst="rect">
            <a:avLst/>
          </a:prstGeom>
          <a:noFill/>
          <a:ln w="25400">
            <a:solidFill>
              <a:schemeClr val="bg1">
                <a:lumMod val="85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1800" b="0" i="0" u="none" strike="noStrike" kern="1200" cap="none" spc="0" normalizeH="0" baseline="0" noProof="0" dirty="0">
                <a:ln>
                  <a:noFill/>
                </a:ln>
                <a:solidFill>
                  <a:prstClr val="black"/>
                </a:solidFill>
                <a:effectLst/>
                <a:uLnTx/>
                <a:uFillTx/>
                <a:latin typeface="Gilroy Medium"/>
                <a:ea typeface="+mn-ea"/>
                <a:cs typeface="+mn-cs"/>
              </a:rPr>
              <a:t>6-5=</a:t>
            </a:r>
            <a:endParaRPr kumimoji="0" lang="en-US" sz="1800" b="0" i="0" u="none" strike="noStrike" kern="1200" cap="none" spc="0" normalizeH="0" baseline="0" noProof="0" dirty="0">
              <a:ln>
                <a:noFill/>
              </a:ln>
              <a:solidFill>
                <a:prstClr val="black"/>
              </a:solidFill>
              <a:effectLst/>
              <a:uLnTx/>
              <a:uFillTx/>
              <a:latin typeface="Gilroy Medium"/>
              <a:ea typeface="+mn-ea"/>
              <a:cs typeface="+mn-cs"/>
            </a:endParaRPr>
          </a:p>
        </p:txBody>
      </p:sp>
      <p:sp>
        <p:nvSpPr>
          <p:cNvPr id="41" name="TextBox 40">
            <a:extLst>
              <a:ext uri="{FF2B5EF4-FFF2-40B4-BE49-F238E27FC236}">
                <a16:creationId xmlns:a16="http://schemas.microsoft.com/office/drawing/2014/main" id="{852FA94A-6B53-58C0-8771-025085A43A03}"/>
              </a:ext>
            </a:extLst>
          </p:cNvPr>
          <p:cNvSpPr txBox="1"/>
          <p:nvPr/>
        </p:nvSpPr>
        <p:spPr>
          <a:xfrm>
            <a:off x="8985679" y="2118411"/>
            <a:ext cx="649537" cy="369332"/>
          </a:xfrm>
          <a:prstGeom prst="rect">
            <a:avLst/>
          </a:prstGeom>
          <a:noFill/>
          <a:ln w="25400">
            <a:solidFill>
              <a:schemeClr val="bg1">
                <a:lumMod val="85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1800" b="0" i="0" u="none" strike="noStrike" kern="1200" cap="none" spc="0" normalizeH="0" baseline="0" noProof="0" dirty="0">
                <a:ln>
                  <a:noFill/>
                </a:ln>
                <a:solidFill>
                  <a:prstClr val="black"/>
                </a:solidFill>
                <a:effectLst/>
                <a:uLnTx/>
                <a:uFillTx/>
                <a:latin typeface="Gilroy Medium"/>
                <a:ea typeface="+mn-ea"/>
                <a:cs typeface="+mn-cs"/>
              </a:rPr>
              <a:t>4+5=</a:t>
            </a:r>
            <a:endParaRPr kumimoji="0" lang="en-US" sz="1800" b="0" i="0" u="none" strike="noStrike" kern="1200" cap="none" spc="0" normalizeH="0" baseline="0" noProof="0" dirty="0">
              <a:ln>
                <a:noFill/>
              </a:ln>
              <a:solidFill>
                <a:prstClr val="black"/>
              </a:solidFill>
              <a:effectLst/>
              <a:uLnTx/>
              <a:uFillTx/>
              <a:latin typeface="Gilroy Medium"/>
              <a:ea typeface="+mn-ea"/>
              <a:cs typeface="+mn-cs"/>
            </a:endParaRPr>
          </a:p>
        </p:txBody>
      </p:sp>
      <p:sp>
        <p:nvSpPr>
          <p:cNvPr id="42" name="TextBox 41">
            <a:extLst>
              <a:ext uri="{FF2B5EF4-FFF2-40B4-BE49-F238E27FC236}">
                <a16:creationId xmlns:a16="http://schemas.microsoft.com/office/drawing/2014/main" id="{424A63EA-8B09-7C6D-F90A-B31EFAB55EEF}"/>
              </a:ext>
            </a:extLst>
          </p:cNvPr>
          <p:cNvSpPr txBox="1"/>
          <p:nvPr/>
        </p:nvSpPr>
        <p:spPr>
          <a:xfrm>
            <a:off x="8176054" y="2689911"/>
            <a:ext cx="604653" cy="369332"/>
          </a:xfrm>
          <a:prstGeom prst="rect">
            <a:avLst/>
          </a:prstGeom>
          <a:noFill/>
          <a:ln w="25400">
            <a:solidFill>
              <a:schemeClr val="bg1">
                <a:lumMod val="85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1800" b="0" i="0" u="none" strike="noStrike" kern="1200" cap="none" spc="0" normalizeH="0" baseline="0" noProof="0" dirty="0">
                <a:ln>
                  <a:noFill/>
                </a:ln>
                <a:solidFill>
                  <a:prstClr val="black"/>
                </a:solidFill>
                <a:effectLst/>
                <a:uLnTx/>
                <a:uFillTx/>
                <a:latin typeface="Gilroy Medium"/>
                <a:ea typeface="+mn-ea"/>
                <a:cs typeface="+mn-cs"/>
              </a:rPr>
              <a:t>9-7=</a:t>
            </a:r>
            <a:endParaRPr kumimoji="0" lang="en-US" sz="1800" b="0" i="0" u="none" strike="noStrike" kern="1200" cap="none" spc="0" normalizeH="0" baseline="0" noProof="0" dirty="0">
              <a:ln>
                <a:noFill/>
              </a:ln>
              <a:solidFill>
                <a:prstClr val="black"/>
              </a:solidFill>
              <a:effectLst/>
              <a:uLnTx/>
              <a:uFillTx/>
              <a:latin typeface="Gilroy Medium"/>
              <a:ea typeface="+mn-ea"/>
              <a:cs typeface="+mn-cs"/>
            </a:endParaRPr>
          </a:p>
        </p:txBody>
      </p:sp>
      <p:sp>
        <p:nvSpPr>
          <p:cNvPr id="43" name="TextBox 42">
            <a:extLst>
              <a:ext uri="{FF2B5EF4-FFF2-40B4-BE49-F238E27FC236}">
                <a16:creationId xmlns:a16="http://schemas.microsoft.com/office/drawing/2014/main" id="{FBF83DB3-2C10-B14D-E4B8-F860135F9425}"/>
              </a:ext>
            </a:extLst>
          </p:cNvPr>
          <p:cNvSpPr txBox="1"/>
          <p:nvPr/>
        </p:nvSpPr>
        <p:spPr>
          <a:xfrm>
            <a:off x="8985679" y="2718486"/>
            <a:ext cx="604653" cy="369332"/>
          </a:xfrm>
          <a:prstGeom prst="rect">
            <a:avLst/>
          </a:prstGeom>
          <a:noFill/>
          <a:ln w="25400">
            <a:solidFill>
              <a:schemeClr val="bg1">
                <a:lumMod val="85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1800" b="0" i="0" u="none" strike="noStrike" kern="1200" cap="none" spc="0" normalizeH="0" baseline="0" noProof="0" dirty="0">
                <a:ln>
                  <a:noFill/>
                </a:ln>
                <a:solidFill>
                  <a:prstClr val="black"/>
                </a:solidFill>
                <a:effectLst/>
                <a:uLnTx/>
                <a:uFillTx/>
                <a:latin typeface="Gilroy Medium"/>
                <a:ea typeface="+mn-ea"/>
                <a:cs typeface="+mn-cs"/>
              </a:rPr>
              <a:t>8-5=</a:t>
            </a:r>
            <a:endParaRPr kumimoji="0" lang="en-US" sz="1800" b="0" i="0" u="none" strike="noStrike" kern="1200" cap="none" spc="0" normalizeH="0" baseline="0" noProof="0" dirty="0">
              <a:ln>
                <a:noFill/>
              </a:ln>
              <a:solidFill>
                <a:prstClr val="black"/>
              </a:solidFill>
              <a:effectLst/>
              <a:uLnTx/>
              <a:uFillTx/>
              <a:latin typeface="Gilroy Medium"/>
              <a:ea typeface="+mn-ea"/>
              <a:cs typeface="+mn-cs"/>
            </a:endParaRPr>
          </a:p>
        </p:txBody>
      </p:sp>
      <p:sp>
        <p:nvSpPr>
          <p:cNvPr id="44" name="TextBox 43">
            <a:extLst>
              <a:ext uri="{FF2B5EF4-FFF2-40B4-BE49-F238E27FC236}">
                <a16:creationId xmlns:a16="http://schemas.microsoft.com/office/drawing/2014/main" id="{94D53F6C-94D9-EFFA-FEFB-388F9D5897B7}"/>
              </a:ext>
            </a:extLst>
          </p:cNvPr>
          <p:cNvSpPr txBox="1"/>
          <p:nvPr/>
        </p:nvSpPr>
        <p:spPr>
          <a:xfrm>
            <a:off x="9033304" y="3328086"/>
            <a:ext cx="721672" cy="369332"/>
          </a:xfrm>
          <a:prstGeom prst="rect">
            <a:avLst/>
          </a:prstGeom>
          <a:noFill/>
          <a:ln w="25400">
            <a:solidFill>
              <a:schemeClr val="bg1">
                <a:lumMod val="85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1800" b="0" i="0" u="none" strike="noStrike" kern="1200" cap="none" spc="0" normalizeH="0" baseline="0" noProof="0" dirty="0">
                <a:ln>
                  <a:noFill/>
                </a:ln>
                <a:solidFill>
                  <a:prstClr val="black"/>
                </a:solidFill>
                <a:effectLst/>
                <a:uLnTx/>
                <a:uFillTx/>
                <a:latin typeface="Gilroy Medium"/>
                <a:ea typeface="+mn-ea"/>
                <a:cs typeface="+mn-cs"/>
              </a:rPr>
              <a:t>10-3=</a:t>
            </a:r>
            <a:endParaRPr kumimoji="0" lang="en-US" sz="1800" b="0" i="0" u="none" strike="noStrike" kern="1200" cap="none" spc="0" normalizeH="0" baseline="0" noProof="0" dirty="0">
              <a:ln>
                <a:noFill/>
              </a:ln>
              <a:solidFill>
                <a:prstClr val="black"/>
              </a:solidFill>
              <a:effectLst/>
              <a:uLnTx/>
              <a:uFillTx/>
              <a:latin typeface="Gilroy Medium"/>
              <a:ea typeface="+mn-ea"/>
              <a:cs typeface="+mn-cs"/>
            </a:endParaRPr>
          </a:p>
        </p:txBody>
      </p:sp>
      <p:sp>
        <p:nvSpPr>
          <p:cNvPr id="45" name="TextBox 44">
            <a:extLst>
              <a:ext uri="{FF2B5EF4-FFF2-40B4-BE49-F238E27FC236}">
                <a16:creationId xmlns:a16="http://schemas.microsoft.com/office/drawing/2014/main" id="{0978D3BF-782D-63CE-7308-146D0B98C8D7}"/>
              </a:ext>
            </a:extLst>
          </p:cNvPr>
          <p:cNvSpPr txBox="1"/>
          <p:nvPr/>
        </p:nvSpPr>
        <p:spPr>
          <a:xfrm>
            <a:off x="6537754" y="3880536"/>
            <a:ext cx="721672" cy="369332"/>
          </a:xfrm>
          <a:prstGeom prst="rect">
            <a:avLst/>
          </a:prstGeom>
          <a:noFill/>
          <a:ln w="25400">
            <a:solidFill>
              <a:schemeClr val="bg1">
                <a:lumMod val="85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1800" b="0" i="0" u="none" strike="noStrike" kern="1200" cap="none" spc="0" normalizeH="0" baseline="0" noProof="0" dirty="0">
                <a:ln>
                  <a:noFill/>
                </a:ln>
                <a:solidFill>
                  <a:prstClr val="black"/>
                </a:solidFill>
                <a:effectLst/>
                <a:uLnTx/>
                <a:uFillTx/>
                <a:latin typeface="Gilroy Medium"/>
                <a:ea typeface="+mn-ea"/>
                <a:cs typeface="+mn-cs"/>
              </a:rPr>
              <a:t>10-2=</a:t>
            </a:r>
            <a:endParaRPr kumimoji="0" lang="en-US" sz="1800" b="0" i="0" u="none" strike="noStrike" kern="1200" cap="none" spc="0" normalizeH="0" baseline="0" noProof="0" dirty="0">
              <a:ln>
                <a:noFill/>
              </a:ln>
              <a:solidFill>
                <a:prstClr val="black"/>
              </a:solidFill>
              <a:effectLst/>
              <a:uLnTx/>
              <a:uFillTx/>
              <a:latin typeface="Gilroy Medium"/>
              <a:ea typeface="+mn-ea"/>
              <a:cs typeface="+mn-cs"/>
            </a:endParaRPr>
          </a:p>
        </p:txBody>
      </p:sp>
      <p:sp>
        <p:nvSpPr>
          <p:cNvPr id="46" name="TextBox 45">
            <a:extLst>
              <a:ext uri="{FF2B5EF4-FFF2-40B4-BE49-F238E27FC236}">
                <a16:creationId xmlns:a16="http://schemas.microsoft.com/office/drawing/2014/main" id="{C1764554-ECA4-2B3E-64E3-BC44FC6A48A8}"/>
              </a:ext>
            </a:extLst>
          </p:cNvPr>
          <p:cNvSpPr txBox="1"/>
          <p:nvPr/>
        </p:nvSpPr>
        <p:spPr>
          <a:xfrm>
            <a:off x="7347379" y="3299511"/>
            <a:ext cx="604653" cy="369332"/>
          </a:xfrm>
          <a:prstGeom prst="rect">
            <a:avLst/>
          </a:prstGeom>
          <a:noFill/>
          <a:ln w="25400">
            <a:solidFill>
              <a:schemeClr val="bg1">
                <a:lumMod val="85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1800" b="0" i="0" u="none" strike="noStrike" kern="1200" cap="none" spc="0" normalizeH="0" baseline="0" noProof="0" dirty="0">
                <a:ln>
                  <a:noFill/>
                </a:ln>
                <a:solidFill>
                  <a:prstClr val="black"/>
                </a:solidFill>
                <a:effectLst/>
                <a:uLnTx/>
                <a:uFillTx/>
                <a:latin typeface="Gilroy Medium"/>
                <a:ea typeface="+mn-ea"/>
                <a:cs typeface="+mn-cs"/>
              </a:rPr>
              <a:t>6-1=</a:t>
            </a:r>
            <a:endParaRPr kumimoji="0" lang="en-US" sz="1800" b="0" i="0" u="none" strike="noStrike" kern="1200" cap="none" spc="0" normalizeH="0" baseline="0" noProof="0" dirty="0">
              <a:ln>
                <a:noFill/>
              </a:ln>
              <a:solidFill>
                <a:prstClr val="black"/>
              </a:solidFill>
              <a:effectLst/>
              <a:uLnTx/>
              <a:uFillTx/>
              <a:latin typeface="Gilroy Medium"/>
              <a:ea typeface="+mn-ea"/>
              <a:cs typeface="+mn-cs"/>
            </a:endParaRPr>
          </a:p>
        </p:txBody>
      </p:sp>
    </p:spTree>
    <p:extLst>
      <p:ext uri="{BB962C8B-B14F-4D97-AF65-F5344CB8AC3E}">
        <p14:creationId xmlns:p14="http://schemas.microsoft.com/office/powerpoint/2010/main" val="389074144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C7A3BA89-8164-091A-1AAC-703AC3DB6A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A8014A-A233-383B-7874-2651C64F0F96}"/>
              </a:ext>
            </a:extLst>
          </p:cNvPr>
          <p:cNvSpPr>
            <a:spLocks noGrp="1"/>
          </p:cNvSpPr>
          <p:nvPr>
            <p:ph type="title"/>
          </p:nvPr>
        </p:nvSpPr>
        <p:spPr>
          <a:xfrm>
            <a:off x="1886466" y="768975"/>
            <a:ext cx="7916126" cy="785091"/>
          </a:xfrm>
        </p:spPr>
        <p:txBody>
          <a:bodyPr>
            <a:normAutofit/>
          </a:bodyPr>
          <a:lstStyle/>
          <a:p>
            <a:r>
              <a:rPr lang="en-MY" dirty="0">
                <a:solidFill>
                  <a:srgbClr val="002060"/>
                </a:solidFill>
              </a:rPr>
              <a:t>GENIBOT CODING MISSION GAME RULES</a:t>
            </a:r>
          </a:p>
        </p:txBody>
      </p:sp>
      <p:sp>
        <p:nvSpPr>
          <p:cNvPr id="3" name="Content Placeholder 2">
            <a:extLst>
              <a:ext uri="{FF2B5EF4-FFF2-40B4-BE49-F238E27FC236}">
                <a16:creationId xmlns:a16="http://schemas.microsoft.com/office/drawing/2014/main" id="{A8C3D525-3AD8-5788-68E5-DD1F23BCDC6B}"/>
              </a:ext>
            </a:extLst>
          </p:cNvPr>
          <p:cNvSpPr>
            <a:spLocks noGrp="1"/>
          </p:cNvSpPr>
          <p:nvPr>
            <p:ph idx="1"/>
          </p:nvPr>
        </p:nvSpPr>
        <p:spPr>
          <a:xfrm>
            <a:off x="838200" y="1791752"/>
            <a:ext cx="10515600" cy="4688561"/>
          </a:xfrm>
        </p:spPr>
        <p:txBody>
          <a:bodyPr>
            <a:noAutofit/>
          </a:bodyPr>
          <a:lstStyle/>
          <a:p>
            <a:pPr marL="0" indent="0">
              <a:spcBef>
                <a:spcPts val="0"/>
              </a:spcBef>
              <a:buNone/>
            </a:pPr>
            <a:r>
              <a:rPr lang="en-MY" sz="2300" dirty="0"/>
              <a:t>Scoring</a:t>
            </a:r>
          </a:p>
          <a:p>
            <a:pPr>
              <a:spcBef>
                <a:spcPts val="0"/>
              </a:spcBef>
            </a:pPr>
            <a:r>
              <a:rPr lang="en-MY" sz="1800" dirty="0"/>
              <a:t>Time recorded for mission completion.</a:t>
            </a:r>
          </a:p>
          <a:p>
            <a:pPr marL="0" indent="0">
              <a:spcBef>
                <a:spcPts val="0"/>
              </a:spcBef>
              <a:buNone/>
            </a:pPr>
            <a:endParaRPr lang="en-MY" sz="2300" dirty="0"/>
          </a:p>
          <a:p>
            <a:pPr marL="0" indent="0">
              <a:spcBef>
                <a:spcPts val="0"/>
              </a:spcBef>
              <a:buNone/>
            </a:pPr>
            <a:r>
              <a:rPr lang="en-MY" sz="2300" dirty="0"/>
              <a:t>Win/Lose Criteria</a:t>
            </a:r>
          </a:p>
          <a:p>
            <a:pPr>
              <a:spcBef>
                <a:spcPts val="0"/>
              </a:spcBef>
            </a:pPr>
            <a:r>
              <a:rPr lang="en-MY" sz="1800" dirty="0"/>
              <a:t>The team with shortest time is the winner.</a:t>
            </a:r>
          </a:p>
          <a:p>
            <a:pPr marL="0" indent="0">
              <a:spcBef>
                <a:spcPts val="0"/>
              </a:spcBef>
              <a:buNone/>
            </a:pPr>
            <a:endParaRPr lang="en-MY" sz="1900" dirty="0"/>
          </a:p>
        </p:txBody>
      </p:sp>
      <p:sp>
        <p:nvSpPr>
          <p:cNvPr id="5" name="Oval 4">
            <a:extLst>
              <a:ext uri="{FF2B5EF4-FFF2-40B4-BE49-F238E27FC236}">
                <a16:creationId xmlns:a16="http://schemas.microsoft.com/office/drawing/2014/main" id="{07ACE9A1-F2B7-EA97-0BF8-024D18B97CFC}"/>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6" name="Picture 5">
            <a:extLst>
              <a:ext uri="{FF2B5EF4-FFF2-40B4-BE49-F238E27FC236}">
                <a16:creationId xmlns:a16="http://schemas.microsoft.com/office/drawing/2014/main" id="{FB10A71F-7F15-919C-0468-C7F276B0E4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Tree>
    <p:extLst>
      <p:ext uri="{BB962C8B-B14F-4D97-AF65-F5344CB8AC3E}">
        <p14:creationId xmlns:p14="http://schemas.microsoft.com/office/powerpoint/2010/main" val="404318055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CC6F03B5-B321-1EAB-74AE-0C7285DFF3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2472A6-9CDE-0276-19B4-CF4FA553E3F8}"/>
              </a:ext>
            </a:extLst>
          </p:cNvPr>
          <p:cNvSpPr>
            <a:spLocks noGrp="1"/>
          </p:cNvSpPr>
          <p:nvPr>
            <p:ph type="title" idx="4294967295"/>
          </p:nvPr>
        </p:nvSpPr>
        <p:spPr>
          <a:xfrm>
            <a:off x="362464" y="950784"/>
            <a:ext cx="10816281" cy="784225"/>
          </a:xfrm>
        </p:spPr>
        <p:txBody>
          <a:bodyPr>
            <a:normAutofit/>
          </a:bodyPr>
          <a:lstStyle/>
          <a:p>
            <a:r>
              <a:rPr lang="en-MY" dirty="0">
                <a:solidFill>
                  <a:srgbClr val="002060"/>
                </a:solidFill>
              </a:rPr>
              <a:t>GENIBOT CODING MISSION SCORE EXAMPLE</a:t>
            </a:r>
          </a:p>
        </p:txBody>
      </p:sp>
      <p:graphicFrame>
        <p:nvGraphicFramePr>
          <p:cNvPr id="4" name="Content Placeholder 3">
            <a:extLst>
              <a:ext uri="{FF2B5EF4-FFF2-40B4-BE49-F238E27FC236}">
                <a16:creationId xmlns:a16="http://schemas.microsoft.com/office/drawing/2014/main" id="{1A45DCEE-8690-DD2C-B687-4A7DB710218B}"/>
              </a:ext>
            </a:extLst>
          </p:cNvPr>
          <p:cNvGraphicFramePr>
            <a:graphicFrameLocks noGrp="1"/>
          </p:cNvGraphicFramePr>
          <p:nvPr>
            <p:ph idx="4294967295"/>
            <p:extLst>
              <p:ext uri="{D42A27DB-BD31-4B8C-83A1-F6EECF244321}">
                <p14:modId xmlns:p14="http://schemas.microsoft.com/office/powerpoint/2010/main" val="818937621"/>
              </p:ext>
            </p:extLst>
          </p:nvPr>
        </p:nvGraphicFramePr>
        <p:xfrm>
          <a:off x="2866767" y="2292179"/>
          <a:ext cx="5525491" cy="2854960"/>
        </p:xfrm>
        <a:graphic>
          <a:graphicData uri="http://schemas.openxmlformats.org/drawingml/2006/table">
            <a:tbl>
              <a:tblPr firstRow="1" bandRow="1">
                <a:tableStyleId>{21E4AEA4-8DFA-4A89-87EB-49C32662AFE0}</a:tableStyleId>
              </a:tblPr>
              <a:tblGrid>
                <a:gridCol w="2136102">
                  <a:extLst>
                    <a:ext uri="{9D8B030D-6E8A-4147-A177-3AD203B41FA5}">
                      <a16:colId xmlns:a16="http://schemas.microsoft.com/office/drawing/2014/main" val="2004511831"/>
                    </a:ext>
                  </a:extLst>
                </a:gridCol>
                <a:gridCol w="1470710">
                  <a:extLst>
                    <a:ext uri="{9D8B030D-6E8A-4147-A177-3AD203B41FA5}">
                      <a16:colId xmlns:a16="http://schemas.microsoft.com/office/drawing/2014/main" val="2580379389"/>
                    </a:ext>
                  </a:extLst>
                </a:gridCol>
                <a:gridCol w="1093741">
                  <a:extLst>
                    <a:ext uri="{9D8B030D-6E8A-4147-A177-3AD203B41FA5}">
                      <a16:colId xmlns:a16="http://schemas.microsoft.com/office/drawing/2014/main" val="1887957531"/>
                    </a:ext>
                  </a:extLst>
                </a:gridCol>
                <a:gridCol w="824938">
                  <a:extLst>
                    <a:ext uri="{9D8B030D-6E8A-4147-A177-3AD203B41FA5}">
                      <a16:colId xmlns:a16="http://schemas.microsoft.com/office/drawing/2014/main" val="1674635141"/>
                    </a:ext>
                  </a:extLst>
                </a:gridCol>
              </a:tblGrid>
              <a:tr h="1371600">
                <a:tc>
                  <a:txBody>
                    <a:bodyPr/>
                    <a:lstStyle/>
                    <a:p>
                      <a:pPr algn="ctr"/>
                      <a:r>
                        <a:rPr lang="en-MY" dirty="0"/>
                        <a:t>Child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MY" dirty="0"/>
                        <a:t>Mission Completed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MY" dirty="0"/>
                        <a:t>Time Recorded (sec)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MY" dirty="0"/>
                        <a:t>Rank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2102307427"/>
                  </a:ext>
                </a:extLst>
              </a:tr>
              <a:tr h="370840">
                <a:tc>
                  <a:txBody>
                    <a:bodyPr/>
                    <a:lstStyle/>
                    <a:p>
                      <a:pPr algn="ctr"/>
                      <a:r>
                        <a:rPr lang="en-MY" dirty="0"/>
                        <a:t>A (9yo)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MY"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MY"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MY"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55490735"/>
                  </a:ext>
                </a:extLst>
              </a:tr>
              <a:tr h="370840">
                <a:tc>
                  <a:txBody>
                    <a:bodyPr/>
                    <a:lstStyle/>
                    <a:p>
                      <a:pPr algn="ctr"/>
                      <a:r>
                        <a:rPr lang="en-MY" dirty="0"/>
                        <a:t>B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MY" dirty="0"/>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MY" dirty="0"/>
                        <a:t>130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MY"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96020874"/>
                  </a:ext>
                </a:extLst>
              </a:tr>
              <a:tr h="370840">
                <a:tc>
                  <a:txBody>
                    <a:bodyPr/>
                    <a:lstStyle/>
                    <a:p>
                      <a:pPr algn="ctr"/>
                      <a:r>
                        <a:rPr lang="en-MY" dirty="0"/>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MY" dirty="0"/>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MY" dirty="0"/>
                        <a:t>120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MY"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6559191"/>
                  </a:ext>
                </a:extLst>
              </a:tr>
              <a:tr h="370840">
                <a:tc>
                  <a:txBody>
                    <a:bodyPr/>
                    <a:lstStyle/>
                    <a:p>
                      <a:pPr algn="ctr"/>
                      <a:r>
                        <a:rPr lang="en-MY" dirty="0"/>
                        <a:t>D (10yo)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MY"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MY"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MY" dirty="0"/>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70106895"/>
                  </a:ext>
                </a:extLst>
              </a:tr>
            </a:tbl>
          </a:graphicData>
        </a:graphic>
      </p:graphicFrame>
      <p:sp>
        <p:nvSpPr>
          <p:cNvPr id="5" name="Oval 4">
            <a:extLst>
              <a:ext uri="{FF2B5EF4-FFF2-40B4-BE49-F238E27FC236}">
                <a16:creationId xmlns:a16="http://schemas.microsoft.com/office/drawing/2014/main" id="{B88845CD-4731-3C65-EC3A-FC19F71E2179}"/>
              </a:ext>
            </a:extLst>
          </p:cNvPr>
          <p:cNvSpPr/>
          <p:nvPr/>
        </p:nvSpPr>
        <p:spPr>
          <a:xfrm>
            <a:off x="10978463" y="5878727"/>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FEB472E-9685-46F5-351A-2C249C0F26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Tree>
    <p:extLst>
      <p:ext uri="{BB962C8B-B14F-4D97-AF65-F5344CB8AC3E}">
        <p14:creationId xmlns:p14="http://schemas.microsoft.com/office/powerpoint/2010/main" val="156248468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FEF2BAE-3D8D-4CD7-91F9-CEBB92FED22D}"/>
              </a:ext>
            </a:extLst>
          </p:cNvPr>
          <p:cNvSpPr>
            <a:spLocks noGrp="1"/>
          </p:cNvSpPr>
          <p:nvPr>
            <p:ph sz="half" idx="10"/>
          </p:nvPr>
        </p:nvSpPr>
        <p:spPr>
          <a:xfrm>
            <a:off x="6321286" y="1937096"/>
            <a:ext cx="4788000" cy="4104000"/>
          </a:xfrm>
          <a:solidFill>
            <a:schemeClr val="bg1"/>
          </a:solidFill>
        </p:spPr>
        <p:txBody>
          <a:bodyPr/>
          <a:lstStyle/>
          <a:p>
            <a:pPr marL="0" indent="0">
              <a:buNone/>
            </a:pPr>
            <a:r>
              <a:rPr lang="en-MY" dirty="0"/>
              <a:t> </a:t>
            </a:r>
          </a:p>
        </p:txBody>
      </p:sp>
      <p:sp>
        <p:nvSpPr>
          <p:cNvPr id="2" name="Title 1">
            <a:extLst>
              <a:ext uri="{FF2B5EF4-FFF2-40B4-BE49-F238E27FC236}">
                <a16:creationId xmlns:a16="http://schemas.microsoft.com/office/drawing/2014/main" id="{D3D7BC30-1934-4344-AB5E-D248DCF5891B}"/>
              </a:ext>
            </a:extLst>
          </p:cNvPr>
          <p:cNvSpPr>
            <a:spLocks noGrp="1"/>
          </p:cNvSpPr>
          <p:nvPr>
            <p:ph type="title"/>
          </p:nvPr>
        </p:nvSpPr>
        <p:spPr>
          <a:xfrm>
            <a:off x="1123950" y="840508"/>
            <a:ext cx="9972675" cy="526475"/>
          </a:xfrm>
        </p:spPr>
        <p:txBody>
          <a:bodyPr>
            <a:noAutofit/>
          </a:bodyPr>
          <a:lstStyle/>
          <a:p>
            <a:r>
              <a:rPr lang="en-MY" sz="3500" dirty="0">
                <a:solidFill>
                  <a:srgbClr val="002060"/>
                </a:solidFill>
              </a:rPr>
              <a:t>OPEN : GAME MAKER KIT GAME DESIGN CHALLENGE </a:t>
            </a:r>
          </a:p>
        </p:txBody>
      </p:sp>
      <p:graphicFrame>
        <p:nvGraphicFramePr>
          <p:cNvPr id="5" name="Content Placeholder 4">
            <a:extLst>
              <a:ext uri="{FF2B5EF4-FFF2-40B4-BE49-F238E27FC236}">
                <a16:creationId xmlns:a16="http://schemas.microsoft.com/office/drawing/2014/main" id="{0B85EBFD-9CA4-43A3-B4C1-D295D0181A64}"/>
              </a:ext>
            </a:extLst>
          </p:cNvPr>
          <p:cNvGraphicFramePr>
            <a:graphicFrameLocks noGrp="1"/>
          </p:cNvGraphicFramePr>
          <p:nvPr>
            <p:ph sz="half" idx="1"/>
          </p:nvPr>
        </p:nvGraphicFramePr>
        <p:xfrm>
          <a:off x="1133198" y="1937097"/>
          <a:ext cx="4757898" cy="3339993"/>
        </p:xfrm>
        <a:graphic>
          <a:graphicData uri="http://schemas.openxmlformats.org/drawingml/2006/table">
            <a:tbl>
              <a:tblPr firstRow="1" bandRow="1">
                <a:tableStyleId>{5940675A-B579-460E-94D1-54222C63F5DA}</a:tableStyleId>
              </a:tblPr>
              <a:tblGrid>
                <a:gridCol w="1531652">
                  <a:extLst>
                    <a:ext uri="{9D8B030D-6E8A-4147-A177-3AD203B41FA5}">
                      <a16:colId xmlns:a16="http://schemas.microsoft.com/office/drawing/2014/main" val="2434513250"/>
                    </a:ext>
                  </a:extLst>
                </a:gridCol>
                <a:gridCol w="3226246">
                  <a:extLst>
                    <a:ext uri="{9D8B030D-6E8A-4147-A177-3AD203B41FA5}">
                      <a16:colId xmlns:a16="http://schemas.microsoft.com/office/drawing/2014/main" val="3519656850"/>
                    </a:ext>
                  </a:extLst>
                </a:gridCol>
              </a:tblGrid>
              <a:tr h="431281">
                <a:tc>
                  <a:txBody>
                    <a:bodyPr/>
                    <a:lstStyle/>
                    <a:p>
                      <a:pPr algn="ctr"/>
                      <a:r>
                        <a:rPr lang="en-MY" b="1" baseline="0" dirty="0">
                          <a:solidFill>
                            <a:schemeClr val="bg1"/>
                          </a:solidFill>
                          <a:latin typeface="+mj-lt"/>
                        </a:rPr>
                        <a:t>Age</a:t>
                      </a:r>
                    </a:p>
                  </a:txBody>
                  <a:tcPr anchor="ctr">
                    <a:lnL w="12700" cmpd="sng">
                      <a:noFill/>
                    </a:lnL>
                    <a:lnR w="12700" cmpd="sng">
                      <a:noFill/>
                    </a:lnR>
                    <a:lnT w="12700" cmpd="sng">
                      <a:noFill/>
                    </a:lnT>
                    <a:lnB w="12700" cap="flat" cmpd="sng" algn="ctr">
                      <a:solidFill>
                        <a:schemeClr val="bg1"/>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r>
                        <a:rPr lang="en-MY" baseline="0" dirty="0">
                          <a:solidFill>
                            <a:schemeClr val="bg1"/>
                          </a:solidFill>
                        </a:rPr>
                        <a:t>8-13</a:t>
                      </a:r>
                    </a:p>
                  </a:txBody>
                  <a:tcPr anchor="ctr">
                    <a:lnL w="12700" cmpd="sng">
                      <a:noFill/>
                    </a:lnL>
                    <a:lnR w="12700" cmpd="sng">
                      <a:noFill/>
                    </a:lnR>
                    <a:lnT w="12700" cmpd="sng">
                      <a:noFill/>
                    </a:lnT>
                    <a:lnB w="12700" cap="flat" cmpd="sng" algn="ctr">
                      <a:solidFill>
                        <a:schemeClr val="bg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6386750"/>
                  </a:ext>
                </a:extLst>
              </a:tr>
              <a:tr h="444161">
                <a:tc>
                  <a:txBody>
                    <a:bodyPr/>
                    <a:lstStyle/>
                    <a:p>
                      <a:pPr algn="ctr"/>
                      <a:r>
                        <a:rPr lang="en-MY" b="1" baseline="0" dirty="0">
                          <a:solidFill>
                            <a:schemeClr val="bg1"/>
                          </a:solidFill>
                          <a:latin typeface="+mj-lt"/>
                        </a:rPr>
                        <a:t>Category</a:t>
                      </a:r>
                    </a:p>
                  </a:txBody>
                  <a:tcPr anchor="ctr">
                    <a:lnL w="12700" cmpd="sng">
                      <a:noFill/>
                    </a:lnL>
                    <a:lnR w="12700" cmpd="sng">
                      <a:noFill/>
                    </a:lnR>
                    <a:lnT w="12700" cap="flat" cmpd="sng" algn="ctr">
                      <a:solidFill>
                        <a:schemeClr val="bg1"/>
                      </a:solidFill>
                      <a:prstDash val="dot"/>
                      <a:round/>
                      <a:headEnd type="none" w="med" len="med"/>
                      <a:tailEnd type="none" w="med" len="med"/>
                    </a:lnT>
                    <a:lnB w="12700" cap="flat" cmpd="sng" algn="ctr">
                      <a:solidFill>
                        <a:schemeClr val="bg1"/>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r>
                        <a:rPr lang="en-MY" baseline="0" dirty="0">
                          <a:solidFill>
                            <a:schemeClr val="bg1"/>
                          </a:solidFill>
                        </a:rPr>
                        <a:t>2 vs 2</a:t>
                      </a:r>
                    </a:p>
                  </a:txBody>
                  <a:tcPr anchor="ctr">
                    <a:lnL w="12700" cmpd="sng">
                      <a:noFill/>
                    </a:lnL>
                    <a:lnR w="12700" cmpd="sng">
                      <a:noFill/>
                    </a:lnR>
                    <a:lnT w="12700" cap="flat" cmpd="sng" algn="ctr">
                      <a:solidFill>
                        <a:schemeClr val="bg1"/>
                      </a:solidFill>
                      <a:prstDash val="dot"/>
                      <a:round/>
                      <a:headEnd type="none" w="med" len="med"/>
                      <a:tailEnd type="none" w="med" len="med"/>
                    </a:lnT>
                    <a:lnB w="12700" cap="flat" cmpd="sng" algn="ctr">
                      <a:solidFill>
                        <a:schemeClr val="bg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08240727"/>
                  </a:ext>
                </a:extLst>
              </a:tr>
              <a:tr h="560862">
                <a:tc>
                  <a:txBody>
                    <a:bodyPr/>
                    <a:lstStyle/>
                    <a:p>
                      <a:pPr algn="ctr"/>
                      <a:r>
                        <a:rPr lang="en-MY" b="1" baseline="0" dirty="0">
                          <a:solidFill>
                            <a:schemeClr val="bg1"/>
                          </a:solidFill>
                          <a:latin typeface="+mj-lt"/>
                        </a:rPr>
                        <a:t>Robot Kits allowed</a:t>
                      </a:r>
                    </a:p>
                  </a:txBody>
                  <a:tcPr anchor="ctr">
                    <a:lnL w="12700" cmpd="sng">
                      <a:noFill/>
                    </a:lnL>
                    <a:lnR w="12700" cmpd="sng">
                      <a:noFill/>
                    </a:lnR>
                    <a:lnT w="12700" cap="flat" cmpd="sng" algn="ctr">
                      <a:solidFill>
                        <a:schemeClr val="bg1"/>
                      </a:solidFill>
                      <a:prstDash val="dot"/>
                      <a:round/>
                      <a:headEnd type="none" w="med" len="med"/>
                      <a:tailEnd type="none" w="med" len="med"/>
                    </a:lnT>
                    <a:lnB w="12700" cap="flat" cmpd="sng" algn="ctr">
                      <a:solidFill>
                        <a:schemeClr val="bg1"/>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endParaRPr lang="en-MY" baseline="0" dirty="0">
                        <a:solidFill>
                          <a:schemeClr val="bg1"/>
                        </a:solidFill>
                      </a:endParaRPr>
                    </a:p>
                  </a:txBody>
                  <a:tcPr anchor="ctr">
                    <a:lnL w="12700" cmpd="sng">
                      <a:noFill/>
                    </a:lnL>
                    <a:lnR w="12700" cmpd="sng">
                      <a:noFill/>
                    </a:lnR>
                    <a:lnT w="12700" cap="flat" cmpd="sng" algn="ctr">
                      <a:solidFill>
                        <a:schemeClr val="bg1"/>
                      </a:solidFill>
                      <a:prstDash val="dot"/>
                      <a:round/>
                      <a:headEnd type="none" w="med" len="med"/>
                      <a:tailEnd type="none" w="med" len="med"/>
                    </a:lnT>
                    <a:lnB w="12700" cap="flat" cmpd="sng" algn="ctr">
                      <a:solidFill>
                        <a:schemeClr val="bg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18880674"/>
                  </a:ext>
                </a:extLst>
              </a:tr>
              <a:tr h="1184391">
                <a:tc>
                  <a:txBody>
                    <a:bodyPr/>
                    <a:lstStyle/>
                    <a:p>
                      <a:pPr algn="ctr"/>
                      <a:r>
                        <a:rPr lang="en-MY" b="1" baseline="0" dirty="0">
                          <a:solidFill>
                            <a:schemeClr val="bg1"/>
                          </a:solidFill>
                          <a:latin typeface="+mj-lt"/>
                        </a:rPr>
                        <a:t>Mission</a:t>
                      </a:r>
                    </a:p>
                  </a:txBody>
                  <a:tcPr anchor="ctr">
                    <a:lnL w="12700" cmpd="sng">
                      <a:noFill/>
                    </a:lnL>
                    <a:lnR w="12700" cmpd="sng">
                      <a:noFill/>
                    </a:lnR>
                    <a:lnT w="12700" cap="flat" cmpd="sng" algn="ctr">
                      <a:solidFill>
                        <a:schemeClr val="bg1"/>
                      </a:solidFill>
                      <a:prstDash val="dot"/>
                      <a:round/>
                      <a:headEnd type="none" w="med" len="med"/>
                      <a:tailEnd type="none" w="med" len="med"/>
                    </a:lnT>
                    <a:lnB w="12700" cap="flat" cmpd="sng" algn="ctr">
                      <a:solidFill>
                        <a:schemeClr val="bg1"/>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endParaRPr lang="en-MY" baseline="0" dirty="0">
                        <a:solidFill>
                          <a:schemeClr val="bg1"/>
                        </a:solidFill>
                      </a:endParaRPr>
                    </a:p>
                  </a:txBody>
                  <a:tcPr anchor="ctr">
                    <a:lnL w="12700" cmpd="sng">
                      <a:noFill/>
                    </a:lnL>
                    <a:lnR w="12700" cmpd="sng">
                      <a:noFill/>
                    </a:lnR>
                    <a:lnT w="12700" cap="flat" cmpd="sng" algn="ctr">
                      <a:solidFill>
                        <a:schemeClr val="bg1"/>
                      </a:solidFill>
                      <a:prstDash val="dot"/>
                      <a:round/>
                      <a:headEnd type="none" w="med" len="med"/>
                      <a:tailEnd type="none" w="med" len="med"/>
                    </a:lnT>
                    <a:lnB w="12700" cap="flat" cmpd="sng" algn="ctr">
                      <a:solidFill>
                        <a:schemeClr val="bg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12115306"/>
                  </a:ext>
                </a:extLst>
              </a:tr>
              <a:tr h="560862">
                <a:tc>
                  <a:txBody>
                    <a:bodyPr/>
                    <a:lstStyle/>
                    <a:p>
                      <a:pPr algn="ctr"/>
                      <a:r>
                        <a:rPr lang="en-MY" b="1" baseline="0" dirty="0">
                          <a:solidFill>
                            <a:schemeClr val="bg1"/>
                          </a:solidFill>
                          <a:latin typeface="+mj-lt"/>
                        </a:rPr>
                        <a:t>Robot Building</a:t>
                      </a:r>
                    </a:p>
                  </a:txBody>
                  <a:tcPr anchor="ctr">
                    <a:lnL w="12700" cmpd="sng">
                      <a:noFill/>
                    </a:lnL>
                    <a:lnR w="12700" cmpd="sng">
                      <a:noFill/>
                    </a:lnR>
                    <a:lnT w="12700" cap="flat" cmpd="sng" algn="ctr">
                      <a:solidFill>
                        <a:schemeClr val="bg1"/>
                      </a:solidFill>
                      <a:prstDash val="dot"/>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en-MY" baseline="0" dirty="0">
                        <a:solidFill>
                          <a:schemeClr val="bg1"/>
                        </a:solidFill>
                      </a:endParaRPr>
                    </a:p>
                  </a:txBody>
                  <a:tcPr anchor="ctr">
                    <a:lnL w="12700" cmpd="sng">
                      <a:noFill/>
                    </a:lnL>
                    <a:lnR w="12700" cmpd="sng">
                      <a:noFill/>
                    </a:lnR>
                    <a:lnT w="12700" cap="flat" cmpd="sng" algn="ctr">
                      <a:solidFill>
                        <a:schemeClr val="bg1"/>
                      </a:solidFill>
                      <a:prstDash val="dot"/>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60991218"/>
                  </a:ext>
                </a:extLst>
              </a:tr>
            </a:tbl>
          </a:graphicData>
        </a:graphic>
      </p:graphicFrame>
      <p:sp>
        <p:nvSpPr>
          <p:cNvPr id="7" name="AutoShape 2">
            <a:extLst>
              <a:ext uri="{FF2B5EF4-FFF2-40B4-BE49-F238E27FC236}">
                <a16:creationId xmlns:a16="http://schemas.microsoft.com/office/drawing/2014/main" id="{32A5288D-6069-46AA-AB7B-2BA6C1B0FE7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MY"/>
          </a:p>
        </p:txBody>
      </p:sp>
      <p:pic>
        <p:nvPicPr>
          <p:cNvPr id="3" name="Picture 2">
            <a:extLst>
              <a:ext uri="{FF2B5EF4-FFF2-40B4-BE49-F238E27FC236}">
                <a16:creationId xmlns:a16="http://schemas.microsoft.com/office/drawing/2014/main" id="{724BFCD0-668C-654A-D0E6-BA9BACBEFC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
        <p:nvSpPr>
          <p:cNvPr id="8" name="Rectangle 7">
            <a:extLst>
              <a:ext uri="{FF2B5EF4-FFF2-40B4-BE49-F238E27FC236}">
                <a16:creationId xmlns:a16="http://schemas.microsoft.com/office/drawing/2014/main" id="{CD3EEB07-326C-386A-2DFE-16436F3B297E}"/>
              </a:ext>
            </a:extLst>
          </p:cNvPr>
          <p:cNvSpPr/>
          <p:nvPr/>
        </p:nvSpPr>
        <p:spPr>
          <a:xfrm>
            <a:off x="1066800" y="1647825"/>
            <a:ext cx="4791075" cy="436244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3D045D7-773E-872F-B5F7-8D4E7778A2D0}"/>
              </a:ext>
            </a:extLst>
          </p:cNvPr>
          <p:cNvSpPr/>
          <p:nvPr/>
        </p:nvSpPr>
        <p:spPr>
          <a:xfrm>
            <a:off x="6324600" y="1638301"/>
            <a:ext cx="4791075" cy="408622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 name="Table 9">
            <a:extLst>
              <a:ext uri="{FF2B5EF4-FFF2-40B4-BE49-F238E27FC236}">
                <a16:creationId xmlns:a16="http://schemas.microsoft.com/office/drawing/2014/main" id="{EB47C261-4071-4458-8A41-159BF1BA5774}"/>
              </a:ext>
            </a:extLst>
          </p:cNvPr>
          <p:cNvGraphicFramePr>
            <a:graphicFrameLocks noGrp="1"/>
          </p:cNvGraphicFramePr>
          <p:nvPr/>
        </p:nvGraphicFramePr>
        <p:xfrm>
          <a:off x="1146175" y="2238375"/>
          <a:ext cx="4664075" cy="2840355"/>
        </p:xfrm>
        <a:graphic>
          <a:graphicData uri="http://schemas.openxmlformats.org/drawingml/2006/table">
            <a:tbl>
              <a:tblPr firstRow="1" bandRow="1">
                <a:tableStyleId>{5C22544A-7EE6-4342-B048-85BDC9FD1C3A}</a:tableStyleId>
              </a:tblPr>
              <a:tblGrid>
                <a:gridCol w="1156909">
                  <a:extLst>
                    <a:ext uri="{9D8B030D-6E8A-4147-A177-3AD203B41FA5}">
                      <a16:colId xmlns:a16="http://schemas.microsoft.com/office/drawing/2014/main" val="908066491"/>
                    </a:ext>
                  </a:extLst>
                </a:gridCol>
                <a:gridCol w="3507166">
                  <a:extLst>
                    <a:ext uri="{9D8B030D-6E8A-4147-A177-3AD203B41FA5}">
                      <a16:colId xmlns:a16="http://schemas.microsoft.com/office/drawing/2014/main" val="3167338628"/>
                    </a:ext>
                  </a:extLst>
                </a:gridCol>
              </a:tblGrid>
              <a:tr h="344834">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MY" sz="1800" b="1" kern="1200" baseline="0" dirty="0">
                          <a:solidFill>
                            <a:schemeClr val="tx1"/>
                          </a:solidFill>
                          <a:latin typeface="+mn-lt"/>
                          <a:ea typeface="+mn-ea"/>
                          <a:cs typeface="+mn-cs"/>
                        </a:rPr>
                        <a:t>Age</a:t>
                      </a:r>
                    </a:p>
                  </a:txBody>
                  <a:tcPr>
                    <a:solidFill>
                      <a:schemeClr val="bg1">
                        <a:lumMod val="95000"/>
                      </a:schemeClr>
                    </a:solidFill>
                  </a:tcPr>
                </a:tc>
                <a:tc>
                  <a:txBody>
                    <a:bodyPr/>
                    <a:lstStyle/>
                    <a:p>
                      <a:r>
                        <a:rPr lang="en-MY" dirty="0">
                          <a:solidFill>
                            <a:srgbClr val="002060"/>
                          </a:solidFill>
                        </a:rPr>
                        <a:t>All</a:t>
                      </a:r>
                      <a:endParaRPr lang="en-US" dirty="0">
                        <a:solidFill>
                          <a:srgbClr val="002060"/>
                        </a:solidFill>
                      </a:endParaRPr>
                    </a:p>
                  </a:txBody>
                  <a:tcPr>
                    <a:solidFill>
                      <a:schemeClr val="bg1">
                        <a:lumMod val="95000"/>
                      </a:schemeClr>
                    </a:solidFill>
                  </a:tcPr>
                </a:tc>
                <a:extLst>
                  <a:ext uri="{0D108BD9-81ED-4DB2-BD59-A6C34878D82A}">
                    <a16:rowId xmlns:a16="http://schemas.microsoft.com/office/drawing/2014/main" val="3427738065"/>
                  </a:ext>
                </a:extLst>
              </a:tr>
              <a:tr h="344834">
                <a:tc>
                  <a:txBody>
                    <a:bodyPr/>
                    <a:lstStyle/>
                    <a:p>
                      <a:r>
                        <a:rPr lang="en-MY" dirty="0"/>
                        <a:t>Category</a:t>
                      </a:r>
                      <a:endParaRPr lang="en-US" dirty="0"/>
                    </a:p>
                  </a:txBody>
                  <a:tcPr/>
                </a:tc>
                <a:tc>
                  <a:txBody>
                    <a:bodyPr/>
                    <a:lstStyle/>
                    <a:p>
                      <a:r>
                        <a:rPr lang="en-MY" dirty="0"/>
                        <a:t>Team 1-3 students</a:t>
                      </a:r>
                      <a:endParaRPr lang="en-US" dirty="0"/>
                    </a:p>
                  </a:txBody>
                  <a:tcPr/>
                </a:tc>
                <a:extLst>
                  <a:ext uri="{0D108BD9-81ED-4DB2-BD59-A6C34878D82A}">
                    <a16:rowId xmlns:a16="http://schemas.microsoft.com/office/drawing/2014/main" val="375098544"/>
                  </a:ext>
                </a:extLst>
              </a:tr>
              <a:tr h="595195">
                <a:tc>
                  <a:txBody>
                    <a:bodyPr/>
                    <a:lstStyle/>
                    <a:p>
                      <a:r>
                        <a:rPr lang="en-MY" dirty="0"/>
                        <a:t>Robot Kits Allowed</a:t>
                      </a:r>
                      <a:endParaRPr lang="en-US" dirty="0"/>
                    </a:p>
                  </a:txBody>
                  <a:tcPr/>
                </a:tc>
                <a:tc>
                  <a:txBody>
                    <a:bodyPr/>
                    <a:lstStyle/>
                    <a:p>
                      <a:r>
                        <a:rPr lang="en-MY" dirty="0"/>
                        <a:t>Game Maker Kit</a:t>
                      </a:r>
                      <a:endParaRPr lang="en-US" dirty="0"/>
                    </a:p>
                  </a:txBody>
                  <a:tcPr/>
                </a:tc>
                <a:extLst>
                  <a:ext uri="{0D108BD9-81ED-4DB2-BD59-A6C34878D82A}">
                    <a16:rowId xmlns:a16="http://schemas.microsoft.com/office/drawing/2014/main" val="3338115504"/>
                  </a:ext>
                </a:extLst>
              </a:tr>
              <a:tr h="828675">
                <a:tc>
                  <a:txBody>
                    <a:bodyPr/>
                    <a:lstStyle/>
                    <a:p>
                      <a:r>
                        <a:rPr lang="en-MY" dirty="0"/>
                        <a:t>Mission</a:t>
                      </a:r>
                      <a:endParaRPr lang="en-US" dirty="0"/>
                    </a:p>
                  </a:txBody>
                  <a:tcPr/>
                </a:tc>
                <a:tc>
                  <a:txBody>
                    <a:bodyPr/>
                    <a:lstStyle/>
                    <a:p>
                      <a:r>
                        <a:rPr lang="en-US" sz="1800" kern="1200" dirty="0">
                          <a:solidFill>
                            <a:schemeClr val="dk1"/>
                          </a:solidFill>
                          <a:effectLst/>
                          <a:latin typeface="+mn-lt"/>
                          <a:ea typeface="+mn-ea"/>
                          <a:cs typeface="+mn-cs"/>
                        </a:rPr>
                        <a:t>Design a proper game based on the theme given and submit online.</a:t>
                      </a:r>
                      <a:endParaRPr lang="en-US" dirty="0"/>
                    </a:p>
                  </a:txBody>
                  <a:tcPr/>
                </a:tc>
                <a:extLst>
                  <a:ext uri="{0D108BD9-81ED-4DB2-BD59-A6C34878D82A}">
                    <a16:rowId xmlns:a16="http://schemas.microsoft.com/office/drawing/2014/main" val="46155910"/>
                  </a:ext>
                </a:extLst>
              </a:tr>
              <a:tr h="595195">
                <a:tc>
                  <a:txBody>
                    <a:bodyPr/>
                    <a:lstStyle/>
                    <a:p>
                      <a:r>
                        <a:rPr lang="en-MY" dirty="0"/>
                        <a:t>Robot Building</a:t>
                      </a:r>
                      <a:endParaRPr lang="en-US" dirty="0"/>
                    </a:p>
                  </a:txBody>
                  <a:tcPr/>
                </a:tc>
                <a:tc>
                  <a:txBody>
                    <a:bodyPr/>
                    <a:lstStyle/>
                    <a:p>
                      <a:r>
                        <a:rPr lang="en-MY" dirty="0"/>
                        <a:t>Pre-build robot</a:t>
                      </a:r>
                      <a:endParaRPr lang="en-US" dirty="0"/>
                    </a:p>
                  </a:txBody>
                  <a:tcPr/>
                </a:tc>
                <a:extLst>
                  <a:ext uri="{0D108BD9-81ED-4DB2-BD59-A6C34878D82A}">
                    <a16:rowId xmlns:a16="http://schemas.microsoft.com/office/drawing/2014/main" val="161686148"/>
                  </a:ext>
                </a:extLst>
              </a:tr>
            </a:tbl>
          </a:graphicData>
        </a:graphic>
      </p:graphicFrame>
      <p:pic>
        <p:nvPicPr>
          <p:cNvPr id="15" name="Picture 14">
            <a:extLst>
              <a:ext uri="{FF2B5EF4-FFF2-40B4-BE49-F238E27FC236}">
                <a16:creationId xmlns:a16="http://schemas.microsoft.com/office/drawing/2014/main" id="{5715A763-EE11-24C5-4A77-258D600851DC}"/>
              </a:ext>
            </a:extLst>
          </p:cNvPr>
          <p:cNvPicPr>
            <a:picLocks noChangeAspect="1"/>
          </p:cNvPicPr>
          <p:nvPr/>
        </p:nvPicPr>
        <p:blipFill>
          <a:blip r:embed="rId3"/>
          <a:stretch>
            <a:fillRect/>
          </a:stretch>
        </p:blipFill>
        <p:spPr>
          <a:xfrm>
            <a:off x="7496175" y="2000250"/>
            <a:ext cx="2250166" cy="3216118"/>
          </a:xfrm>
          <a:prstGeom prst="rect">
            <a:avLst/>
          </a:prstGeom>
        </p:spPr>
      </p:pic>
    </p:spTree>
    <p:extLst>
      <p:ext uri="{BB962C8B-B14F-4D97-AF65-F5344CB8AC3E}">
        <p14:creationId xmlns:p14="http://schemas.microsoft.com/office/powerpoint/2010/main" val="294896800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60B32-2FCF-46AB-86CA-A0ED58BBF3BA}"/>
              </a:ext>
            </a:extLst>
          </p:cNvPr>
          <p:cNvSpPr>
            <a:spLocks noGrp="1"/>
          </p:cNvSpPr>
          <p:nvPr>
            <p:ph type="title"/>
          </p:nvPr>
        </p:nvSpPr>
        <p:spPr>
          <a:xfrm>
            <a:off x="2533574" y="768975"/>
            <a:ext cx="7269017" cy="785091"/>
          </a:xfrm>
        </p:spPr>
        <p:txBody>
          <a:bodyPr/>
          <a:lstStyle/>
          <a:p>
            <a:r>
              <a:rPr lang="en-MY" dirty="0">
                <a:solidFill>
                  <a:srgbClr val="002060"/>
                </a:solidFill>
              </a:rPr>
              <a:t>GAME DESIGN CHALLENGE</a:t>
            </a:r>
          </a:p>
        </p:txBody>
      </p:sp>
      <p:sp>
        <p:nvSpPr>
          <p:cNvPr id="5" name="Oval 4"/>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429954A-E6B2-7107-E5FF-77FA2CE388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
        <p:nvSpPr>
          <p:cNvPr id="7" name="TextBox 6">
            <a:extLst>
              <a:ext uri="{FF2B5EF4-FFF2-40B4-BE49-F238E27FC236}">
                <a16:creationId xmlns:a16="http://schemas.microsoft.com/office/drawing/2014/main" id="{08188926-7B80-D7B9-82DC-E96F55AAE78A}"/>
              </a:ext>
            </a:extLst>
          </p:cNvPr>
          <p:cNvSpPr txBox="1"/>
          <p:nvPr/>
        </p:nvSpPr>
        <p:spPr>
          <a:xfrm>
            <a:off x="835818" y="1498415"/>
            <a:ext cx="10937081" cy="3523529"/>
          </a:xfrm>
          <a:prstGeom prst="rect">
            <a:avLst/>
          </a:prstGeom>
          <a:noFill/>
        </p:spPr>
        <p:txBody>
          <a:bodyPr wrap="square">
            <a:spAutoFit/>
          </a:bodyPr>
          <a:lstStyle/>
          <a:p>
            <a:pPr marL="15875" marR="57150" algn="just" latinLnBrk="1">
              <a:lnSpc>
                <a:spcPct val="160000"/>
              </a:lnSpc>
              <a:spcBef>
                <a:spcPts val="1175"/>
              </a:spcBef>
              <a:spcAft>
                <a:spcPts val="0"/>
              </a:spcAft>
            </a:pPr>
            <a:r>
              <a:rPr lang="en-US" sz="1800" b="1" kern="100" dirty="0">
                <a:solidFill>
                  <a:srgbClr val="000000"/>
                </a:solidFill>
                <a:effectLst/>
                <a:latin typeface="Times" panose="02020603050405020304" pitchFamily="18" charset="0"/>
                <a:ea typeface="Times" panose="02020603050405020304" pitchFamily="18" charset="0"/>
                <a:cs typeface="Arial" panose="020B0604020202020204" pitchFamily="34" charset="0"/>
              </a:rPr>
              <a:t>Objective </a:t>
            </a:r>
            <a:endParaRPr lang="en-US" sz="1800" kern="100" dirty="0">
              <a:solidFill>
                <a:srgbClr val="000000"/>
              </a:solidFill>
              <a:effectLst/>
              <a:latin typeface="함초롬바탕"/>
              <a:cs typeface="Arial" panose="020B0604020202020204" pitchFamily="34" charset="0"/>
            </a:endParaRPr>
          </a:p>
          <a:p>
            <a:pPr marL="285750" marR="54610" indent="-10795" algn="just">
              <a:lnSpc>
                <a:spcPct val="95000"/>
              </a:lnSpc>
              <a:spcBef>
                <a:spcPts val="420"/>
              </a:spcBef>
              <a:spcAft>
                <a:spcPts val="250"/>
              </a:spcAft>
            </a:pPr>
            <a:r>
              <a:rPr lang="en-US" sz="1800" dirty="0">
                <a:solidFill>
                  <a:srgbClr val="000000"/>
                </a:solidFill>
                <a:effectLst/>
                <a:latin typeface="Times" panose="02020603050405020304" pitchFamily="18" charset="0"/>
                <a:ea typeface="Times" panose="02020603050405020304" pitchFamily="18" charset="0"/>
              </a:rPr>
              <a:t>Provide a platform for </a:t>
            </a:r>
            <a:r>
              <a:rPr lang="en-US" sz="1800" dirty="0">
                <a:effectLst/>
                <a:latin typeface="Times" panose="02020603050405020304" pitchFamily="18" charset="0"/>
                <a:ea typeface="Times" panose="02020603050405020304" pitchFamily="18" charset="0"/>
              </a:rPr>
              <a:t>students</a:t>
            </a:r>
            <a:r>
              <a:rPr lang="en-US" sz="1800" dirty="0">
                <a:solidFill>
                  <a:srgbClr val="000000"/>
                </a:solidFill>
                <a:effectLst/>
                <a:latin typeface="Times" panose="02020603050405020304" pitchFamily="18" charset="0"/>
                <a:ea typeface="Times" panose="02020603050405020304" pitchFamily="18" charset="0"/>
              </a:rPr>
              <a:t> to showcase their creativity, innovative and programming skills. They are required to work together as a team to design a </a:t>
            </a:r>
            <a:r>
              <a:rPr lang="en-US" sz="1800" dirty="0">
                <a:solidFill>
                  <a:srgbClr val="000000"/>
                </a:solidFill>
                <a:effectLst/>
                <a:latin typeface="Times" panose="02020603050405020304" pitchFamily="18" charset="0"/>
                <a:ea typeface="Malgun Gothic" panose="020B0503020000020004" pitchFamily="34" charset="-127"/>
              </a:rPr>
              <a:t>game</a:t>
            </a:r>
            <a:r>
              <a:rPr lang="en-US" sz="1800" dirty="0">
                <a:solidFill>
                  <a:srgbClr val="000000"/>
                </a:solidFill>
                <a:effectLst/>
                <a:latin typeface="Times" panose="02020603050405020304" pitchFamily="18" charset="0"/>
                <a:ea typeface="Times" panose="02020603050405020304" pitchFamily="18" charset="0"/>
              </a:rPr>
              <a:t> based on the given theme. Besides, they will also need to present and demonstrate their </a:t>
            </a:r>
            <a:r>
              <a:rPr lang="en-US" sz="1800" dirty="0">
                <a:solidFill>
                  <a:srgbClr val="000000"/>
                </a:solidFill>
                <a:effectLst/>
                <a:latin typeface="Times" panose="02020603050405020304" pitchFamily="18" charset="0"/>
                <a:ea typeface="Malgun Gothic" panose="020B0503020000020004" pitchFamily="34" charset="-127"/>
              </a:rPr>
              <a:t>game</a:t>
            </a:r>
            <a:r>
              <a:rPr lang="en-US" sz="1800" dirty="0">
                <a:solidFill>
                  <a:srgbClr val="000000"/>
                </a:solidFill>
                <a:effectLst/>
                <a:latin typeface="Times" panose="02020603050405020304" pitchFamily="18" charset="0"/>
                <a:ea typeface="Times" panose="02020603050405020304" pitchFamily="18" charset="0"/>
              </a:rPr>
              <a:t> creation well to convince and impress the </a:t>
            </a:r>
            <a:r>
              <a:rPr lang="en-US" sz="1800" dirty="0">
                <a:effectLst/>
                <a:latin typeface="Times" panose="02020603050405020304" pitchFamily="18" charset="0"/>
                <a:ea typeface="Times" panose="02020603050405020304" pitchFamily="18" charset="0"/>
              </a:rPr>
              <a:t>referee</a:t>
            </a:r>
            <a:r>
              <a:rPr lang="en-US" sz="1800" dirty="0">
                <a:solidFill>
                  <a:srgbClr val="000000"/>
                </a:solidFill>
                <a:effectLst/>
                <a:latin typeface="Times" panose="02020603050405020304" pitchFamily="18" charset="0"/>
                <a:ea typeface="Times" panose="02020603050405020304" pitchFamily="18" charset="0"/>
              </a:rPr>
              <a:t>s. </a:t>
            </a:r>
            <a:endParaRPr lang="en-US" sz="1800" dirty="0">
              <a:effectLst/>
              <a:latin typeface="Arial" panose="020B0604020202020204" pitchFamily="34" charset="0"/>
              <a:ea typeface="Malgun Gothic" panose="020B0503020000020004" pitchFamily="34" charset="-127"/>
            </a:endParaRPr>
          </a:p>
          <a:p>
            <a:pPr marL="15875" marR="57150" algn="just">
              <a:lnSpc>
                <a:spcPct val="115000"/>
              </a:lnSpc>
              <a:spcBef>
                <a:spcPts val="1175"/>
              </a:spcBef>
              <a:spcAft>
                <a:spcPts val="0"/>
              </a:spcAft>
            </a:pPr>
            <a:r>
              <a:rPr lang="en-US" sz="1800" b="1" dirty="0">
                <a:solidFill>
                  <a:srgbClr val="000000"/>
                </a:solidFill>
                <a:effectLst/>
                <a:latin typeface="Times" panose="02020603050405020304" pitchFamily="18" charset="0"/>
                <a:ea typeface="Times" panose="02020603050405020304" pitchFamily="18" charset="0"/>
              </a:rPr>
              <a:t>Restrictions on </a:t>
            </a:r>
            <a:r>
              <a:rPr lang="en-US" sz="1800" b="1" dirty="0">
                <a:solidFill>
                  <a:srgbClr val="000000"/>
                </a:solidFill>
                <a:effectLst/>
                <a:latin typeface="Times" panose="02020603050405020304" pitchFamily="18" charset="0"/>
                <a:ea typeface="Malgun Gothic" panose="020B0503020000020004" pitchFamily="34" charset="-127"/>
              </a:rPr>
              <a:t>Game</a:t>
            </a:r>
            <a:r>
              <a:rPr lang="en-US" sz="1800" b="1" dirty="0">
                <a:solidFill>
                  <a:srgbClr val="000000"/>
                </a:solidFill>
                <a:effectLst/>
                <a:latin typeface="Times" panose="02020603050405020304" pitchFamily="18" charset="0"/>
                <a:ea typeface="Times" panose="02020603050405020304" pitchFamily="18" charset="0"/>
              </a:rPr>
              <a:t> design </a:t>
            </a:r>
            <a:endParaRPr lang="en-US" sz="1800" dirty="0">
              <a:effectLst/>
              <a:latin typeface="Arial" panose="020B0604020202020204" pitchFamily="34" charset="0"/>
              <a:ea typeface="Malgun Gothic" panose="020B0503020000020004" pitchFamily="34" charset="-127"/>
            </a:endParaRPr>
          </a:p>
          <a:p>
            <a:pPr marL="560070" marR="54610" indent="-285750" algn="just">
              <a:lnSpc>
                <a:spcPct val="95000"/>
              </a:lnSpc>
              <a:spcBef>
                <a:spcPts val="420"/>
              </a:spcBef>
              <a:spcAft>
                <a:spcPts val="250"/>
              </a:spcAft>
              <a:buFont typeface="Arial" panose="020B0604020202020204" pitchFamily="34" charset="0"/>
              <a:buChar char="•"/>
            </a:pPr>
            <a:r>
              <a:rPr lang="en-US" sz="1800" dirty="0">
                <a:solidFill>
                  <a:srgbClr val="000000"/>
                </a:solidFill>
                <a:effectLst/>
                <a:latin typeface="Times" panose="02020603050405020304" pitchFamily="18" charset="0"/>
                <a:ea typeface="Times" panose="02020603050405020304" pitchFamily="18" charset="0"/>
              </a:rPr>
              <a:t>Only MRT </a:t>
            </a:r>
            <a:r>
              <a:rPr lang="en-US" sz="1800" dirty="0">
                <a:solidFill>
                  <a:srgbClr val="000000"/>
                </a:solidFill>
                <a:effectLst/>
                <a:latin typeface="Times" panose="02020603050405020304" pitchFamily="18" charset="0"/>
                <a:ea typeface="Malgun Gothic" panose="020B0503020000020004" pitchFamily="34" charset="-127"/>
              </a:rPr>
              <a:t>Game Maker Kit is to </a:t>
            </a:r>
            <a:r>
              <a:rPr lang="en-US" sz="1800" dirty="0">
                <a:solidFill>
                  <a:srgbClr val="000000"/>
                </a:solidFill>
                <a:effectLst/>
                <a:latin typeface="Times" panose="02020603050405020304" pitchFamily="18" charset="0"/>
                <a:ea typeface="Times" panose="02020603050405020304" pitchFamily="18" charset="0"/>
              </a:rPr>
              <a:t>be used to </a:t>
            </a:r>
            <a:r>
              <a:rPr lang="en-US" sz="1800" dirty="0">
                <a:solidFill>
                  <a:srgbClr val="000000"/>
                </a:solidFill>
                <a:effectLst/>
                <a:latin typeface="Times" panose="02020603050405020304" pitchFamily="18" charset="0"/>
                <a:ea typeface="Malgun Gothic" panose="020B0503020000020004" pitchFamily="34" charset="-127"/>
              </a:rPr>
              <a:t>make game</a:t>
            </a:r>
            <a:r>
              <a:rPr lang="en-US" sz="1800" dirty="0">
                <a:solidFill>
                  <a:srgbClr val="000000"/>
                </a:solidFill>
                <a:effectLst/>
                <a:latin typeface="Times" panose="02020603050405020304" pitchFamily="18" charset="0"/>
                <a:ea typeface="Times" panose="02020603050405020304" pitchFamily="18" charset="0"/>
              </a:rPr>
              <a:t>.  </a:t>
            </a:r>
            <a:endParaRPr lang="en-US" sz="1800" dirty="0">
              <a:effectLst/>
              <a:latin typeface="Arial" panose="020B0604020202020204" pitchFamily="34" charset="0"/>
              <a:ea typeface="Malgun Gothic" panose="020B0503020000020004" pitchFamily="34" charset="-127"/>
            </a:endParaRPr>
          </a:p>
          <a:p>
            <a:pPr marL="560070" marR="54610" indent="-285750" algn="just">
              <a:lnSpc>
                <a:spcPct val="95000"/>
              </a:lnSpc>
              <a:spcBef>
                <a:spcPts val="420"/>
              </a:spcBef>
              <a:spcAft>
                <a:spcPts val="250"/>
              </a:spcAft>
              <a:buFont typeface="Arial" panose="020B0604020202020204" pitchFamily="34" charset="0"/>
              <a:buChar char="•"/>
            </a:pPr>
            <a:r>
              <a:rPr lang="en-US" sz="1800" dirty="0">
                <a:solidFill>
                  <a:srgbClr val="000000"/>
                </a:solidFill>
                <a:effectLst/>
                <a:latin typeface="Times" panose="02020603050405020304" pitchFamily="18" charset="0"/>
                <a:ea typeface="Malgun Gothic" panose="020B0503020000020004" pitchFamily="34" charset="-127"/>
              </a:rPr>
              <a:t>Participants should make code at </a:t>
            </a:r>
            <a:r>
              <a:rPr lang="en-US" sz="1800" u="sng" dirty="0">
                <a:solidFill>
                  <a:srgbClr val="0563C1"/>
                </a:solidFill>
                <a:effectLst/>
                <a:latin typeface="Times" panose="02020603050405020304" pitchFamily="18" charset="0"/>
                <a:ea typeface="Malgun Gothic" panose="020B0503020000020004" pitchFamily="34" charset="-127"/>
                <a:hlinkClick r:id="rId3"/>
              </a:rPr>
              <a:t>https://arcade.makecode.com</a:t>
            </a:r>
            <a:r>
              <a:rPr lang="en-US" sz="1800" dirty="0">
                <a:solidFill>
                  <a:srgbClr val="000000"/>
                </a:solidFill>
                <a:effectLst/>
                <a:latin typeface="Times" panose="02020603050405020304" pitchFamily="18" charset="0"/>
                <a:ea typeface="Malgun Gothic" panose="020B0503020000020004" pitchFamily="34" charset="-127"/>
              </a:rPr>
              <a:t>.</a:t>
            </a:r>
            <a:r>
              <a:rPr lang="en-US" sz="1800" dirty="0">
                <a:solidFill>
                  <a:srgbClr val="000000"/>
                </a:solidFill>
                <a:effectLst/>
                <a:latin typeface="Times" panose="02020603050405020304" pitchFamily="18" charset="0"/>
                <a:ea typeface="Times" panose="02020603050405020304" pitchFamily="18" charset="0"/>
              </a:rPr>
              <a:t> </a:t>
            </a:r>
            <a:endParaRPr lang="en-US" sz="1800" dirty="0">
              <a:effectLst/>
              <a:latin typeface="Arial" panose="020B0604020202020204" pitchFamily="34" charset="0"/>
              <a:ea typeface="Malgun Gothic" panose="020B0503020000020004" pitchFamily="34" charset="-127"/>
            </a:endParaRPr>
          </a:p>
          <a:p>
            <a:pPr marL="560070" marR="54610" indent="-285750" algn="just">
              <a:lnSpc>
                <a:spcPct val="95000"/>
              </a:lnSpc>
              <a:spcBef>
                <a:spcPts val="420"/>
              </a:spcBef>
              <a:spcAft>
                <a:spcPts val="250"/>
              </a:spcAft>
              <a:buFont typeface="Arial" panose="020B0604020202020204" pitchFamily="34" charset="0"/>
              <a:buChar char="•"/>
            </a:pPr>
            <a:r>
              <a:rPr lang="en-US" sz="1800" dirty="0">
                <a:solidFill>
                  <a:srgbClr val="000000"/>
                </a:solidFill>
                <a:effectLst/>
                <a:latin typeface="Times" panose="02020603050405020304" pitchFamily="18" charset="0"/>
                <a:ea typeface="Malgun Gothic" panose="020B0503020000020004" pitchFamily="34" charset="-127"/>
              </a:rPr>
              <a:t>Participants should make sure that games work properly both at emulator of websites above and MRT Game Maker Kit.</a:t>
            </a:r>
            <a:endParaRPr lang="en-US" sz="1800" dirty="0">
              <a:effectLst/>
              <a:latin typeface="Arial" panose="020B0604020202020204" pitchFamily="34" charset="0"/>
              <a:ea typeface="Malgun Gothic" panose="020B0503020000020004" pitchFamily="34" charset="-127"/>
            </a:endParaRPr>
          </a:p>
          <a:p>
            <a:pPr marL="285750" marR="54610" indent="-10795" algn="just" latinLnBrk="1">
              <a:lnSpc>
                <a:spcPct val="95000"/>
              </a:lnSpc>
              <a:spcBef>
                <a:spcPts val="420"/>
              </a:spcBef>
              <a:spcAft>
                <a:spcPts val="250"/>
              </a:spcAft>
            </a:pPr>
            <a:endParaRPr lang="en-US" sz="1800" kern="100" dirty="0">
              <a:solidFill>
                <a:srgbClr val="000000"/>
              </a:solidFill>
              <a:effectLst/>
              <a:latin typeface="Times" panose="02020603050405020304" pitchFamily="18" charset="0"/>
              <a:ea typeface="Times" panose="02020603050405020304" pitchFamily="18" charset="0"/>
              <a:cs typeface="Arial" panose="020B0604020202020204" pitchFamily="34" charset="0"/>
            </a:endParaRPr>
          </a:p>
        </p:txBody>
      </p:sp>
    </p:spTree>
    <p:extLst>
      <p:ext uri="{BB962C8B-B14F-4D97-AF65-F5344CB8AC3E}">
        <p14:creationId xmlns:p14="http://schemas.microsoft.com/office/powerpoint/2010/main" val="194569248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60B32-2FCF-46AB-86CA-A0ED58BBF3BA}"/>
              </a:ext>
            </a:extLst>
          </p:cNvPr>
          <p:cNvSpPr>
            <a:spLocks noGrp="1"/>
          </p:cNvSpPr>
          <p:nvPr>
            <p:ph type="title"/>
          </p:nvPr>
        </p:nvSpPr>
        <p:spPr>
          <a:xfrm>
            <a:off x="2352599" y="368925"/>
            <a:ext cx="7269017" cy="785091"/>
          </a:xfrm>
        </p:spPr>
        <p:txBody>
          <a:bodyPr/>
          <a:lstStyle/>
          <a:p>
            <a:r>
              <a:rPr lang="en-MY" dirty="0">
                <a:solidFill>
                  <a:srgbClr val="002060"/>
                </a:solidFill>
              </a:rPr>
              <a:t>GAME DESIGN CHALLENGE</a:t>
            </a:r>
          </a:p>
        </p:txBody>
      </p:sp>
      <p:sp>
        <p:nvSpPr>
          <p:cNvPr id="5" name="Oval 4"/>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429954A-E6B2-7107-E5FF-77FA2CE388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
        <p:nvSpPr>
          <p:cNvPr id="7" name="TextBox 6">
            <a:extLst>
              <a:ext uri="{FF2B5EF4-FFF2-40B4-BE49-F238E27FC236}">
                <a16:creationId xmlns:a16="http://schemas.microsoft.com/office/drawing/2014/main" id="{08188926-7B80-D7B9-82DC-E96F55AAE78A}"/>
              </a:ext>
            </a:extLst>
          </p:cNvPr>
          <p:cNvSpPr txBox="1"/>
          <p:nvPr/>
        </p:nvSpPr>
        <p:spPr>
          <a:xfrm>
            <a:off x="759618" y="1041215"/>
            <a:ext cx="10937081" cy="6100644"/>
          </a:xfrm>
          <a:prstGeom prst="rect">
            <a:avLst/>
          </a:prstGeom>
          <a:noFill/>
        </p:spPr>
        <p:txBody>
          <a:bodyPr wrap="square">
            <a:spAutoFit/>
          </a:bodyPr>
          <a:lstStyle/>
          <a:p>
            <a:pPr marL="15875" marR="57150" algn="just">
              <a:lnSpc>
                <a:spcPct val="115000"/>
              </a:lnSpc>
              <a:spcBef>
                <a:spcPts val="1175"/>
              </a:spcBef>
              <a:spcAft>
                <a:spcPts val="0"/>
              </a:spcAft>
            </a:pPr>
            <a:r>
              <a:rPr lang="en-US" sz="1800" b="1" dirty="0">
                <a:solidFill>
                  <a:srgbClr val="000000"/>
                </a:solidFill>
                <a:effectLst/>
                <a:latin typeface="Times" panose="02020603050405020304" pitchFamily="18" charset="0"/>
                <a:ea typeface="Times" panose="02020603050405020304" pitchFamily="18" charset="0"/>
              </a:rPr>
              <a:t>Game Rules </a:t>
            </a:r>
            <a:endParaRPr lang="en-US" sz="1800" dirty="0">
              <a:effectLst/>
              <a:latin typeface="Arial" panose="020B0604020202020204" pitchFamily="34" charset="0"/>
              <a:ea typeface="Malgun Gothic" panose="020B0503020000020004" pitchFamily="34" charset="-127"/>
            </a:endParaRPr>
          </a:p>
          <a:p>
            <a:pPr marL="560070" marR="54610" indent="-285750" algn="just">
              <a:lnSpc>
                <a:spcPct val="95000"/>
              </a:lnSpc>
              <a:spcBef>
                <a:spcPts val="420"/>
              </a:spcBef>
              <a:spcAft>
                <a:spcPts val="250"/>
              </a:spcAft>
              <a:buFont typeface="Arial" panose="020B0604020202020204" pitchFamily="34" charset="0"/>
              <a:buChar char="•"/>
            </a:pPr>
            <a:r>
              <a:rPr lang="en-US" sz="1800" dirty="0">
                <a:solidFill>
                  <a:srgbClr val="000000"/>
                </a:solidFill>
                <a:effectLst/>
                <a:latin typeface="Times" panose="02020603050405020304" pitchFamily="18" charset="0"/>
                <a:ea typeface="Times" panose="02020603050405020304" pitchFamily="18" charset="0"/>
              </a:rPr>
              <a:t>Participants shall </a:t>
            </a:r>
            <a:r>
              <a:rPr lang="en-US" sz="1800" dirty="0">
                <a:solidFill>
                  <a:srgbClr val="000000"/>
                </a:solidFill>
                <a:effectLst/>
                <a:latin typeface="Times" panose="02020603050405020304" pitchFamily="18" charset="0"/>
                <a:ea typeface="Malgun Gothic" panose="020B0503020000020004" pitchFamily="34" charset="-127"/>
              </a:rPr>
              <a:t>make game code</a:t>
            </a:r>
            <a:r>
              <a:rPr lang="en-US" sz="1800" dirty="0">
                <a:solidFill>
                  <a:srgbClr val="000000"/>
                </a:solidFill>
                <a:effectLst/>
                <a:latin typeface="Times" panose="02020603050405020304" pitchFamily="18" charset="0"/>
                <a:ea typeface="Times" panose="02020603050405020304" pitchFamily="18" charset="0"/>
              </a:rPr>
              <a:t> in advance. </a:t>
            </a:r>
            <a:endParaRPr lang="en-US" sz="1800" dirty="0">
              <a:effectLst/>
              <a:latin typeface="Arial" panose="020B0604020202020204" pitchFamily="34" charset="0"/>
              <a:ea typeface="Malgun Gothic" panose="020B0503020000020004" pitchFamily="34" charset="-127"/>
            </a:endParaRPr>
          </a:p>
          <a:p>
            <a:pPr marL="560070" marR="54610" indent="-285750" algn="just">
              <a:lnSpc>
                <a:spcPct val="95000"/>
              </a:lnSpc>
              <a:spcBef>
                <a:spcPts val="420"/>
              </a:spcBef>
              <a:spcAft>
                <a:spcPts val="250"/>
              </a:spcAft>
              <a:buFont typeface="Arial" panose="020B0604020202020204" pitchFamily="34" charset="0"/>
              <a:buChar char="•"/>
            </a:pPr>
            <a:r>
              <a:rPr lang="en-US" sz="1800" dirty="0">
                <a:solidFill>
                  <a:srgbClr val="000000"/>
                </a:solidFill>
                <a:effectLst/>
                <a:latin typeface="Times" panose="02020603050405020304" pitchFamily="18" charset="0"/>
                <a:ea typeface="Times" panose="02020603050405020304" pitchFamily="18" charset="0"/>
              </a:rPr>
              <a:t>Each group </a:t>
            </a:r>
            <a:r>
              <a:rPr lang="en-US" sz="1800" dirty="0">
                <a:effectLst/>
                <a:latin typeface="Times" panose="02020603050405020304" pitchFamily="18" charset="0"/>
                <a:ea typeface="Times" panose="02020603050405020304" pitchFamily="18" charset="0"/>
              </a:rPr>
              <a:t>has a presentation</a:t>
            </a:r>
            <a:r>
              <a:rPr lang="en-US" sz="1800" dirty="0">
                <a:solidFill>
                  <a:srgbClr val="000000"/>
                </a:solidFill>
                <a:effectLst/>
                <a:latin typeface="Times" panose="02020603050405020304" pitchFamily="18" charset="0"/>
                <a:ea typeface="Times" panose="02020603050405020304" pitchFamily="18" charset="0"/>
              </a:rPr>
              <a:t> time of </a:t>
            </a:r>
            <a:r>
              <a:rPr lang="en-US" sz="1800" dirty="0">
                <a:solidFill>
                  <a:srgbClr val="000000"/>
                </a:solidFill>
                <a:effectLst/>
                <a:latin typeface="Times" panose="02020603050405020304" pitchFamily="18" charset="0"/>
                <a:ea typeface="Malgun Gothic" panose="020B0503020000020004" pitchFamily="34" charset="-127"/>
              </a:rPr>
              <a:t>3</a:t>
            </a:r>
            <a:r>
              <a:rPr lang="en-US" sz="1800" dirty="0">
                <a:solidFill>
                  <a:srgbClr val="000000"/>
                </a:solidFill>
                <a:effectLst/>
                <a:latin typeface="Times" panose="02020603050405020304" pitchFamily="18" charset="0"/>
                <a:ea typeface="Times" panose="02020603050405020304" pitchFamily="18" charset="0"/>
              </a:rPr>
              <a:t> minutes to introduce their </a:t>
            </a:r>
            <a:r>
              <a:rPr lang="en-US" sz="1800" dirty="0">
                <a:solidFill>
                  <a:srgbClr val="000000"/>
                </a:solidFill>
                <a:effectLst/>
                <a:latin typeface="Times" panose="02020603050405020304" pitchFamily="18" charset="0"/>
                <a:ea typeface="Malgun Gothic" panose="020B0503020000020004" pitchFamily="34" charset="-127"/>
              </a:rPr>
              <a:t>games</a:t>
            </a:r>
            <a:r>
              <a:rPr lang="en-US" sz="1800" dirty="0">
                <a:solidFill>
                  <a:srgbClr val="000000"/>
                </a:solidFill>
                <a:effectLst/>
                <a:latin typeface="Times" panose="02020603050405020304" pitchFamily="18" charset="0"/>
                <a:ea typeface="Times" panose="02020603050405020304" pitchFamily="18" charset="0"/>
              </a:rPr>
              <a:t> to the referee on the </a:t>
            </a:r>
            <a:r>
              <a:rPr lang="en-US" sz="1800" dirty="0">
                <a:solidFill>
                  <a:srgbClr val="000000"/>
                </a:solidFill>
                <a:effectLst/>
                <a:latin typeface="Times" panose="02020603050405020304" pitchFamily="18" charset="0"/>
                <a:ea typeface="Malgun Gothic" panose="020B0503020000020004" pitchFamily="34" charset="-127"/>
              </a:rPr>
              <a:t>competition place</a:t>
            </a:r>
            <a:r>
              <a:rPr lang="en-US" sz="1800" dirty="0">
                <a:solidFill>
                  <a:srgbClr val="000000"/>
                </a:solidFill>
                <a:effectLst/>
                <a:latin typeface="Times" panose="02020603050405020304" pitchFamily="18" charset="0"/>
                <a:ea typeface="Times" panose="02020603050405020304" pitchFamily="18" charset="0"/>
              </a:rPr>
              <a:t>.  </a:t>
            </a:r>
            <a:r>
              <a:rPr lang="en-US" sz="1800" dirty="0">
                <a:effectLst/>
                <a:latin typeface="Times" panose="02020603050405020304" pitchFamily="18" charset="0"/>
                <a:ea typeface="Times" panose="02020603050405020304" pitchFamily="18" charset="0"/>
              </a:rPr>
              <a:t>Presentations</a:t>
            </a:r>
            <a:r>
              <a:rPr lang="en-US" sz="1800" dirty="0">
                <a:solidFill>
                  <a:srgbClr val="000000"/>
                </a:solidFill>
                <a:effectLst/>
                <a:latin typeface="Times" panose="02020603050405020304" pitchFamily="18" charset="0"/>
                <a:ea typeface="Times" panose="02020603050405020304" pitchFamily="18" charset="0"/>
              </a:rPr>
              <a:t> can be done in English. If they are unable to present in English, they have to prepare their own translator. </a:t>
            </a:r>
            <a:endParaRPr lang="en-US" sz="1800" dirty="0">
              <a:effectLst/>
              <a:latin typeface="Arial" panose="020B0604020202020204" pitchFamily="34" charset="0"/>
              <a:ea typeface="Malgun Gothic" panose="020B0503020000020004" pitchFamily="34" charset="-127"/>
            </a:endParaRPr>
          </a:p>
          <a:p>
            <a:pPr marL="560070" marR="54610" indent="-285750" algn="just">
              <a:lnSpc>
                <a:spcPct val="95000"/>
              </a:lnSpc>
              <a:spcBef>
                <a:spcPts val="420"/>
              </a:spcBef>
              <a:spcAft>
                <a:spcPts val="250"/>
              </a:spcAft>
              <a:buFont typeface="Arial" panose="020B0604020202020204" pitchFamily="34" charset="0"/>
              <a:buChar char="•"/>
            </a:pPr>
            <a:r>
              <a:rPr lang="en-US" sz="1800" dirty="0">
                <a:solidFill>
                  <a:srgbClr val="000000"/>
                </a:solidFill>
                <a:effectLst/>
                <a:latin typeface="Times" panose="02020603050405020304" pitchFamily="18" charset="0"/>
                <a:ea typeface="Malgun Gothic" panose="020B0503020000020004" pitchFamily="34" charset="-127"/>
              </a:rPr>
              <a:t>Game kit and laptop</a:t>
            </a:r>
            <a:r>
              <a:rPr lang="en-US" sz="1800" dirty="0">
                <a:solidFill>
                  <a:srgbClr val="000000"/>
                </a:solidFill>
                <a:effectLst/>
                <a:latin typeface="Times" panose="02020603050405020304" pitchFamily="18" charset="0"/>
                <a:ea typeface="Times" panose="02020603050405020304" pitchFamily="18" charset="0"/>
              </a:rPr>
              <a:t> may be displayed in the allocated table assigned to each group. Hence, Participants are required to ensure their </a:t>
            </a:r>
            <a:r>
              <a:rPr lang="en-US" sz="1800" dirty="0">
                <a:solidFill>
                  <a:srgbClr val="000000"/>
                </a:solidFill>
                <a:effectLst/>
                <a:latin typeface="Times" panose="02020603050405020304" pitchFamily="18" charset="0"/>
                <a:ea typeface="Malgun Gothic" panose="020B0503020000020004" pitchFamily="34" charset="-127"/>
              </a:rPr>
              <a:t>game kit</a:t>
            </a:r>
            <a:r>
              <a:rPr lang="en-US" sz="1800" dirty="0">
                <a:solidFill>
                  <a:srgbClr val="000000"/>
                </a:solidFill>
                <a:effectLst/>
                <a:latin typeface="Times" panose="02020603050405020304" pitchFamily="18" charset="0"/>
                <a:ea typeface="Times" panose="02020603050405020304" pitchFamily="18" charset="0"/>
              </a:rPr>
              <a:t> are taken care of during the display time to the public until the judging is completed.</a:t>
            </a:r>
            <a:endParaRPr lang="en-US" sz="1800" dirty="0">
              <a:effectLst/>
              <a:latin typeface="Arial" panose="020B0604020202020204" pitchFamily="34" charset="0"/>
              <a:ea typeface="Malgun Gothic" panose="020B0503020000020004" pitchFamily="34" charset="-127"/>
            </a:endParaRPr>
          </a:p>
          <a:p>
            <a:pPr marL="560070" marR="54610" indent="-285750" algn="just">
              <a:lnSpc>
                <a:spcPct val="95000"/>
              </a:lnSpc>
              <a:spcBef>
                <a:spcPts val="420"/>
              </a:spcBef>
              <a:spcAft>
                <a:spcPts val="250"/>
              </a:spcAft>
              <a:buFont typeface="Arial" panose="020B0604020202020204" pitchFamily="34" charset="0"/>
              <a:buChar char="•"/>
            </a:pPr>
            <a:r>
              <a:rPr lang="en-US" sz="1800" dirty="0">
                <a:solidFill>
                  <a:srgbClr val="000000"/>
                </a:solidFill>
                <a:effectLst/>
                <a:latin typeface="Times" panose="02020603050405020304" pitchFamily="18" charset="0"/>
                <a:ea typeface="Malgun Gothic" panose="020B0503020000020004" pitchFamily="34" charset="-127"/>
              </a:rPr>
              <a:t>After registration, a</a:t>
            </a:r>
            <a:r>
              <a:rPr lang="en-US" sz="1800" dirty="0">
                <a:solidFill>
                  <a:srgbClr val="000000"/>
                </a:solidFill>
                <a:effectLst/>
                <a:latin typeface="Times" panose="02020603050405020304" pitchFamily="18" charset="0"/>
                <a:ea typeface="Times" panose="02020603050405020304" pitchFamily="18" charset="0"/>
              </a:rPr>
              <a:t> poster</a:t>
            </a:r>
            <a:r>
              <a:rPr lang="en-US" sz="1800" dirty="0">
                <a:solidFill>
                  <a:srgbClr val="000000"/>
                </a:solidFill>
                <a:effectLst/>
                <a:latin typeface="Times" panose="02020603050405020304" pitchFamily="18" charset="0"/>
                <a:ea typeface="Malgun Gothic" panose="020B0503020000020004" pitchFamily="34" charset="-127"/>
              </a:rPr>
              <a:t>(presentation) form will be sent the teams by organizer, and participants need to fill the poster content. B</a:t>
            </a:r>
            <a:r>
              <a:rPr lang="en-US" sz="1800" dirty="0">
                <a:solidFill>
                  <a:srgbClr val="000000"/>
                </a:solidFill>
                <a:effectLst/>
                <a:latin typeface="Times" panose="02020603050405020304" pitchFamily="18" charset="0"/>
                <a:ea typeface="Times" panose="02020603050405020304" pitchFamily="18" charset="0"/>
              </a:rPr>
              <a:t>esides, 4 copies of the printed Manual (Presentation File) in English are required for the display and </a:t>
            </a:r>
            <a:r>
              <a:rPr lang="en-US" sz="1800" dirty="0">
                <a:effectLst/>
                <a:latin typeface="Times" panose="02020603050405020304" pitchFamily="18" charset="0"/>
                <a:ea typeface="Times" panose="02020603050405020304" pitchFamily="18" charset="0"/>
              </a:rPr>
              <a:t>referee</a:t>
            </a:r>
            <a:r>
              <a:rPr lang="en-US" sz="1800" dirty="0">
                <a:solidFill>
                  <a:srgbClr val="000000"/>
                </a:solidFill>
                <a:effectLst/>
                <a:latin typeface="Times" panose="02020603050405020304" pitchFamily="18" charset="0"/>
                <a:ea typeface="Times" panose="02020603050405020304" pitchFamily="18" charset="0"/>
              </a:rPr>
              <a:t>s review, it needs to include:</a:t>
            </a:r>
            <a:endParaRPr lang="en-US" sz="1800" dirty="0">
              <a:effectLst/>
              <a:latin typeface="Arial" panose="020B0604020202020204" pitchFamily="34" charset="0"/>
              <a:ea typeface="Malgun Gothic" panose="020B0503020000020004" pitchFamily="34" charset="-127"/>
            </a:endParaRPr>
          </a:p>
          <a:p>
            <a:pPr marL="742950" marR="54610" indent="-285750" algn="just">
              <a:lnSpc>
                <a:spcPct val="95000"/>
              </a:lnSpc>
              <a:spcBef>
                <a:spcPts val="0"/>
              </a:spcBef>
              <a:spcAft>
                <a:spcPts val="600"/>
              </a:spcAft>
              <a:buFont typeface="Arial" panose="020B0604020202020204" pitchFamily="34" charset="0"/>
              <a:buChar char="•"/>
            </a:pPr>
            <a:r>
              <a:rPr lang="en-US" sz="1800" dirty="0">
                <a:solidFill>
                  <a:srgbClr val="7030A0"/>
                </a:solidFill>
                <a:effectLst/>
                <a:latin typeface="Times" panose="02020603050405020304" pitchFamily="18" charset="0"/>
                <a:ea typeface="Malgun Gothic" panose="020B0503020000020004" pitchFamily="34" charset="-127"/>
              </a:rPr>
              <a:t>Game</a:t>
            </a:r>
            <a:r>
              <a:rPr lang="en-US" sz="1800" dirty="0">
                <a:solidFill>
                  <a:srgbClr val="7030A0"/>
                </a:solidFill>
                <a:effectLst/>
                <a:latin typeface="Times" panose="02020603050405020304" pitchFamily="18" charset="0"/>
                <a:ea typeface="Times" panose="02020603050405020304" pitchFamily="18" charset="0"/>
              </a:rPr>
              <a:t> Name</a:t>
            </a:r>
            <a:endParaRPr lang="en-US" sz="1800" dirty="0">
              <a:effectLst/>
              <a:latin typeface="Arial" panose="020B0604020202020204" pitchFamily="34" charset="0"/>
              <a:ea typeface="Malgun Gothic" panose="020B0503020000020004" pitchFamily="34" charset="-127"/>
            </a:endParaRPr>
          </a:p>
          <a:p>
            <a:pPr marL="742950" marR="54610" indent="-285750" algn="just">
              <a:lnSpc>
                <a:spcPct val="95000"/>
              </a:lnSpc>
              <a:spcBef>
                <a:spcPts val="0"/>
              </a:spcBef>
              <a:spcAft>
                <a:spcPts val="600"/>
              </a:spcAft>
              <a:buFont typeface="Arial" panose="020B0604020202020204" pitchFamily="34" charset="0"/>
              <a:buChar char="•"/>
            </a:pPr>
            <a:r>
              <a:rPr lang="en-US" sz="1800" dirty="0">
                <a:solidFill>
                  <a:srgbClr val="7030A0"/>
                </a:solidFill>
                <a:effectLst/>
                <a:latin typeface="Times" panose="02020603050405020304" pitchFamily="18" charset="0"/>
                <a:ea typeface="Times" panose="02020603050405020304" pitchFamily="18" charset="0"/>
              </a:rPr>
              <a:t>Purpose</a:t>
            </a:r>
            <a:endParaRPr lang="en-US" sz="1800" dirty="0">
              <a:effectLst/>
              <a:latin typeface="Arial" panose="020B0604020202020204" pitchFamily="34" charset="0"/>
              <a:ea typeface="Malgun Gothic" panose="020B0503020000020004" pitchFamily="34" charset="-127"/>
            </a:endParaRPr>
          </a:p>
          <a:p>
            <a:pPr marL="742950" marR="54610" indent="-285750" algn="just">
              <a:lnSpc>
                <a:spcPct val="95000"/>
              </a:lnSpc>
              <a:spcBef>
                <a:spcPts val="0"/>
              </a:spcBef>
              <a:spcAft>
                <a:spcPts val="600"/>
              </a:spcAft>
              <a:buFont typeface="Arial" panose="020B0604020202020204" pitchFamily="34" charset="0"/>
              <a:buChar char="•"/>
            </a:pPr>
            <a:r>
              <a:rPr lang="en-US" sz="1800" dirty="0">
                <a:solidFill>
                  <a:srgbClr val="7030A0"/>
                </a:solidFill>
                <a:effectLst/>
                <a:latin typeface="Times" panose="02020603050405020304" pitchFamily="18" charset="0"/>
                <a:ea typeface="Times" panose="02020603050405020304" pitchFamily="18" charset="0"/>
              </a:rPr>
              <a:t>Team member introduction and task allocation</a:t>
            </a:r>
            <a:endParaRPr lang="en-US" sz="1800" dirty="0">
              <a:effectLst/>
              <a:latin typeface="Arial" panose="020B0604020202020204" pitchFamily="34" charset="0"/>
              <a:ea typeface="Malgun Gothic" panose="020B0503020000020004" pitchFamily="34" charset="-127"/>
            </a:endParaRPr>
          </a:p>
          <a:p>
            <a:pPr marL="742950" marR="54610" indent="-285750" algn="just">
              <a:lnSpc>
                <a:spcPct val="95000"/>
              </a:lnSpc>
              <a:spcBef>
                <a:spcPts val="0"/>
              </a:spcBef>
              <a:spcAft>
                <a:spcPts val="600"/>
              </a:spcAft>
              <a:buFont typeface="Arial" panose="020B0604020202020204" pitchFamily="34" charset="0"/>
              <a:buChar char="•"/>
            </a:pPr>
            <a:r>
              <a:rPr lang="en-US" sz="1800" dirty="0">
                <a:solidFill>
                  <a:srgbClr val="7030A0"/>
                </a:solidFill>
                <a:effectLst/>
                <a:latin typeface="Times" panose="02020603050405020304" pitchFamily="18" charset="0"/>
                <a:ea typeface="Times" panose="02020603050405020304" pitchFamily="18" charset="0"/>
              </a:rPr>
              <a:t>Introduction of the project</a:t>
            </a:r>
            <a:endParaRPr lang="en-US" sz="1800" dirty="0">
              <a:effectLst/>
              <a:latin typeface="Arial" panose="020B0604020202020204" pitchFamily="34" charset="0"/>
              <a:ea typeface="Malgun Gothic" panose="020B0503020000020004" pitchFamily="34" charset="-127"/>
            </a:endParaRPr>
          </a:p>
          <a:p>
            <a:pPr marL="742950" marR="54610" indent="-285750" algn="just">
              <a:lnSpc>
                <a:spcPct val="95000"/>
              </a:lnSpc>
              <a:spcBef>
                <a:spcPts val="0"/>
              </a:spcBef>
              <a:spcAft>
                <a:spcPts val="600"/>
              </a:spcAft>
              <a:buFont typeface="Arial" panose="020B0604020202020204" pitchFamily="34" charset="0"/>
              <a:buChar char="•"/>
            </a:pPr>
            <a:r>
              <a:rPr lang="en-US" sz="1800" dirty="0">
                <a:solidFill>
                  <a:srgbClr val="7030A0"/>
                </a:solidFill>
                <a:effectLst/>
                <a:latin typeface="Times" panose="02020603050405020304" pitchFamily="18" charset="0"/>
                <a:ea typeface="Times" panose="02020603050405020304" pitchFamily="18" charset="0"/>
              </a:rPr>
              <a:t>How to program </a:t>
            </a:r>
            <a:r>
              <a:rPr lang="en-US" sz="1800" dirty="0">
                <a:solidFill>
                  <a:srgbClr val="7030A0"/>
                </a:solidFill>
                <a:effectLst/>
                <a:latin typeface="Times" panose="02020603050405020304" pitchFamily="18" charset="0"/>
                <a:ea typeface="Malgun Gothic" panose="020B0503020000020004" pitchFamily="34" charset="-127"/>
              </a:rPr>
              <a:t>(coding block captured)</a:t>
            </a:r>
            <a:endParaRPr lang="en-US" sz="1800" dirty="0">
              <a:effectLst/>
              <a:latin typeface="Arial" panose="020B0604020202020204" pitchFamily="34" charset="0"/>
              <a:ea typeface="Malgun Gothic" panose="020B0503020000020004" pitchFamily="34" charset="-127"/>
            </a:endParaRPr>
          </a:p>
          <a:p>
            <a:pPr marL="742950" marR="54610" indent="-285750" algn="just">
              <a:lnSpc>
                <a:spcPct val="95000"/>
              </a:lnSpc>
              <a:spcBef>
                <a:spcPts val="0"/>
              </a:spcBef>
              <a:spcAft>
                <a:spcPts val="600"/>
              </a:spcAft>
              <a:buFont typeface="Arial" panose="020B0604020202020204" pitchFamily="34" charset="0"/>
              <a:buChar char="•"/>
            </a:pPr>
            <a:r>
              <a:rPr lang="en-US" sz="1800" dirty="0">
                <a:solidFill>
                  <a:srgbClr val="7030A0"/>
                </a:solidFill>
                <a:effectLst/>
                <a:latin typeface="Times" panose="02020603050405020304" pitchFamily="18" charset="0"/>
                <a:ea typeface="Malgun Gothic" panose="020B0503020000020004" pitchFamily="34" charset="-127"/>
              </a:rPr>
              <a:t>How to play.</a:t>
            </a:r>
            <a:r>
              <a:rPr lang="en-US" sz="1800" dirty="0">
                <a:solidFill>
                  <a:srgbClr val="7030A0"/>
                </a:solidFill>
                <a:effectLst/>
                <a:latin typeface="Times" panose="02020603050405020304" pitchFamily="18" charset="0"/>
                <a:ea typeface="Times" panose="02020603050405020304" pitchFamily="18" charset="0"/>
              </a:rPr>
              <a:t> </a:t>
            </a:r>
            <a:endParaRPr lang="en-US" sz="1800" dirty="0">
              <a:effectLst/>
              <a:latin typeface="Arial" panose="020B0604020202020204" pitchFamily="34" charset="0"/>
              <a:ea typeface="Malgun Gothic" panose="020B0503020000020004" pitchFamily="34" charset="-127"/>
            </a:endParaRPr>
          </a:p>
          <a:p>
            <a:pPr marL="293370" marR="57150">
              <a:lnSpc>
                <a:spcPct val="115000"/>
              </a:lnSpc>
              <a:spcBef>
                <a:spcPts val="175"/>
              </a:spcBef>
              <a:spcAft>
                <a:spcPts val="0"/>
              </a:spcAft>
            </a:pPr>
            <a:r>
              <a:rPr lang="en-MY" sz="1800" b="1" dirty="0">
                <a:solidFill>
                  <a:srgbClr val="FF0000"/>
                </a:solidFill>
                <a:effectLst/>
                <a:latin typeface="Times" panose="02020603050405020304" pitchFamily="18" charset="0"/>
                <a:ea typeface="Times" panose="02020603050405020304" pitchFamily="18" charset="0"/>
              </a:rPr>
              <a:t>Theme: </a:t>
            </a:r>
            <a:r>
              <a:rPr lang="en-US" sz="1800" b="1" dirty="0">
                <a:solidFill>
                  <a:srgbClr val="FF0000"/>
                </a:solidFill>
                <a:effectLst/>
                <a:latin typeface="Times" panose="02020603050405020304" pitchFamily="18" charset="0"/>
                <a:ea typeface="Malgun Gothic" panose="020B0503020000020004" pitchFamily="34" charset="-127"/>
              </a:rPr>
              <a:t>My Robot, Time to Save the Earth</a:t>
            </a:r>
            <a:endParaRPr lang="en-US" sz="1800" dirty="0">
              <a:effectLst/>
              <a:latin typeface="Arial" panose="020B0604020202020204" pitchFamily="34" charset="0"/>
              <a:ea typeface="Malgun Gothic" panose="020B0503020000020004" pitchFamily="34" charset="-127"/>
            </a:endParaRPr>
          </a:p>
          <a:p>
            <a:pPr marL="285750" marR="54610" indent="-10795" algn="just" latinLnBrk="1">
              <a:lnSpc>
                <a:spcPct val="95000"/>
              </a:lnSpc>
              <a:spcBef>
                <a:spcPts val="420"/>
              </a:spcBef>
              <a:spcAft>
                <a:spcPts val="250"/>
              </a:spcAft>
            </a:pPr>
            <a:endParaRPr lang="en-US" sz="1800" kern="100" dirty="0">
              <a:solidFill>
                <a:srgbClr val="000000"/>
              </a:solidFill>
              <a:effectLst/>
              <a:latin typeface="Times" panose="02020603050405020304" pitchFamily="18" charset="0"/>
              <a:ea typeface="Times" panose="02020603050405020304" pitchFamily="18" charset="0"/>
              <a:cs typeface="Arial" panose="020B0604020202020204" pitchFamily="34" charset="0"/>
            </a:endParaRPr>
          </a:p>
        </p:txBody>
      </p:sp>
    </p:spTree>
    <p:extLst>
      <p:ext uri="{BB962C8B-B14F-4D97-AF65-F5344CB8AC3E}">
        <p14:creationId xmlns:p14="http://schemas.microsoft.com/office/powerpoint/2010/main" val="50836855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60B32-2FCF-46AB-86CA-A0ED58BBF3BA}"/>
              </a:ext>
            </a:extLst>
          </p:cNvPr>
          <p:cNvSpPr>
            <a:spLocks noGrp="1"/>
          </p:cNvSpPr>
          <p:nvPr>
            <p:ph type="title"/>
          </p:nvPr>
        </p:nvSpPr>
        <p:spPr>
          <a:xfrm>
            <a:off x="2352599" y="368925"/>
            <a:ext cx="7269017" cy="785091"/>
          </a:xfrm>
        </p:spPr>
        <p:txBody>
          <a:bodyPr/>
          <a:lstStyle/>
          <a:p>
            <a:r>
              <a:rPr lang="en-MY" dirty="0">
                <a:solidFill>
                  <a:srgbClr val="002060"/>
                </a:solidFill>
              </a:rPr>
              <a:t>GAME DESIGN CHALLENGE</a:t>
            </a:r>
          </a:p>
        </p:txBody>
      </p:sp>
      <p:sp>
        <p:nvSpPr>
          <p:cNvPr id="5" name="Oval 4"/>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429954A-E6B2-7107-E5FF-77FA2CE388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
        <p:nvSpPr>
          <p:cNvPr id="7" name="TextBox 6">
            <a:extLst>
              <a:ext uri="{FF2B5EF4-FFF2-40B4-BE49-F238E27FC236}">
                <a16:creationId xmlns:a16="http://schemas.microsoft.com/office/drawing/2014/main" id="{08188926-7B80-D7B9-82DC-E96F55AAE78A}"/>
              </a:ext>
            </a:extLst>
          </p:cNvPr>
          <p:cNvSpPr txBox="1"/>
          <p:nvPr/>
        </p:nvSpPr>
        <p:spPr>
          <a:xfrm>
            <a:off x="759618" y="1041215"/>
            <a:ext cx="11270457" cy="6149889"/>
          </a:xfrm>
          <a:prstGeom prst="rect">
            <a:avLst/>
          </a:prstGeom>
          <a:noFill/>
        </p:spPr>
        <p:txBody>
          <a:bodyPr wrap="square">
            <a:spAutoFit/>
          </a:bodyPr>
          <a:lstStyle/>
          <a:p>
            <a:pPr marL="742950" marR="54610" indent="-285750" algn="just">
              <a:lnSpc>
                <a:spcPct val="95000"/>
              </a:lnSpc>
              <a:spcBef>
                <a:spcPts val="0"/>
              </a:spcBef>
              <a:spcAft>
                <a:spcPts val="600"/>
              </a:spcAft>
            </a:pPr>
            <a:r>
              <a:rPr lang="en-US" sz="1800" b="1" dirty="0">
                <a:solidFill>
                  <a:srgbClr val="000000"/>
                </a:solidFill>
                <a:effectLst/>
                <a:latin typeface="Times" panose="02020603050405020304" pitchFamily="18" charset="0"/>
                <a:ea typeface="Times" panose="02020603050405020304" pitchFamily="18" charset="0"/>
              </a:rPr>
              <a:t>Scoring</a:t>
            </a:r>
            <a:endParaRPr lang="en-US" sz="1800" dirty="0">
              <a:effectLst/>
              <a:latin typeface="Arial" panose="020B0604020202020204" pitchFamily="34" charset="0"/>
              <a:ea typeface="Malgun Gothic" panose="020B0503020000020004" pitchFamily="34" charset="-127"/>
            </a:endParaRPr>
          </a:p>
          <a:p>
            <a:pPr marL="560070" marR="54610" indent="-285750" algn="just">
              <a:lnSpc>
                <a:spcPct val="95000"/>
              </a:lnSpc>
              <a:spcBef>
                <a:spcPts val="420"/>
              </a:spcBef>
              <a:spcAft>
                <a:spcPts val="250"/>
              </a:spcAft>
              <a:buFont typeface="Arial" panose="020B0604020202020204" pitchFamily="34" charset="0"/>
              <a:buChar char="•"/>
            </a:pPr>
            <a:r>
              <a:rPr lang="en-US" dirty="0">
                <a:solidFill>
                  <a:srgbClr val="000000"/>
                </a:solidFill>
                <a:latin typeface="Times" panose="02020603050405020304" pitchFamily="18" charset="0"/>
                <a:ea typeface="Times" panose="02020603050405020304" pitchFamily="18" charset="0"/>
              </a:rPr>
              <a:t>R</a:t>
            </a:r>
            <a:r>
              <a:rPr lang="en-US" sz="1800" dirty="0">
                <a:effectLst/>
                <a:latin typeface="Times" panose="02020603050405020304" pitchFamily="18" charset="0"/>
                <a:ea typeface="Times" panose="02020603050405020304" pitchFamily="18" charset="0"/>
              </a:rPr>
              <a:t>eferee</a:t>
            </a:r>
            <a:r>
              <a:rPr lang="en-US" sz="1800" dirty="0">
                <a:solidFill>
                  <a:srgbClr val="000000"/>
                </a:solidFill>
                <a:effectLst/>
                <a:latin typeface="Times" panose="02020603050405020304" pitchFamily="18" charset="0"/>
                <a:ea typeface="Times" panose="02020603050405020304" pitchFamily="18" charset="0"/>
              </a:rPr>
              <a:t>s will check if the team meets the requirements or not, and evaluate teams’ works. Score will be given based on different criteria and weightage respectively:</a:t>
            </a:r>
            <a:endParaRPr lang="en-US" sz="1800" dirty="0">
              <a:effectLst/>
              <a:latin typeface="Arial" panose="020B0604020202020204" pitchFamily="34" charset="0"/>
              <a:ea typeface="Malgun Gothic" panose="020B0503020000020004" pitchFamily="34" charset="-127"/>
            </a:endParaRPr>
          </a:p>
          <a:p>
            <a:pPr marL="742950" marR="54610" indent="-285750" algn="just">
              <a:lnSpc>
                <a:spcPct val="95000"/>
              </a:lnSpc>
              <a:spcBef>
                <a:spcPts val="0"/>
              </a:spcBef>
              <a:spcAft>
                <a:spcPts val="600"/>
              </a:spcAft>
              <a:buFont typeface="Arial" panose="020B0604020202020204" pitchFamily="34" charset="0"/>
              <a:buChar char="•"/>
            </a:pPr>
            <a:r>
              <a:rPr lang="en-US" sz="1800" dirty="0">
                <a:solidFill>
                  <a:srgbClr val="FF0000"/>
                </a:solidFill>
                <a:effectLst/>
                <a:latin typeface="Times" panose="02020603050405020304" pitchFamily="18" charset="0"/>
                <a:ea typeface="Times" panose="02020603050405020304" pitchFamily="18" charset="0"/>
              </a:rPr>
              <a:t>Relevance to theme: 10 score </a:t>
            </a:r>
            <a:endParaRPr lang="en-US" sz="1800" dirty="0">
              <a:effectLst/>
              <a:latin typeface="Arial" panose="020B0604020202020204" pitchFamily="34" charset="0"/>
              <a:ea typeface="Malgun Gothic" panose="020B0503020000020004" pitchFamily="34" charset="-127"/>
            </a:endParaRPr>
          </a:p>
          <a:p>
            <a:pPr marL="742950" marR="54610" indent="-285750" algn="just">
              <a:lnSpc>
                <a:spcPct val="95000"/>
              </a:lnSpc>
              <a:spcBef>
                <a:spcPts val="0"/>
              </a:spcBef>
              <a:spcAft>
                <a:spcPts val="600"/>
              </a:spcAft>
              <a:buFont typeface="Arial" panose="020B0604020202020204" pitchFamily="34" charset="0"/>
              <a:buChar char="•"/>
            </a:pPr>
            <a:r>
              <a:rPr lang="en-US" sz="1800" dirty="0">
                <a:solidFill>
                  <a:srgbClr val="FF0000"/>
                </a:solidFill>
                <a:effectLst/>
                <a:latin typeface="Times" panose="02020603050405020304" pitchFamily="18" charset="0"/>
                <a:ea typeface="Times" panose="02020603050405020304" pitchFamily="18" charset="0"/>
              </a:rPr>
              <a:t>Creativity &amp; Uniqueness: 30 score</a:t>
            </a:r>
            <a:endParaRPr lang="en-US" sz="1800" dirty="0">
              <a:effectLst/>
              <a:latin typeface="Arial" panose="020B0604020202020204" pitchFamily="34" charset="0"/>
              <a:ea typeface="Malgun Gothic" panose="020B0503020000020004" pitchFamily="34" charset="-127"/>
            </a:endParaRPr>
          </a:p>
          <a:p>
            <a:pPr marL="742950" marR="54610" indent="-285750" algn="just">
              <a:lnSpc>
                <a:spcPct val="95000"/>
              </a:lnSpc>
              <a:spcBef>
                <a:spcPts val="0"/>
              </a:spcBef>
              <a:spcAft>
                <a:spcPts val="600"/>
              </a:spcAft>
              <a:buFont typeface="Arial" panose="020B0604020202020204" pitchFamily="34" charset="0"/>
              <a:buChar char="•"/>
            </a:pPr>
            <a:r>
              <a:rPr lang="en-US" sz="1800" dirty="0">
                <a:solidFill>
                  <a:srgbClr val="FF0000"/>
                </a:solidFill>
                <a:effectLst/>
                <a:latin typeface="Times" panose="02020603050405020304" pitchFamily="18" charset="0"/>
                <a:ea typeface="Malgun Gothic" panose="020B0503020000020004" pitchFamily="34" charset="-127"/>
              </a:rPr>
              <a:t>Code</a:t>
            </a:r>
            <a:r>
              <a:rPr lang="en-US" sz="1800" dirty="0">
                <a:solidFill>
                  <a:srgbClr val="FF0000"/>
                </a:solidFill>
                <a:effectLst/>
                <a:latin typeface="Times" panose="02020603050405020304" pitchFamily="18" charset="0"/>
                <a:ea typeface="Times" panose="02020603050405020304" pitchFamily="18" charset="0"/>
              </a:rPr>
              <a:t> Functionality: 30 score</a:t>
            </a:r>
            <a:endParaRPr lang="en-US" sz="1800" dirty="0">
              <a:effectLst/>
              <a:latin typeface="Arial" panose="020B0604020202020204" pitchFamily="34" charset="0"/>
              <a:ea typeface="Malgun Gothic" panose="020B0503020000020004" pitchFamily="34" charset="-127"/>
            </a:endParaRPr>
          </a:p>
          <a:p>
            <a:pPr marL="742950" marR="54610" indent="-285750" algn="just">
              <a:lnSpc>
                <a:spcPct val="95000"/>
              </a:lnSpc>
              <a:spcBef>
                <a:spcPts val="0"/>
              </a:spcBef>
              <a:spcAft>
                <a:spcPts val="600"/>
              </a:spcAft>
              <a:buFont typeface="Arial" panose="020B0604020202020204" pitchFamily="34" charset="0"/>
              <a:buChar char="•"/>
            </a:pPr>
            <a:r>
              <a:rPr lang="en-US" sz="1800" dirty="0">
                <a:solidFill>
                  <a:srgbClr val="FF0000"/>
                </a:solidFill>
                <a:effectLst/>
                <a:latin typeface="Times" panose="02020603050405020304" pitchFamily="18" charset="0"/>
                <a:ea typeface="Times" panose="02020603050405020304" pitchFamily="18" charset="0"/>
              </a:rPr>
              <a:t>Team work: 10 score</a:t>
            </a:r>
            <a:endParaRPr lang="en-US" sz="1800" dirty="0">
              <a:effectLst/>
              <a:latin typeface="Arial" panose="020B0604020202020204" pitchFamily="34" charset="0"/>
              <a:ea typeface="Malgun Gothic" panose="020B0503020000020004" pitchFamily="34" charset="-127"/>
            </a:endParaRPr>
          </a:p>
          <a:p>
            <a:pPr marL="742950" marR="54610" indent="-285750" algn="just">
              <a:lnSpc>
                <a:spcPct val="95000"/>
              </a:lnSpc>
              <a:spcBef>
                <a:spcPts val="0"/>
              </a:spcBef>
              <a:spcAft>
                <a:spcPts val="600"/>
              </a:spcAft>
              <a:buFont typeface="Arial" panose="020B0604020202020204" pitchFamily="34" charset="0"/>
              <a:buChar char="•"/>
            </a:pPr>
            <a:r>
              <a:rPr lang="en-US" sz="1800" dirty="0">
                <a:solidFill>
                  <a:srgbClr val="FF0000"/>
                </a:solidFill>
                <a:effectLst/>
                <a:latin typeface="Times" panose="02020603050405020304" pitchFamily="18" charset="0"/>
                <a:ea typeface="Times" panose="02020603050405020304" pitchFamily="18" charset="0"/>
              </a:rPr>
              <a:t>Presentation skill: 20 score</a:t>
            </a:r>
            <a:endParaRPr lang="en-US" sz="1800" dirty="0">
              <a:effectLst/>
              <a:latin typeface="Arial" panose="020B0604020202020204" pitchFamily="34" charset="0"/>
              <a:ea typeface="Malgun Gothic" panose="020B0503020000020004" pitchFamily="34" charset="-127"/>
            </a:endParaRPr>
          </a:p>
          <a:p>
            <a:pPr marL="560070" marR="54610" indent="-285750" algn="just">
              <a:lnSpc>
                <a:spcPct val="95000"/>
              </a:lnSpc>
              <a:spcBef>
                <a:spcPts val="420"/>
              </a:spcBef>
              <a:spcAft>
                <a:spcPts val="250"/>
              </a:spcAft>
              <a:buFont typeface="Arial" panose="020B0604020202020204" pitchFamily="34" charset="0"/>
              <a:buChar char="•"/>
            </a:pPr>
            <a:r>
              <a:rPr lang="en-US" sz="1800" dirty="0">
                <a:solidFill>
                  <a:srgbClr val="000000"/>
                </a:solidFill>
                <a:effectLst/>
                <a:latin typeface="Times" panose="02020603050405020304" pitchFamily="18" charset="0"/>
                <a:ea typeface="Malgun Gothic" panose="020B0503020000020004" pitchFamily="34" charset="-127"/>
              </a:rPr>
              <a:t>Additional Points</a:t>
            </a:r>
            <a:endParaRPr lang="en-US" sz="1800" dirty="0">
              <a:effectLst/>
              <a:latin typeface="Arial" panose="020B0604020202020204" pitchFamily="34" charset="0"/>
              <a:ea typeface="Malgun Gothic" panose="020B0503020000020004" pitchFamily="34" charset="-127"/>
            </a:endParaRPr>
          </a:p>
          <a:p>
            <a:pPr marL="560070" marR="54610" indent="-285750" algn="just">
              <a:lnSpc>
                <a:spcPct val="95000"/>
              </a:lnSpc>
              <a:spcBef>
                <a:spcPts val="420"/>
              </a:spcBef>
              <a:spcAft>
                <a:spcPts val="250"/>
              </a:spcAft>
              <a:buFont typeface="Arial" panose="020B0604020202020204" pitchFamily="34" charset="0"/>
              <a:buChar char="•"/>
            </a:pPr>
            <a:r>
              <a:rPr lang="en-US" sz="1800" dirty="0">
                <a:solidFill>
                  <a:srgbClr val="FF0000"/>
                </a:solidFill>
                <a:effectLst/>
                <a:latin typeface="Times" panose="02020603050405020304" pitchFamily="18" charset="0"/>
                <a:ea typeface="Malgun Gothic" panose="020B0503020000020004" pitchFamily="34" charset="-127"/>
              </a:rPr>
              <a:t>	When participants create their own Character/Background, they will get additional points up to 5 ~10 points.</a:t>
            </a:r>
            <a:endParaRPr lang="en-US" sz="1800" dirty="0">
              <a:effectLst/>
              <a:latin typeface="Arial" panose="020B0604020202020204" pitchFamily="34" charset="0"/>
              <a:ea typeface="Malgun Gothic" panose="020B0503020000020004" pitchFamily="34" charset="-127"/>
            </a:endParaRPr>
          </a:p>
          <a:p>
            <a:pPr marL="560070" marR="54610" indent="-285750" algn="just">
              <a:lnSpc>
                <a:spcPct val="95000"/>
              </a:lnSpc>
              <a:spcBef>
                <a:spcPts val="420"/>
              </a:spcBef>
              <a:spcAft>
                <a:spcPts val="250"/>
              </a:spcAft>
              <a:buFont typeface="Arial" panose="020B0604020202020204" pitchFamily="34" charset="0"/>
              <a:buChar char="•"/>
            </a:pPr>
            <a:r>
              <a:rPr lang="en-US" sz="1800" dirty="0">
                <a:solidFill>
                  <a:srgbClr val="FF0000"/>
                </a:solidFill>
                <a:effectLst/>
                <a:latin typeface="Times" panose="02020603050405020304" pitchFamily="18" charset="0"/>
                <a:ea typeface="Malgun Gothic" panose="020B0503020000020004" pitchFamily="34" charset="-127"/>
              </a:rPr>
              <a:t>When participants use more than 3 kinds of coding blocks, they will get additional points up to 5 ~10 points.</a:t>
            </a:r>
            <a:endParaRPr lang="en-US" sz="1800" dirty="0">
              <a:effectLst/>
              <a:latin typeface="Arial" panose="020B0604020202020204" pitchFamily="34" charset="0"/>
              <a:ea typeface="Malgun Gothic" panose="020B0503020000020004" pitchFamily="34" charset="-127"/>
            </a:endParaRPr>
          </a:p>
          <a:p>
            <a:pPr marL="475615" marR="54610" algn="just">
              <a:lnSpc>
                <a:spcPct val="95000"/>
              </a:lnSpc>
              <a:spcBef>
                <a:spcPts val="420"/>
              </a:spcBef>
              <a:spcAft>
                <a:spcPts val="250"/>
              </a:spcAft>
            </a:pPr>
            <a:r>
              <a:rPr lang="en-US" sz="1800" dirty="0">
                <a:solidFill>
                  <a:srgbClr val="FF0000"/>
                </a:solidFill>
                <a:effectLst/>
                <a:latin typeface="Times" panose="02020603050405020304" pitchFamily="18" charset="0"/>
                <a:ea typeface="Malgun Gothic" panose="020B0503020000020004" pitchFamily="34" charset="-127"/>
              </a:rPr>
              <a:t> </a:t>
            </a:r>
            <a:endParaRPr lang="en-US" sz="1800" dirty="0">
              <a:effectLst/>
              <a:latin typeface="Arial" panose="020B0604020202020204" pitchFamily="34" charset="0"/>
              <a:ea typeface="Malgun Gothic" panose="020B0503020000020004" pitchFamily="34" charset="-127"/>
            </a:endParaRPr>
          </a:p>
          <a:p>
            <a:pPr marL="475615" marR="54610" algn="just">
              <a:lnSpc>
                <a:spcPct val="95000"/>
              </a:lnSpc>
              <a:spcBef>
                <a:spcPts val="420"/>
              </a:spcBef>
              <a:spcAft>
                <a:spcPts val="250"/>
              </a:spcAft>
            </a:pPr>
            <a:r>
              <a:rPr lang="en-US" sz="1800" dirty="0">
                <a:solidFill>
                  <a:srgbClr val="000000"/>
                </a:solidFill>
                <a:effectLst/>
                <a:latin typeface="Times" panose="02020603050405020304" pitchFamily="18" charset="0"/>
                <a:ea typeface="Malgun Gothic" panose="020B0503020000020004" pitchFamily="34" charset="-127"/>
              </a:rPr>
              <a:t>     e.g.) Loops, Logic, Music···</a:t>
            </a:r>
            <a:endParaRPr lang="en-US" sz="1800" dirty="0">
              <a:effectLst/>
              <a:latin typeface="Arial" panose="020B0604020202020204" pitchFamily="34" charset="0"/>
              <a:ea typeface="Malgun Gothic" panose="020B0503020000020004" pitchFamily="34" charset="-127"/>
            </a:endParaRPr>
          </a:p>
          <a:p>
            <a:pPr marL="475615" marR="54610" algn="just">
              <a:lnSpc>
                <a:spcPct val="95000"/>
              </a:lnSpc>
              <a:spcBef>
                <a:spcPts val="420"/>
              </a:spcBef>
              <a:spcAft>
                <a:spcPts val="250"/>
              </a:spcAft>
            </a:pPr>
            <a:r>
              <a:rPr lang="en-US" sz="1800" dirty="0">
                <a:solidFill>
                  <a:srgbClr val="000000"/>
                </a:solidFill>
                <a:effectLst/>
                <a:latin typeface="Times" panose="02020603050405020304" pitchFamily="18" charset="0"/>
                <a:ea typeface="Malgun Gothic" panose="020B0503020000020004" pitchFamily="34" charset="-127"/>
              </a:rPr>
              <a:t> </a:t>
            </a:r>
            <a:endParaRPr lang="en-US" sz="1800" dirty="0">
              <a:effectLst/>
              <a:latin typeface="Arial" panose="020B0604020202020204" pitchFamily="34" charset="0"/>
              <a:ea typeface="Malgun Gothic" panose="020B0503020000020004" pitchFamily="34" charset="-127"/>
            </a:endParaRPr>
          </a:p>
          <a:p>
            <a:pPr marL="560070" marR="54610" indent="-285750" algn="just">
              <a:lnSpc>
                <a:spcPct val="95000"/>
              </a:lnSpc>
              <a:spcBef>
                <a:spcPts val="420"/>
              </a:spcBef>
              <a:spcAft>
                <a:spcPts val="250"/>
              </a:spcAft>
              <a:buFont typeface="Arial" panose="020B0604020202020204" pitchFamily="34" charset="0"/>
              <a:buChar char="•"/>
            </a:pPr>
            <a:r>
              <a:rPr lang="en-US" sz="1800" dirty="0">
                <a:solidFill>
                  <a:srgbClr val="000000"/>
                </a:solidFill>
                <a:effectLst/>
                <a:latin typeface="Times" panose="02020603050405020304" pitchFamily="18" charset="0"/>
                <a:ea typeface="Times" panose="02020603050405020304" pitchFamily="18" charset="0"/>
              </a:rPr>
              <a:t>Participating group with the highest score is the winner. If there are two or more groups with the same score, the lowest average younger participating group </a:t>
            </a:r>
            <a:r>
              <a:rPr lang="en-US" sz="1800" dirty="0">
                <a:effectLst/>
                <a:latin typeface="Times" panose="02020603050405020304" pitchFamily="18" charset="0"/>
                <a:ea typeface="Times" panose="02020603050405020304" pitchFamily="18" charset="0"/>
              </a:rPr>
              <a:t>is the winner</a:t>
            </a:r>
            <a:r>
              <a:rPr lang="en-US" sz="1800" dirty="0">
                <a:solidFill>
                  <a:srgbClr val="000000"/>
                </a:solidFill>
                <a:effectLst/>
                <a:latin typeface="Times" panose="02020603050405020304" pitchFamily="18" charset="0"/>
                <a:ea typeface="Times" panose="02020603050405020304" pitchFamily="18" charset="0"/>
              </a:rPr>
              <a:t>.</a:t>
            </a:r>
            <a:endParaRPr lang="en-US" sz="1800" dirty="0">
              <a:effectLst/>
              <a:latin typeface="Arial" panose="020B0604020202020204" pitchFamily="34" charset="0"/>
              <a:ea typeface="Malgun Gothic" panose="020B0503020000020004" pitchFamily="34" charset="-127"/>
            </a:endParaRPr>
          </a:p>
          <a:p>
            <a:pPr marL="0" marR="54610" algn="just">
              <a:lnSpc>
                <a:spcPct val="95000"/>
              </a:lnSpc>
              <a:spcBef>
                <a:spcPts val="420"/>
              </a:spcBef>
              <a:spcAft>
                <a:spcPts val="250"/>
              </a:spcAft>
            </a:pPr>
            <a:r>
              <a:rPr lang="en-US" sz="1800" dirty="0">
                <a:solidFill>
                  <a:srgbClr val="000000"/>
                </a:solidFill>
                <a:effectLst/>
                <a:latin typeface="Times" panose="02020603050405020304" pitchFamily="18" charset="0"/>
                <a:ea typeface="Malgun Gothic" panose="020B0503020000020004" pitchFamily="34" charset="-127"/>
              </a:rPr>
              <a:t> </a:t>
            </a:r>
            <a:endParaRPr lang="en-US" sz="1800" dirty="0">
              <a:effectLst/>
              <a:latin typeface="Arial" panose="020B0604020202020204" pitchFamily="34" charset="0"/>
              <a:ea typeface="Malgun Gothic" panose="020B0503020000020004" pitchFamily="34" charset="-127"/>
            </a:endParaRPr>
          </a:p>
          <a:p>
            <a:pPr marL="285750" marR="54610" indent="-10795" algn="just" latinLnBrk="1">
              <a:lnSpc>
                <a:spcPct val="95000"/>
              </a:lnSpc>
              <a:spcBef>
                <a:spcPts val="420"/>
              </a:spcBef>
              <a:spcAft>
                <a:spcPts val="250"/>
              </a:spcAft>
            </a:pPr>
            <a:endParaRPr lang="en-US" sz="1800" kern="100" dirty="0">
              <a:solidFill>
                <a:srgbClr val="000000"/>
              </a:solidFill>
              <a:effectLst/>
              <a:latin typeface="Times" panose="02020603050405020304" pitchFamily="18" charset="0"/>
              <a:ea typeface="Times" panose="02020603050405020304" pitchFamily="18" charset="0"/>
              <a:cs typeface="Arial" panose="020B0604020202020204" pitchFamily="34" charset="0"/>
            </a:endParaRPr>
          </a:p>
        </p:txBody>
      </p:sp>
    </p:spTree>
    <p:extLst>
      <p:ext uri="{BB962C8B-B14F-4D97-AF65-F5344CB8AC3E}">
        <p14:creationId xmlns:p14="http://schemas.microsoft.com/office/powerpoint/2010/main" val="3203109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4CCD7A3B-6CBC-E30A-1BB0-BB219B99FBB2}"/>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B2F4D4E-2364-49F6-0495-87D4B7653098}"/>
              </a:ext>
            </a:extLst>
          </p:cNvPr>
          <p:cNvSpPr>
            <a:spLocks noGrp="1"/>
          </p:cNvSpPr>
          <p:nvPr>
            <p:ph type="sldNum" sz="quarter" idx="12"/>
          </p:nvPr>
        </p:nvSpPr>
        <p:spPr/>
        <p:txBody>
          <a:bodyPr/>
          <a:lstStyle/>
          <a:p>
            <a:fld id="{40946ED8-8940-4877-A3E9-88E5FA689C5E}" type="slidenum">
              <a:rPr lang="en-MY" smtClean="0"/>
              <a:pPr/>
              <a:t>136</a:t>
            </a:fld>
            <a:endParaRPr lang="en-MY" dirty="0"/>
          </a:p>
        </p:txBody>
      </p:sp>
      <p:pic>
        <p:nvPicPr>
          <p:cNvPr id="5" name="Picture 4">
            <a:extLst>
              <a:ext uri="{FF2B5EF4-FFF2-40B4-BE49-F238E27FC236}">
                <a16:creationId xmlns:a16="http://schemas.microsoft.com/office/drawing/2014/main" id="{91618D7C-9CD1-AE0A-7E5D-1F590C7177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
        <p:nvSpPr>
          <p:cNvPr id="6" name="Title 1">
            <a:extLst>
              <a:ext uri="{FF2B5EF4-FFF2-40B4-BE49-F238E27FC236}">
                <a16:creationId xmlns:a16="http://schemas.microsoft.com/office/drawing/2014/main" id="{FA00F418-1DEF-BA01-68B4-0A31EB872A7D}"/>
              </a:ext>
            </a:extLst>
          </p:cNvPr>
          <p:cNvSpPr txBox="1">
            <a:spLocks/>
          </p:cNvSpPr>
          <p:nvPr/>
        </p:nvSpPr>
        <p:spPr>
          <a:xfrm>
            <a:off x="1123950" y="840508"/>
            <a:ext cx="9972675" cy="526475"/>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500" kern="1200">
                <a:solidFill>
                  <a:schemeClr val="accent4"/>
                </a:solidFill>
                <a:latin typeface="+mj-lt"/>
                <a:ea typeface="+mj-ea"/>
                <a:cs typeface="+mj-cs"/>
              </a:defRPr>
            </a:lvl1pPr>
          </a:lstStyle>
          <a:p>
            <a:r>
              <a:rPr lang="en-MY" dirty="0">
                <a:solidFill>
                  <a:srgbClr val="002060"/>
                </a:solidFill>
              </a:rPr>
              <a:t>OPEN : DRONE SOCCER</a:t>
            </a:r>
          </a:p>
        </p:txBody>
      </p:sp>
      <p:sp>
        <p:nvSpPr>
          <p:cNvPr id="7" name="Content Placeholder 3">
            <a:extLst>
              <a:ext uri="{FF2B5EF4-FFF2-40B4-BE49-F238E27FC236}">
                <a16:creationId xmlns:a16="http://schemas.microsoft.com/office/drawing/2014/main" id="{8372C3C7-6993-9FD9-8FCF-F5D6A2726986}"/>
              </a:ext>
            </a:extLst>
          </p:cNvPr>
          <p:cNvSpPr txBox="1">
            <a:spLocks/>
          </p:cNvSpPr>
          <p:nvPr/>
        </p:nvSpPr>
        <p:spPr>
          <a:xfrm>
            <a:off x="6321286" y="1937096"/>
            <a:ext cx="4788000" cy="4104000"/>
          </a:xfrm>
          <a:prstGeom prst="rect">
            <a:avLst/>
          </a:prstGeom>
          <a:solidFill>
            <a:schemeClr val="bg1"/>
          </a:solidFill>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MY"/>
              <a:t> </a:t>
            </a:r>
            <a:endParaRPr lang="en-MY" dirty="0"/>
          </a:p>
        </p:txBody>
      </p:sp>
      <p:graphicFrame>
        <p:nvGraphicFramePr>
          <p:cNvPr id="8" name="Content Placeholder 4">
            <a:extLst>
              <a:ext uri="{FF2B5EF4-FFF2-40B4-BE49-F238E27FC236}">
                <a16:creationId xmlns:a16="http://schemas.microsoft.com/office/drawing/2014/main" id="{4C0987DA-D12D-268B-304A-B45F8B4D8447}"/>
              </a:ext>
            </a:extLst>
          </p:cNvPr>
          <p:cNvGraphicFramePr>
            <a:graphicFrameLocks/>
          </p:cNvGraphicFramePr>
          <p:nvPr/>
        </p:nvGraphicFramePr>
        <p:xfrm>
          <a:off x="1133198" y="1937097"/>
          <a:ext cx="4757898" cy="3260775"/>
        </p:xfrm>
        <a:graphic>
          <a:graphicData uri="http://schemas.openxmlformats.org/drawingml/2006/table">
            <a:tbl>
              <a:tblPr firstRow="1" bandRow="1">
                <a:tableStyleId>{5940675A-B579-460E-94D1-54222C63F5DA}</a:tableStyleId>
              </a:tblPr>
              <a:tblGrid>
                <a:gridCol w="1531652">
                  <a:extLst>
                    <a:ext uri="{9D8B030D-6E8A-4147-A177-3AD203B41FA5}">
                      <a16:colId xmlns:a16="http://schemas.microsoft.com/office/drawing/2014/main" val="2434513250"/>
                    </a:ext>
                  </a:extLst>
                </a:gridCol>
                <a:gridCol w="3226246">
                  <a:extLst>
                    <a:ext uri="{9D8B030D-6E8A-4147-A177-3AD203B41FA5}">
                      <a16:colId xmlns:a16="http://schemas.microsoft.com/office/drawing/2014/main" val="3519656850"/>
                    </a:ext>
                  </a:extLst>
                </a:gridCol>
              </a:tblGrid>
              <a:tr h="431281">
                <a:tc>
                  <a:txBody>
                    <a:bodyPr/>
                    <a:lstStyle/>
                    <a:p>
                      <a:pPr algn="ctr"/>
                      <a:r>
                        <a:rPr lang="en-MY" b="1" baseline="0" dirty="0">
                          <a:solidFill>
                            <a:schemeClr val="bg1"/>
                          </a:solidFill>
                          <a:latin typeface="+mj-lt"/>
                        </a:rPr>
                        <a:t>Age</a:t>
                      </a:r>
                    </a:p>
                  </a:txBody>
                  <a:tcPr anchor="ctr">
                    <a:lnL w="12700" cmpd="sng">
                      <a:noFill/>
                    </a:lnL>
                    <a:lnR w="12700" cmpd="sng">
                      <a:noFill/>
                    </a:lnR>
                    <a:lnT w="12700" cmpd="sng">
                      <a:noFill/>
                    </a:lnT>
                    <a:lnB w="12700" cap="flat" cmpd="sng" algn="ctr">
                      <a:solidFill>
                        <a:schemeClr val="bg1"/>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r>
                        <a:rPr lang="en-MY" baseline="0" dirty="0">
                          <a:solidFill>
                            <a:schemeClr val="bg1"/>
                          </a:solidFill>
                        </a:rPr>
                        <a:t>8-13</a:t>
                      </a:r>
                    </a:p>
                  </a:txBody>
                  <a:tcPr anchor="ctr">
                    <a:lnL w="12700" cmpd="sng">
                      <a:noFill/>
                    </a:lnL>
                    <a:lnR w="12700" cmpd="sng">
                      <a:noFill/>
                    </a:lnR>
                    <a:lnT w="12700" cmpd="sng">
                      <a:noFill/>
                    </a:lnT>
                    <a:lnB w="12700" cap="flat" cmpd="sng" algn="ctr">
                      <a:solidFill>
                        <a:schemeClr val="bg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6386750"/>
                  </a:ext>
                </a:extLst>
              </a:tr>
              <a:tr h="444161">
                <a:tc>
                  <a:txBody>
                    <a:bodyPr/>
                    <a:lstStyle/>
                    <a:p>
                      <a:pPr algn="ctr"/>
                      <a:r>
                        <a:rPr lang="en-MY" b="1" baseline="0" dirty="0">
                          <a:solidFill>
                            <a:schemeClr val="bg1"/>
                          </a:solidFill>
                          <a:latin typeface="+mj-lt"/>
                        </a:rPr>
                        <a:t>Category</a:t>
                      </a:r>
                    </a:p>
                  </a:txBody>
                  <a:tcPr anchor="ctr">
                    <a:lnL w="12700" cmpd="sng">
                      <a:noFill/>
                    </a:lnL>
                    <a:lnR w="12700" cmpd="sng">
                      <a:noFill/>
                    </a:lnR>
                    <a:lnT w="12700" cap="flat" cmpd="sng" algn="ctr">
                      <a:solidFill>
                        <a:schemeClr val="bg1"/>
                      </a:solidFill>
                      <a:prstDash val="dot"/>
                      <a:round/>
                      <a:headEnd type="none" w="med" len="med"/>
                      <a:tailEnd type="none" w="med" len="med"/>
                    </a:lnT>
                    <a:lnB w="12700" cap="flat" cmpd="sng" algn="ctr">
                      <a:solidFill>
                        <a:schemeClr val="bg1"/>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r>
                        <a:rPr lang="en-MY" baseline="0" dirty="0">
                          <a:solidFill>
                            <a:schemeClr val="bg1"/>
                          </a:solidFill>
                        </a:rPr>
                        <a:t>2 vs 2</a:t>
                      </a:r>
                    </a:p>
                  </a:txBody>
                  <a:tcPr anchor="ctr">
                    <a:lnL w="12700" cmpd="sng">
                      <a:noFill/>
                    </a:lnL>
                    <a:lnR w="12700" cmpd="sng">
                      <a:noFill/>
                    </a:lnR>
                    <a:lnT w="12700" cap="flat" cmpd="sng" algn="ctr">
                      <a:solidFill>
                        <a:schemeClr val="bg1"/>
                      </a:solidFill>
                      <a:prstDash val="dot"/>
                      <a:round/>
                      <a:headEnd type="none" w="med" len="med"/>
                      <a:tailEnd type="none" w="med" len="med"/>
                    </a:lnT>
                    <a:lnB w="12700" cap="flat" cmpd="sng" algn="ctr">
                      <a:solidFill>
                        <a:schemeClr val="bg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08240727"/>
                  </a:ext>
                </a:extLst>
              </a:tr>
              <a:tr h="560862">
                <a:tc>
                  <a:txBody>
                    <a:bodyPr/>
                    <a:lstStyle/>
                    <a:p>
                      <a:pPr algn="ctr"/>
                      <a:r>
                        <a:rPr lang="en-MY" b="1" baseline="0" dirty="0">
                          <a:solidFill>
                            <a:schemeClr val="bg1"/>
                          </a:solidFill>
                          <a:latin typeface="+mj-lt"/>
                        </a:rPr>
                        <a:t>Robot Kits allowed</a:t>
                      </a:r>
                    </a:p>
                  </a:txBody>
                  <a:tcPr anchor="ctr">
                    <a:lnL w="12700" cmpd="sng">
                      <a:noFill/>
                    </a:lnL>
                    <a:lnR w="12700" cmpd="sng">
                      <a:noFill/>
                    </a:lnR>
                    <a:lnT w="12700" cap="flat" cmpd="sng" algn="ctr">
                      <a:solidFill>
                        <a:schemeClr val="bg1"/>
                      </a:solidFill>
                      <a:prstDash val="dot"/>
                      <a:round/>
                      <a:headEnd type="none" w="med" len="med"/>
                      <a:tailEnd type="none" w="med" len="med"/>
                    </a:lnT>
                    <a:lnB w="12700" cap="flat" cmpd="sng" algn="ctr">
                      <a:solidFill>
                        <a:schemeClr val="bg1"/>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endParaRPr lang="en-MY" baseline="0" dirty="0">
                        <a:solidFill>
                          <a:schemeClr val="bg1"/>
                        </a:solidFill>
                      </a:endParaRPr>
                    </a:p>
                  </a:txBody>
                  <a:tcPr anchor="ctr">
                    <a:lnL w="12700" cmpd="sng">
                      <a:noFill/>
                    </a:lnL>
                    <a:lnR w="12700" cmpd="sng">
                      <a:noFill/>
                    </a:lnR>
                    <a:lnT w="12700" cap="flat" cmpd="sng" algn="ctr">
                      <a:solidFill>
                        <a:schemeClr val="bg1"/>
                      </a:solidFill>
                      <a:prstDash val="dot"/>
                      <a:round/>
                      <a:headEnd type="none" w="med" len="med"/>
                      <a:tailEnd type="none" w="med" len="med"/>
                    </a:lnT>
                    <a:lnB w="12700" cap="flat" cmpd="sng" algn="ctr">
                      <a:solidFill>
                        <a:schemeClr val="bg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18880674"/>
                  </a:ext>
                </a:extLst>
              </a:tr>
              <a:tr h="1184391">
                <a:tc>
                  <a:txBody>
                    <a:bodyPr/>
                    <a:lstStyle/>
                    <a:p>
                      <a:pPr algn="ctr"/>
                      <a:r>
                        <a:rPr lang="en-MY" b="1" baseline="0" dirty="0">
                          <a:solidFill>
                            <a:schemeClr val="bg1"/>
                          </a:solidFill>
                          <a:latin typeface="+mj-lt"/>
                        </a:rPr>
                        <a:t>Mission</a:t>
                      </a:r>
                    </a:p>
                  </a:txBody>
                  <a:tcPr anchor="ctr">
                    <a:lnL w="12700" cmpd="sng">
                      <a:noFill/>
                    </a:lnL>
                    <a:lnR w="12700" cmpd="sng">
                      <a:noFill/>
                    </a:lnR>
                    <a:lnT w="12700" cap="flat" cmpd="sng" algn="ctr">
                      <a:solidFill>
                        <a:schemeClr val="bg1"/>
                      </a:solidFill>
                      <a:prstDash val="dot"/>
                      <a:round/>
                      <a:headEnd type="none" w="med" len="med"/>
                      <a:tailEnd type="none" w="med" len="med"/>
                    </a:lnT>
                    <a:lnB w="12700" cap="flat" cmpd="sng" algn="ctr">
                      <a:solidFill>
                        <a:schemeClr val="bg1"/>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endParaRPr lang="en-MY" baseline="0" dirty="0">
                        <a:solidFill>
                          <a:schemeClr val="bg1"/>
                        </a:solidFill>
                      </a:endParaRPr>
                    </a:p>
                  </a:txBody>
                  <a:tcPr anchor="ctr">
                    <a:lnL w="12700" cmpd="sng">
                      <a:noFill/>
                    </a:lnL>
                    <a:lnR w="12700" cmpd="sng">
                      <a:noFill/>
                    </a:lnR>
                    <a:lnT w="12700" cap="flat" cmpd="sng" algn="ctr">
                      <a:solidFill>
                        <a:schemeClr val="bg1"/>
                      </a:solidFill>
                      <a:prstDash val="dot"/>
                      <a:round/>
                      <a:headEnd type="none" w="med" len="med"/>
                      <a:tailEnd type="none" w="med" len="med"/>
                    </a:lnT>
                    <a:lnB w="12700" cap="flat" cmpd="sng" algn="ctr">
                      <a:solidFill>
                        <a:schemeClr val="bg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12115306"/>
                  </a:ext>
                </a:extLst>
              </a:tr>
              <a:tr h="560862">
                <a:tc>
                  <a:txBody>
                    <a:bodyPr/>
                    <a:lstStyle/>
                    <a:p>
                      <a:pPr algn="ctr"/>
                      <a:r>
                        <a:rPr lang="en-MY" b="1" baseline="0" dirty="0">
                          <a:solidFill>
                            <a:schemeClr val="bg1"/>
                          </a:solidFill>
                          <a:latin typeface="+mj-lt"/>
                        </a:rPr>
                        <a:t>Robot Building</a:t>
                      </a:r>
                    </a:p>
                  </a:txBody>
                  <a:tcPr anchor="ctr">
                    <a:lnL w="12700" cmpd="sng">
                      <a:noFill/>
                    </a:lnL>
                    <a:lnR w="12700" cmpd="sng">
                      <a:noFill/>
                    </a:lnR>
                    <a:lnT w="12700" cap="flat" cmpd="sng" algn="ctr">
                      <a:solidFill>
                        <a:schemeClr val="bg1"/>
                      </a:solidFill>
                      <a:prstDash val="dot"/>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en-MY" baseline="0" dirty="0">
                        <a:solidFill>
                          <a:schemeClr val="bg1"/>
                        </a:solidFill>
                      </a:endParaRPr>
                    </a:p>
                  </a:txBody>
                  <a:tcPr anchor="ctr">
                    <a:lnL w="12700" cmpd="sng">
                      <a:noFill/>
                    </a:lnL>
                    <a:lnR w="12700" cmpd="sng">
                      <a:noFill/>
                    </a:lnR>
                    <a:lnT w="12700" cap="flat" cmpd="sng" algn="ctr">
                      <a:solidFill>
                        <a:schemeClr val="bg1"/>
                      </a:solidFill>
                      <a:prstDash val="dot"/>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60991218"/>
                  </a:ext>
                </a:extLst>
              </a:tr>
            </a:tbl>
          </a:graphicData>
        </a:graphic>
      </p:graphicFrame>
      <p:sp>
        <p:nvSpPr>
          <p:cNvPr id="9" name="AutoShape 2">
            <a:extLst>
              <a:ext uri="{FF2B5EF4-FFF2-40B4-BE49-F238E27FC236}">
                <a16:creationId xmlns:a16="http://schemas.microsoft.com/office/drawing/2014/main" id="{92B5406C-F2CD-13CD-4C8E-3D0ADC6F32C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MY"/>
          </a:p>
        </p:txBody>
      </p:sp>
      <p:sp>
        <p:nvSpPr>
          <p:cNvPr id="10" name="Rectangle 9">
            <a:extLst>
              <a:ext uri="{FF2B5EF4-FFF2-40B4-BE49-F238E27FC236}">
                <a16:creationId xmlns:a16="http://schemas.microsoft.com/office/drawing/2014/main" id="{A09954E3-6747-9DCD-6C27-93F472C6630B}"/>
              </a:ext>
            </a:extLst>
          </p:cNvPr>
          <p:cNvSpPr/>
          <p:nvPr/>
        </p:nvSpPr>
        <p:spPr>
          <a:xfrm>
            <a:off x="1066800" y="1647825"/>
            <a:ext cx="4791075" cy="436244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E35D4DC-A115-BDBB-8E1C-03A23585B70E}"/>
              </a:ext>
            </a:extLst>
          </p:cNvPr>
          <p:cNvSpPr/>
          <p:nvPr/>
        </p:nvSpPr>
        <p:spPr>
          <a:xfrm>
            <a:off x="6324600" y="1638301"/>
            <a:ext cx="4791075" cy="408622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2" name="Table 11">
            <a:extLst>
              <a:ext uri="{FF2B5EF4-FFF2-40B4-BE49-F238E27FC236}">
                <a16:creationId xmlns:a16="http://schemas.microsoft.com/office/drawing/2014/main" id="{D26EFC12-C15B-252A-D026-B67345319BDA}"/>
              </a:ext>
            </a:extLst>
          </p:cNvPr>
          <p:cNvGraphicFramePr>
            <a:graphicFrameLocks noGrp="1"/>
          </p:cNvGraphicFramePr>
          <p:nvPr/>
        </p:nvGraphicFramePr>
        <p:xfrm>
          <a:off x="1146175" y="2238375"/>
          <a:ext cx="4664075" cy="3200400"/>
        </p:xfrm>
        <a:graphic>
          <a:graphicData uri="http://schemas.openxmlformats.org/drawingml/2006/table">
            <a:tbl>
              <a:tblPr firstRow="1" bandRow="1">
                <a:tableStyleId>{5C22544A-7EE6-4342-B048-85BDC9FD1C3A}</a:tableStyleId>
              </a:tblPr>
              <a:tblGrid>
                <a:gridCol w="1156909">
                  <a:extLst>
                    <a:ext uri="{9D8B030D-6E8A-4147-A177-3AD203B41FA5}">
                      <a16:colId xmlns:a16="http://schemas.microsoft.com/office/drawing/2014/main" val="908066491"/>
                    </a:ext>
                  </a:extLst>
                </a:gridCol>
                <a:gridCol w="3507166">
                  <a:extLst>
                    <a:ext uri="{9D8B030D-6E8A-4147-A177-3AD203B41FA5}">
                      <a16:colId xmlns:a16="http://schemas.microsoft.com/office/drawing/2014/main" val="3167338628"/>
                    </a:ext>
                  </a:extLst>
                </a:gridCol>
              </a:tblGrid>
              <a:tr h="344834">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MY" sz="1800" b="1" kern="1200" baseline="0" dirty="0">
                          <a:solidFill>
                            <a:schemeClr val="tx1"/>
                          </a:solidFill>
                          <a:latin typeface="+mn-lt"/>
                          <a:ea typeface="+mn-ea"/>
                          <a:cs typeface="+mn-cs"/>
                        </a:rPr>
                        <a:t>Age</a:t>
                      </a:r>
                    </a:p>
                  </a:txBody>
                  <a:tcPr>
                    <a:solidFill>
                      <a:schemeClr val="bg1">
                        <a:lumMod val="95000"/>
                      </a:schemeClr>
                    </a:solidFill>
                  </a:tcPr>
                </a:tc>
                <a:tc>
                  <a:txBody>
                    <a:bodyPr/>
                    <a:lstStyle/>
                    <a:p>
                      <a:r>
                        <a:rPr lang="en-US" sz="1800" b="0" i="0" u="none" strike="noStrike" kern="1200" baseline="0" dirty="0">
                          <a:solidFill>
                            <a:schemeClr val="tx1"/>
                          </a:solidFill>
                          <a:latin typeface="+mn-lt"/>
                          <a:ea typeface="+mn-ea"/>
                          <a:cs typeface="+mn-cs"/>
                        </a:rPr>
                        <a:t>Junior Category : 9 to 12 years old Senior Category: 13 to 18 years old</a:t>
                      </a:r>
                      <a:endParaRPr lang="en-US" dirty="0">
                        <a:solidFill>
                          <a:schemeClr val="tx1"/>
                        </a:solidFill>
                      </a:endParaRPr>
                    </a:p>
                  </a:txBody>
                  <a:tcPr>
                    <a:solidFill>
                      <a:schemeClr val="bg1">
                        <a:lumMod val="95000"/>
                      </a:schemeClr>
                    </a:solidFill>
                  </a:tcPr>
                </a:tc>
                <a:extLst>
                  <a:ext uri="{0D108BD9-81ED-4DB2-BD59-A6C34878D82A}">
                    <a16:rowId xmlns:a16="http://schemas.microsoft.com/office/drawing/2014/main" val="3427738065"/>
                  </a:ext>
                </a:extLst>
              </a:tr>
              <a:tr h="344834">
                <a:tc>
                  <a:txBody>
                    <a:bodyPr/>
                    <a:lstStyle/>
                    <a:p>
                      <a:r>
                        <a:rPr lang="en-MY" dirty="0"/>
                        <a:t>Category</a:t>
                      </a:r>
                      <a:endParaRPr lang="en-US" dirty="0"/>
                    </a:p>
                  </a:txBody>
                  <a:tcPr/>
                </a:tc>
                <a:tc>
                  <a:txBody>
                    <a:bodyPr/>
                    <a:lstStyle/>
                    <a:p>
                      <a:r>
                        <a:rPr lang="en-MY" dirty="0"/>
                        <a:t>3 Vs 3</a:t>
                      </a:r>
                      <a:endParaRPr lang="en-US" dirty="0"/>
                    </a:p>
                  </a:txBody>
                  <a:tcPr/>
                </a:tc>
                <a:extLst>
                  <a:ext uri="{0D108BD9-81ED-4DB2-BD59-A6C34878D82A}">
                    <a16:rowId xmlns:a16="http://schemas.microsoft.com/office/drawing/2014/main" val="375098544"/>
                  </a:ext>
                </a:extLst>
              </a:tr>
              <a:tr h="595195">
                <a:tc>
                  <a:txBody>
                    <a:bodyPr/>
                    <a:lstStyle/>
                    <a:p>
                      <a:r>
                        <a:rPr lang="en-MY" dirty="0"/>
                        <a:t>Robot Kits Allowed</a:t>
                      </a:r>
                      <a:endParaRPr lang="en-US" dirty="0"/>
                    </a:p>
                  </a:txBody>
                  <a:tcPr/>
                </a:tc>
                <a:tc>
                  <a:txBody>
                    <a:bodyPr/>
                    <a:lstStyle/>
                    <a:p>
                      <a:r>
                        <a:rPr lang="en-MY" dirty="0"/>
                        <a:t>Remote Control Drone Soccer Robot</a:t>
                      </a:r>
                      <a:endParaRPr lang="en-US" dirty="0"/>
                    </a:p>
                  </a:txBody>
                  <a:tcPr/>
                </a:tc>
                <a:extLst>
                  <a:ext uri="{0D108BD9-81ED-4DB2-BD59-A6C34878D82A}">
                    <a16:rowId xmlns:a16="http://schemas.microsoft.com/office/drawing/2014/main" val="3338115504"/>
                  </a:ext>
                </a:extLst>
              </a:tr>
              <a:tr h="828675">
                <a:tc>
                  <a:txBody>
                    <a:bodyPr/>
                    <a:lstStyle/>
                    <a:p>
                      <a:r>
                        <a:rPr lang="en-MY" dirty="0"/>
                        <a:t>Mission</a:t>
                      </a:r>
                      <a:endParaRPr lang="en-US" dirty="0"/>
                    </a:p>
                  </a:txBody>
                  <a:tcPr/>
                </a:tc>
                <a:tc>
                  <a:txBody>
                    <a:bodyPr/>
                    <a:lstStyle/>
                    <a:p>
                      <a:r>
                        <a:rPr lang="en-US" sz="1800" b="0" i="0" u="none" strike="noStrike" kern="1200" baseline="0" dirty="0">
                          <a:solidFill>
                            <a:schemeClr val="dk1"/>
                          </a:solidFill>
                          <a:latin typeface="+mn-lt"/>
                          <a:ea typeface="+mn-ea"/>
                          <a:cs typeface="+mn-cs"/>
                        </a:rPr>
                        <a:t>Control the drone to score in the opponent's goal post or defend your own. </a:t>
                      </a:r>
                      <a:endParaRPr lang="en-US" dirty="0"/>
                    </a:p>
                  </a:txBody>
                  <a:tcPr/>
                </a:tc>
                <a:extLst>
                  <a:ext uri="{0D108BD9-81ED-4DB2-BD59-A6C34878D82A}">
                    <a16:rowId xmlns:a16="http://schemas.microsoft.com/office/drawing/2014/main" val="46155910"/>
                  </a:ext>
                </a:extLst>
              </a:tr>
              <a:tr h="595195">
                <a:tc>
                  <a:txBody>
                    <a:bodyPr/>
                    <a:lstStyle/>
                    <a:p>
                      <a:r>
                        <a:rPr lang="en-MY" dirty="0"/>
                        <a:t>Robot Building</a:t>
                      </a:r>
                      <a:endParaRPr lang="en-US" dirty="0"/>
                    </a:p>
                  </a:txBody>
                  <a:tcPr/>
                </a:tc>
                <a:tc>
                  <a:txBody>
                    <a:bodyPr/>
                    <a:lstStyle/>
                    <a:p>
                      <a:r>
                        <a:rPr lang="en-MY" dirty="0"/>
                        <a:t>Pre-build robot</a:t>
                      </a:r>
                      <a:endParaRPr lang="en-US" dirty="0"/>
                    </a:p>
                  </a:txBody>
                  <a:tcPr/>
                </a:tc>
                <a:extLst>
                  <a:ext uri="{0D108BD9-81ED-4DB2-BD59-A6C34878D82A}">
                    <a16:rowId xmlns:a16="http://schemas.microsoft.com/office/drawing/2014/main" val="161686148"/>
                  </a:ext>
                </a:extLst>
              </a:tr>
            </a:tbl>
          </a:graphicData>
        </a:graphic>
      </p:graphicFrame>
      <p:pic>
        <p:nvPicPr>
          <p:cNvPr id="15" name="Picture 14">
            <a:extLst>
              <a:ext uri="{FF2B5EF4-FFF2-40B4-BE49-F238E27FC236}">
                <a16:creationId xmlns:a16="http://schemas.microsoft.com/office/drawing/2014/main" id="{018DA38B-68D7-1622-9C23-049397A0D2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2636" y="2129789"/>
            <a:ext cx="4305300" cy="3057525"/>
          </a:xfrm>
          <a:prstGeom prst="rect">
            <a:avLst/>
          </a:prstGeom>
        </p:spPr>
      </p:pic>
    </p:spTree>
    <p:extLst>
      <p:ext uri="{BB962C8B-B14F-4D97-AF65-F5344CB8AC3E}">
        <p14:creationId xmlns:p14="http://schemas.microsoft.com/office/powerpoint/2010/main" val="41978100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0BAB00FF-0F1B-C06A-9F11-BB6AEC397C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A49BB5-50B3-8F77-1C53-71D1B5210906}"/>
              </a:ext>
            </a:extLst>
          </p:cNvPr>
          <p:cNvSpPr>
            <a:spLocks noGrp="1"/>
          </p:cNvSpPr>
          <p:nvPr>
            <p:ph type="title"/>
          </p:nvPr>
        </p:nvSpPr>
        <p:spPr>
          <a:xfrm>
            <a:off x="2533574" y="768975"/>
            <a:ext cx="7269017" cy="785091"/>
          </a:xfrm>
        </p:spPr>
        <p:txBody>
          <a:bodyPr/>
          <a:lstStyle/>
          <a:p>
            <a:r>
              <a:rPr lang="en-MY" dirty="0">
                <a:solidFill>
                  <a:srgbClr val="002060"/>
                </a:solidFill>
              </a:rPr>
              <a:t>OPEN : DRONE SOCCER</a:t>
            </a:r>
          </a:p>
        </p:txBody>
      </p:sp>
      <p:sp>
        <p:nvSpPr>
          <p:cNvPr id="5" name="Oval 4">
            <a:extLst>
              <a:ext uri="{FF2B5EF4-FFF2-40B4-BE49-F238E27FC236}">
                <a16:creationId xmlns:a16="http://schemas.microsoft.com/office/drawing/2014/main" id="{5B22E85D-BF8D-BB50-88AA-95113E8DE513}"/>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4" name="Picture 3">
            <a:extLst>
              <a:ext uri="{FF2B5EF4-FFF2-40B4-BE49-F238E27FC236}">
                <a16:creationId xmlns:a16="http://schemas.microsoft.com/office/drawing/2014/main" id="{E0CFC519-9BDD-6BE7-D6BC-E99094393D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
        <p:nvSpPr>
          <p:cNvPr id="7" name="TextBox 6">
            <a:extLst>
              <a:ext uri="{FF2B5EF4-FFF2-40B4-BE49-F238E27FC236}">
                <a16:creationId xmlns:a16="http://schemas.microsoft.com/office/drawing/2014/main" id="{B78E5232-DBCB-A9C8-1C4C-80B32A262758}"/>
              </a:ext>
            </a:extLst>
          </p:cNvPr>
          <p:cNvSpPr txBox="1"/>
          <p:nvPr/>
        </p:nvSpPr>
        <p:spPr>
          <a:xfrm>
            <a:off x="835818" y="1498415"/>
            <a:ext cx="10937081" cy="5946756"/>
          </a:xfrm>
          <a:prstGeom prst="rect">
            <a:avLst/>
          </a:prstGeom>
          <a:noFill/>
        </p:spPr>
        <p:txBody>
          <a:bodyPr wrap="square">
            <a:spAutoFit/>
          </a:bodyPr>
          <a:lstStyle/>
          <a:p>
            <a:r>
              <a:rPr lang="en-US" b="1" dirty="0"/>
              <a:t>1. Overview</a:t>
            </a:r>
            <a:endParaRPr lang="en-US" dirty="0"/>
          </a:p>
          <a:p>
            <a:r>
              <a:rPr lang="en-US" dirty="0"/>
              <a:t>Each team consists of one Striker and two Defenders. The Striker’s job is to maneuver the drone through the opponent’s ring to score. The Defenders work together to block incoming attacks and protect their own ring from being pass-through! </a:t>
            </a:r>
          </a:p>
          <a:p>
            <a:r>
              <a:rPr lang="en-US" dirty="0"/>
              <a:t>Every successful pass-through generates a score. The team with the highest score will win the game.</a:t>
            </a:r>
          </a:p>
          <a:p>
            <a:endParaRPr lang="en-US" dirty="0"/>
          </a:p>
          <a:p>
            <a:endParaRPr lang="en-US" dirty="0"/>
          </a:p>
          <a:p>
            <a:endParaRPr lang="en-US" dirty="0"/>
          </a:p>
          <a:p>
            <a:r>
              <a:rPr lang="en-US" b="1" dirty="0"/>
              <a:t>2. Game Introduction </a:t>
            </a:r>
          </a:p>
          <a:p>
            <a:r>
              <a:rPr lang="en-US" dirty="0"/>
              <a:t>2.1. Each team consists of three players and three drones. Two teams compete against each other, starting from their home positions at opposite ends of the field. </a:t>
            </a:r>
          </a:p>
          <a:p>
            <a:r>
              <a:rPr lang="en-US" dirty="0"/>
              <a:t>2.2. Players must remain outside the game field, with each team positioned at their respective end. </a:t>
            </a:r>
          </a:p>
          <a:p>
            <a:r>
              <a:rPr lang="en-US" dirty="0"/>
              <a:t>2.3. Each team has one striker and two defenders. </a:t>
            </a:r>
          </a:p>
          <a:p>
            <a:r>
              <a:rPr lang="en-US" dirty="0"/>
              <a:t>2.4. Defenders must stay within their own area to protect their goal post and block the opponent’s striker from scoring. They are not allowed to cross the middle line. </a:t>
            </a:r>
          </a:p>
          <a:p>
            <a:r>
              <a:rPr lang="en-US" dirty="0"/>
              <a:t>2.5. The striker can cross the middle line into the opponent’s area and use any strategy to score a goal. </a:t>
            </a:r>
          </a:p>
          <a:p>
            <a:endParaRPr lang="en-US" dirty="0"/>
          </a:p>
          <a:p>
            <a:endParaRPr lang="en-US" dirty="0"/>
          </a:p>
          <a:p>
            <a:endParaRPr lang="en-US" dirty="0"/>
          </a:p>
          <a:p>
            <a:endParaRPr lang="en-US" dirty="0"/>
          </a:p>
          <a:p>
            <a:pPr marL="285750" marR="54610" lvl="0" indent="-10795" algn="just" defTabSz="914400" rtl="0" eaLnBrk="1" fontAlgn="auto" latinLnBrk="1" hangingPunct="1">
              <a:lnSpc>
                <a:spcPct val="95000"/>
              </a:lnSpc>
              <a:spcBef>
                <a:spcPts val="420"/>
              </a:spcBef>
              <a:spcAft>
                <a:spcPts val="250"/>
              </a:spcAft>
              <a:buClrTx/>
              <a:buSzTx/>
              <a:buFontTx/>
              <a:buNone/>
              <a:tabLst/>
              <a:defRPr/>
            </a:pPr>
            <a:endParaRPr kumimoji="0" lang="en-US" sz="1800" b="0" i="0" u="none" strike="noStrike" kern="100" cap="none" spc="0" normalizeH="0" baseline="0" noProof="0" dirty="0">
              <a:ln>
                <a:noFill/>
              </a:ln>
              <a:solidFill>
                <a:srgbClr val="000000"/>
              </a:solidFill>
              <a:effectLst/>
              <a:uLnTx/>
              <a:uFillTx/>
              <a:latin typeface="Times" panose="02020603050405020304" pitchFamily="18" charset="0"/>
              <a:ea typeface="Times" panose="02020603050405020304" pitchFamily="18" charset="0"/>
              <a:cs typeface="Arial" panose="020B0604020202020204" pitchFamily="34" charset="0"/>
            </a:endParaRPr>
          </a:p>
        </p:txBody>
      </p:sp>
    </p:spTree>
    <p:extLst>
      <p:ext uri="{BB962C8B-B14F-4D97-AF65-F5344CB8AC3E}">
        <p14:creationId xmlns:p14="http://schemas.microsoft.com/office/powerpoint/2010/main" val="233279408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46C97F75-B071-2DFB-E1BD-30F8FE5185CA}"/>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4A37EF5-0A01-0A65-3A3E-76E5DE18E8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
        <p:nvSpPr>
          <p:cNvPr id="6" name="Title 1">
            <a:extLst>
              <a:ext uri="{FF2B5EF4-FFF2-40B4-BE49-F238E27FC236}">
                <a16:creationId xmlns:a16="http://schemas.microsoft.com/office/drawing/2014/main" id="{2D525E20-83DB-F4D2-259A-A0216B1A37EF}"/>
              </a:ext>
            </a:extLst>
          </p:cNvPr>
          <p:cNvSpPr txBox="1">
            <a:spLocks/>
          </p:cNvSpPr>
          <p:nvPr/>
        </p:nvSpPr>
        <p:spPr>
          <a:xfrm>
            <a:off x="1123950" y="840508"/>
            <a:ext cx="9972675" cy="526475"/>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500" kern="1200">
                <a:solidFill>
                  <a:schemeClr val="accent4"/>
                </a:solidFill>
                <a:latin typeface="+mj-lt"/>
                <a:ea typeface="+mj-ea"/>
                <a:cs typeface="+mj-cs"/>
              </a:defRPr>
            </a:lvl1pPr>
          </a:lstStyle>
          <a:p>
            <a:r>
              <a:rPr lang="en-MY" dirty="0">
                <a:solidFill>
                  <a:srgbClr val="002060"/>
                </a:solidFill>
              </a:rPr>
              <a:t>OPEN : DRONE SOCCER</a:t>
            </a:r>
          </a:p>
        </p:txBody>
      </p:sp>
      <p:sp>
        <p:nvSpPr>
          <p:cNvPr id="7" name="Content Placeholder 3">
            <a:extLst>
              <a:ext uri="{FF2B5EF4-FFF2-40B4-BE49-F238E27FC236}">
                <a16:creationId xmlns:a16="http://schemas.microsoft.com/office/drawing/2014/main" id="{61973855-9ECE-29D4-EDFB-8509248B5E76}"/>
              </a:ext>
            </a:extLst>
          </p:cNvPr>
          <p:cNvSpPr txBox="1">
            <a:spLocks/>
          </p:cNvSpPr>
          <p:nvPr/>
        </p:nvSpPr>
        <p:spPr>
          <a:xfrm>
            <a:off x="6321286" y="1937096"/>
            <a:ext cx="4788000" cy="4104000"/>
          </a:xfrm>
          <a:prstGeom prst="rect">
            <a:avLst/>
          </a:prstGeom>
          <a:solidFill>
            <a:schemeClr val="bg1"/>
          </a:solidFill>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MY"/>
              <a:t> </a:t>
            </a:r>
            <a:endParaRPr lang="en-MY" dirty="0"/>
          </a:p>
        </p:txBody>
      </p:sp>
      <p:graphicFrame>
        <p:nvGraphicFramePr>
          <p:cNvPr id="8" name="Content Placeholder 4">
            <a:extLst>
              <a:ext uri="{FF2B5EF4-FFF2-40B4-BE49-F238E27FC236}">
                <a16:creationId xmlns:a16="http://schemas.microsoft.com/office/drawing/2014/main" id="{09918EAB-49D1-DDE5-2AFB-CBF8A047E0D8}"/>
              </a:ext>
            </a:extLst>
          </p:cNvPr>
          <p:cNvGraphicFramePr>
            <a:graphicFrameLocks/>
          </p:cNvGraphicFramePr>
          <p:nvPr/>
        </p:nvGraphicFramePr>
        <p:xfrm>
          <a:off x="1133198" y="1937097"/>
          <a:ext cx="4757898" cy="3260775"/>
        </p:xfrm>
        <a:graphic>
          <a:graphicData uri="http://schemas.openxmlformats.org/drawingml/2006/table">
            <a:tbl>
              <a:tblPr firstRow="1" bandRow="1">
                <a:tableStyleId>{5940675A-B579-460E-94D1-54222C63F5DA}</a:tableStyleId>
              </a:tblPr>
              <a:tblGrid>
                <a:gridCol w="1531652">
                  <a:extLst>
                    <a:ext uri="{9D8B030D-6E8A-4147-A177-3AD203B41FA5}">
                      <a16:colId xmlns:a16="http://schemas.microsoft.com/office/drawing/2014/main" val="2434513250"/>
                    </a:ext>
                  </a:extLst>
                </a:gridCol>
                <a:gridCol w="3226246">
                  <a:extLst>
                    <a:ext uri="{9D8B030D-6E8A-4147-A177-3AD203B41FA5}">
                      <a16:colId xmlns:a16="http://schemas.microsoft.com/office/drawing/2014/main" val="3519656850"/>
                    </a:ext>
                  </a:extLst>
                </a:gridCol>
              </a:tblGrid>
              <a:tr h="431281">
                <a:tc>
                  <a:txBody>
                    <a:bodyPr/>
                    <a:lstStyle/>
                    <a:p>
                      <a:pPr algn="ctr"/>
                      <a:r>
                        <a:rPr lang="en-MY" b="1" baseline="0" dirty="0">
                          <a:solidFill>
                            <a:schemeClr val="bg1"/>
                          </a:solidFill>
                          <a:latin typeface="+mj-lt"/>
                        </a:rPr>
                        <a:t>Age</a:t>
                      </a:r>
                    </a:p>
                  </a:txBody>
                  <a:tcPr anchor="ctr">
                    <a:lnL w="12700" cmpd="sng">
                      <a:noFill/>
                    </a:lnL>
                    <a:lnR w="12700" cmpd="sng">
                      <a:noFill/>
                    </a:lnR>
                    <a:lnT w="12700" cmpd="sng">
                      <a:noFill/>
                    </a:lnT>
                    <a:lnB w="12700" cap="flat" cmpd="sng" algn="ctr">
                      <a:solidFill>
                        <a:schemeClr val="bg1"/>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r>
                        <a:rPr lang="en-MY" baseline="0" dirty="0">
                          <a:solidFill>
                            <a:schemeClr val="bg1"/>
                          </a:solidFill>
                        </a:rPr>
                        <a:t>8-13</a:t>
                      </a:r>
                    </a:p>
                  </a:txBody>
                  <a:tcPr anchor="ctr">
                    <a:lnL w="12700" cmpd="sng">
                      <a:noFill/>
                    </a:lnL>
                    <a:lnR w="12700" cmpd="sng">
                      <a:noFill/>
                    </a:lnR>
                    <a:lnT w="12700" cmpd="sng">
                      <a:noFill/>
                    </a:lnT>
                    <a:lnB w="12700" cap="flat" cmpd="sng" algn="ctr">
                      <a:solidFill>
                        <a:schemeClr val="bg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6386750"/>
                  </a:ext>
                </a:extLst>
              </a:tr>
              <a:tr h="444161">
                <a:tc>
                  <a:txBody>
                    <a:bodyPr/>
                    <a:lstStyle/>
                    <a:p>
                      <a:pPr algn="ctr"/>
                      <a:r>
                        <a:rPr lang="en-MY" b="1" baseline="0" dirty="0">
                          <a:solidFill>
                            <a:schemeClr val="bg1"/>
                          </a:solidFill>
                          <a:latin typeface="+mj-lt"/>
                        </a:rPr>
                        <a:t>Category</a:t>
                      </a:r>
                    </a:p>
                  </a:txBody>
                  <a:tcPr anchor="ctr">
                    <a:lnL w="12700" cmpd="sng">
                      <a:noFill/>
                    </a:lnL>
                    <a:lnR w="12700" cmpd="sng">
                      <a:noFill/>
                    </a:lnR>
                    <a:lnT w="12700" cap="flat" cmpd="sng" algn="ctr">
                      <a:solidFill>
                        <a:schemeClr val="bg1"/>
                      </a:solidFill>
                      <a:prstDash val="dot"/>
                      <a:round/>
                      <a:headEnd type="none" w="med" len="med"/>
                      <a:tailEnd type="none" w="med" len="med"/>
                    </a:lnT>
                    <a:lnB w="12700" cap="flat" cmpd="sng" algn="ctr">
                      <a:solidFill>
                        <a:schemeClr val="bg1"/>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r>
                        <a:rPr lang="en-MY" baseline="0" dirty="0">
                          <a:solidFill>
                            <a:schemeClr val="bg1"/>
                          </a:solidFill>
                        </a:rPr>
                        <a:t>2 vs 2</a:t>
                      </a:r>
                    </a:p>
                  </a:txBody>
                  <a:tcPr anchor="ctr">
                    <a:lnL w="12700" cmpd="sng">
                      <a:noFill/>
                    </a:lnL>
                    <a:lnR w="12700" cmpd="sng">
                      <a:noFill/>
                    </a:lnR>
                    <a:lnT w="12700" cap="flat" cmpd="sng" algn="ctr">
                      <a:solidFill>
                        <a:schemeClr val="bg1"/>
                      </a:solidFill>
                      <a:prstDash val="dot"/>
                      <a:round/>
                      <a:headEnd type="none" w="med" len="med"/>
                      <a:tailEnd type="none" w="med" len="med"/>
                    </a:lnT>
                    <a:lnB w="12700" cap="flat" cmpd="sng" algn="ctr">
                      <a:solidFill>
                        <a:schemeClr val="bg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08240727"/>
                  </a:ext>
                </a:extLst>
              </a:tr>
              <a:tr h="560862">
                <a:tc>
                  <a:txBody>
                    <a:bodyPr/>
                    <a:lstStyle/>
                    <a:p>
                      <a:pPr algn="ctr"/>
                      <a:r>
                        <a:rPr lang="en-MY" b="1" baseline="0" dirty="0">
                          <a:solidFill>
                            <a:schemeClr val="bg1"/>
                          </a:solidFill>
                          <a:latin typeface="+mj-lt"/>
                        </a:rPr>
                        <a:t>Robot Kits allowed</a:t>
                      </a:r>
                    </a:p>
                  </a:txBody>
                  <a:tcPr anchor="ctr">
                    <a:lnL w="12700" cmpd="sng">
                      <a:noFill/>
                    </a:lnL>
                    <a:lnR w="12700" cmpd="sng">
                      <a:noFill/>
                    </a:lnR>
                    <a:lnT w="12700" cap="flat" cmpd="sng" algn="ctr">
                      <a:solidFill>
                        <a:schemeClr val="bg1"/>
                      </a:solidFill>
                      <a:prstDash val="dot"/>
                      <a:round/>
                      <a:headEnd type="none" w="med" len="med"/>
                      <a:tailEnd type="none" w="med" len="med"/>
                    </a:lnT>
                    <a:lnB w="12700" cap="flat" cmpd="sng" algn="ctr">
                      <a:solidFill>
                        <a:schemeClr val="bg1"/>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endParaRPr lang="en-MY" baseline="0" dirty="0">
                        <a:solidFill>
                          <a:schemeClr val="bg1"/>
                        </a:solidFill>
                      </a:endParaRPr>
                    </a:p>
                  </a:txBody>
                  <a:tcPr anchor="ctr">
                    <a:lnL w="12700" cmpd="sng">
                      <a:noFill/>
                    </a:lnL>
                    <a:lnR w="12700" cmpd="sng">
                      <a:noFill/>
                    </a:lnR>
                    <a:lnT w="12700" cap="flat" cmpd="sng" algn="ctr">
                      <a:solidFill>
                        <a:schemeClr val="bg1"/>
                      </a:solidFill>
                      <a:prstDash val="dot"/>
                      <a:round/>
                      <a:headEnd type="none" w="med" len="med"/>
                      <a:tailEnd type="none" w="med" len="med"/>
                    </a:lnT>
                    <a:lnB w="12700" cap="flat" cmpd="sng" algn="ctr">
                      <a:solidFill>
                        <a:schemeClr val="bg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18880674"/>
                  </a:ext>
                </a:extLst>
              </a:tr>
              <a:tr h="1184391">
                <a:tc>
                  <a:txBody>
                    <a:bodyPr/>
                    <a:lstStyle/>
                    <a:p>
                      <a:pPr algn="ctr"/>
                      <a:r>
                        <a:rPr lang="en-MY" b="1" baseline="0" dirty="0">
                          <a:solidFill>
                            <a:schemeClr val="bg1"/>
                          </a:solidFill>
                          <a:latin typeface="+mj-lt"/>
                        </a:rPr>
                        <a:t>Mission</a:t>
                      </a:r>
                    </a:p>
                  </a:txBody>
                  <a:tcPr anchor="ctr">
                    <a:lnL w="12700" cmpd="sng">
                      <a:noFill/>
                    </a:lnL>
                    <a:lnR w="12700" cmpd="sng">
                      <a:noFill/>
                    </a:lnR>
                    <a:lnT w="12700" cap="flat" cmpd="sng" algn="ctr">
                      <a:solidFill>
                        <a:schemeClr val="bg1"/>
                      </a:solidFill>
                      <a:prstDash val="dot"/>
                      <a:round/>
                      <a:headEnd type="none" w="med" len="med"/>
                      <a:tailEnd type="none" w="med" len="med"/>
                    </a:lnT>
                    <a:lnB w="12700" cap="flat" cmpd="sng" algn="ctr">
                      <a:solidFill>
                        <a:schemeClr val="bg1"/>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endParaRPr lang="en-MY" baseline="0" dirty="0">
                        <a:solidFill>
                          <a:schemeClr val="bg1"/>
                        </a:solidFill>
                      </a:endParaRPr>
                    </a:p>
                  </a:txBody>
                  <a:tcPr anchor="ctr">
                    <a:lnL w="12700" cmpd="sng">
                      <a:noFill/>
                    </a:lnL>
                    <a:lnR w="12700" cmpd="sng">
                      <a:noFill/>
                    </a:lnR>
                    <a:lnT w="12700" cap="flat" cmpd="sng" algn="ctr">
                      <a:solidFill>
                        <a:schemeClr val="bg1"/>
                      </a:solidFill>
                      <a:prstDash val="dot"/>
                      <a:round/>
                      <a:headEnd type="none" w="med" len="med"/>
                      <a:tailEnd type="none" w="med" len="med"/>
                    </a:lnT>
                    <a:lnB w="12700" cap="flat" cmpd="sng" algn="ctr">
                      <a:solidFill>
                        <a:schemeClr val="bg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12115306"/>
                  </a:ext>
                </a:extLst>
              </a:tr>
              <a:tr h="560862">
                <a:tc>
                  <a:txBody>
                    <a:bodyPr/>
                    <a:lstStyle/>
                    <a:p>
                      <a:pPr algn="ctr"/>
                      <a:r>
                        <a:rPr lang="en-MY" b="1" baseline="0" dirty="0">
                          <a:solidFill>
                            <a:schemeClr val="bg1"/>
                          </a:solidFill>
                          <a:latin typeface="+mj-lt"/>
                        </a:rPr>
                        <a:t>Robot Building</a:t>
                      </a:r>
                    </a:p>
                  </a:txBody>
                  <a:tcPr anchor="ctr">
                    <a:lnL w="12700" cmpd="sng">
                      <a:noFill/>
                    </a:lnL>
                    <a:lnR w="12700" cmpd="sng">
                      <a:noFill/>
                    </a:lnR>
                    <a:lnT w="12700" cap="flat" cmpd="sng" algn="ctr">
                      <a:solidFill>
                        <a:schemeClr val="bg1"/>
                      </a:solidFill>
                      <a:prstDash val="dot"/>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en-MY" baseline="0" dirty="0">
                        <a:solidFill>
                          <a:schemeClr val="bg1"/>
                        </a:solidFill>
                      </a:endParaRPr>
                    </a:p>
                  </a:txBody>
                  <a:tcPr anchor="ctr">
                    <a:lnL w="12700" cmpd="sng">
                      <a:noFill/>
                    </a:lnL>
                    <a:lnR w="12700" cmpd="sng">
                      <a:noFill/>
                    </a:lnR>
                    <a:lnT w="12700" cap="flat" cmpd="sng" algn="ctr">
                      <a:solidFill>
                        <a:schemeClr val="bg1"/>
                      </a:solidFill>
                      <a:prstDash val="dot"/>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60991218"/>
                  </a:ext>
                </a:extLst>
              </a:tr>
            </a:tbl>
          </a:graphicData>
        </a:graphic>
      </p:graphicFrame>
      <p:sp>
        <p:nvSpPr>
          <p:cNvPr id="9" name="AutoShape 2">
            <a:extLst>
              <a:ext uri="{FF2B5EF4-FFF2-40B4-BE49-F238E27FC236}">
                <a16:creationId xmlns:a16="http://schemas.microsoft.com/office/drawing/2014/main" id="{D6E3C783-5069-B08C-BBF1-87AFECB1F92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MY"/>
          </a:p>
        </p:txBody>
      </p:sp>
      <p:sp>
        <p:nvSpPr>
          <p:cNvPr id="10" name="Rectangle 9">
            <a:extLst>
              <a:ext uri="{FF2B5EF4-FFF2-40B4-BE49-F238E27FC236}">
                <a16:creationId xmlns:a16="http://schemas.microsoft.com/office/drawing/2014/main" id="{400D1DF8-7CBB-BDC9-9334-106AF739D8EE}"/>
              </a:ext>
            </a:extLst>
          </p:cNvPr>
          <p:cNvSpPr/>
          <p:nvPr/>
        </p:nvSpPr>
        <p:spPr>
          <a:xfrm>
            <a:off x="1066800" y="1647825"/>
            <a:ext cx="5248097" cy="436244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293DA20-20CA-D38E-1E37-61145326BD50}"/>
              </a:ext>
            </a:extLst>
          </p:cNvPr>
          <p:cNvSpPr/>
          <p:nvPr/>
        </p:nvSpPr>
        <p:spPr>
          <a:xfrm>
            <a:off x="6324600" y="1638300"/>
            <a:ext cx="4791075" cy="436244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2" name="Table 11">
            <a:extLst>
              <a:ext uri="{FF2B5EF4-FFF2-40B4-BE49-F238E27FC236}">
                <a16:creationId xmlns:a16="http://schemas.microsoft.com/office/drawing/2014/main" id="{032CCAAE-4143-DFBE-D8CD-3FEB0F70C8CE}"/>
              </a:ext>
            </a:extLst>
          </p:cNvPr>
          <p:cNvGraphicFramePr>
            <a:graphicFrameLocks noGrp="1"/>
          </p:cNvGraphicFramePr>
          <p:nvPr>
            <p:extLst>
              <p:ext uri="{D42A27DB-BD31-4B8C-83A1-F6EECF244321}">
                <p14:modId xmlns:p14="http://schemas.microsoft.com/office/powerpoint/2010/main" val="1640613113"/>
              </p:ext>
            </p:extLst>
          </p:nvPr>
        </p:nvGraphicFramePr>
        <p:xfrm>
          <a:off x="1146175" y="2238375"/>
          <a:ext cx="5102225" cy="3388995"/>
        </p:xfrm>
        <a:graphic>
          <a:graphicData uri="http://schemas.openxmlformats.org/drawingml/2006/table">
            <a:tbl>
              <a:tblPr firstRow="1" bandRow="1">
                <a:tableStyleId>{5C22544A-7EE6-4342-B048-85BDC9FD1C3A}</a:tableStyleId>
              </a:tblPr>
              <a:tblGrid>
                <a:gridCol w="1265591">
                  <a:extLst>
                    <a:ext uri="{9D8B030D-6E8A-4147-A177-3AD203B41FA5}">
                      <a16:colId xmlns:a16="http://schemas.microsoft.com/office/drawing/2014/main" val="908066491"/>
                    </a:ext>
                  </a:extLst>
                </a:gridCol>
                <a:gridCol w="3836634">
                  <a:extLst>
                    <a:ext uri="{9D8B030D-6E8A-4147-A177-3AD203B41FA5}">
                      <a16:colId xmlns:a16="http://schemas.microsoft.com/office/drawing/2014/main" val="3167338628"/>
                    </a:ext>
                  </a:extLst>
                </a:gridCol>
              </a:tblGrid>
              <a:tr h="344834">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MY" sz="1800" b="1" kern="1200" baseline="0" dirty="0">
                          <a:solidFill>
                            <a:schemeClr val="tx1"/>
                          </a:solidFill>
                          <a:latin typeface="+mn-lt"/>
                          <a:ea typeface="+mn-ea"/>
                          <a:cs typeface="+mn-cs"/>
                        </a:rPr>
                        <a:t>Type</a:t>
                      </a:r>
                    </a:p>
                  </a:txBody>
                  <a:tcPr>
                    <a:solidFill>
                      <a:schemeClr val="bg1">
                        <a:lumMod val="95000"/>
                      </a:schemeClr>
                    </a:solidFill>
                  </a:tcPr>
                </a:tc>
                <a:tc>
                  <a:txBody>
                    <a:bodyPr/>
                    <a:lstStyle/>
                    <a:p>
                      <a:r>
                        <a:rPr lang="en-US" sz="1800" b="0" i="0" u="none" strike="noStrike" kern="1200" baseline="0" dirty="0">
                          <a:solidFill>
                            <a:schemeClr val="tx1"/>
                          </a:solidFill>
                          <a:latin typeface="+mn-lt"/>
                          <a:ea typeface="+mn-ea"/>
                          <a:cs typeface="+mn-cs"/>
                        </a:rPr>
                        <a:t>Ball type remote control drone </a:t>
                      </a:r>
                      <a:endParaRPr lang="en-US" dirty="0">
                        <a:solidFill>
                          <a:schemeClr val="tx1"/>
                        </a:solidFill>
                      </a:endParaRPr>
                    </a:p>
                  </a:txBody>
                  <a:tcPr>
                    <a:solidFill>
                      <a:schemeClr val="bg1">
                        <a:lumMod val="95000"/>
                      </a:schemeClr>
                    </a:solidFill>
                  </a:tcPr>
                </a:tc>
                <a:extLst>
                  <a:ext uri="{0D108BD9-81ED-4DB2-BD59-A6C34878D82A}">
                    <a16:rowId xmlns:a16="http://schemas.microsoft.com/office/drawing/2014/main" val="3427738065"/>
                  </a:ext>
                </a:extLst>
              </a:tr>
              <a:tr h="344834">
                <a:tc>
                  <a:txBody>
                    <a:bodyPr/>
                    <a:lstStyle/>
                    <a:p>
                      <a:r>
                        <a:rPr lang="en-MY" dirty="0">
                          <a:solidFill>
                            <a:schemeClr val="tx1"/>
                          </a:solidFill>
                        </a:rPr>
                        <a:t>Size</a:t>
                      </a:r>
                      <a:endParaRPr lang="en-US" dirty="0">
                        <a:solidFill>
                          <a:schemeClr val="tx1"/>
                        </a:solidFill>
                      </a:endParaRPr>
                    </a:p>
                  </a:txBody>
                  <a:tcPr/>
                </a:tc>
                <a:tc>
                  <a:txBody>
                    <a:bodyPr/>
                    <a:lstStyle/>
                    <a:p>
                      <a:r>
                        <a:rPr lang="en-US" sz="1800" b="0" i="0" u="none" strike="noStrike" kern="1200" baseline="0" dirty="0">
                          <a:solidFill>
                            <a:schemeClr val="tx1"/>
                          </a:solidFill>
                          <a:latin typeface="+mn-lt"/>
                          <a:ea typeface="+mn-ea"/>
                          <a:cs typeface="+mn-cs"/>
                        </a:rPr>
                        <a:t>Range of 20 to 21 cm include the outer ball type frame. </a:t>
                      </a:r>
                    </a:p>
                    <a:p>
                      <a:r>
                        <a:rPr lang="en-US" sz="1800" b="0" i="0" u="none" strike="noStrike" kern="1200" baseline="0" dirty="0">
                          <a:solidFill>
                            <a:schemeClr val="tx1"/>
                          </a:solidFill>
                          <a:latin typeface="+mn-lt"/>
                          <a:ea typeface="+mn-ea"/>
                          <a:cs typeface="+mn-cs"/>
                        </a:rPr>
                        <a:t>e.g. 21cm(H) x 21cm(W) x 21cm(L). </a:t>
                      </a:r>
                      <a:endParaRPr lang="en-US" dirty="0">
                        <a:solidFill>
                          <a:schemeClr val="tx1"/>
                        </a:solidFill>
                      </a:endParaRPr>
                    </a:p>
                  </a:txBody>
                  <a:tcPr/>
                </a:tc>
                <a:extLst>
                  <a:ext uri="{0D108BD9-81ED-4DB2-BD59-A6C34878D82A}">
                    <a16:rowId xmlns:a16="http://schemas.microsoft.com/office/drawing/2014/main" val="375098544"/>
                  </a:ext>
                </a:extLst>
              </a:tr>
              <a:tr h="595195">
                <a:tc>
                  <a:txBody>
                    <a:bodyPr/>
                    <a:lstStyle/>
                    <a:p>
                      <a:r>
                        <a:rPr lang="en-MY" dirty="0">
                          <a:solidFill>
                            <a:schemeClr val="tx1"/>
                          </a:solidFill>
                        </a:rPr>
                        <a:t>Weight</a:t>
                      </a:r>
                      <a:endParaRPr lang="en-US" dirty="0">
                        <a:solidFill>
                          <a:schemeClr val="tx1"/>
                        </a:solidFill>
                      </a:endParaRPr>
                    </a:p>
                  </a:txBody>
                  <a:tcPr/>
                </a:tc>
                <a:tc>
                  <a:txBody>
                    <a:bodyPr/>
                    <a:lstStyle/>
                    <a:p>
                      <a:r>
                        <a:rPr lang="en-US" sz="1800" b="0" i="0" u="none" strike="noStrike" kern="1200" baseline="0" dirty="0">
                          <a:solidFill>
                            <a:schemeClr val="tx1"/>
                          </a:solidFill>
                          <a:latin typeface="+mn-lt"/>
                          <a:ea typeface="+mn-ea"/>
                          <a:cs typeface="+mn-cs"/>
                        </a:rPr>
                        <a:t>The total weight, including the frame and battery, must be less than 200g </a:t>
                      </a:r>
                      <a:endParaRPr lang="en-US" dirty="0">
                        <a:solidFill>
                          <a:schemeClr val="tx1"/>
                        </a:solidFill>
                      </a:endParaRPr>
                    </a:p>
                  </a:txBody>
                  <a:tcPr/>
                </a:tc>
                <a:extLst>
                  <a:ext uri="{0D108BD9-81ED-4DB2-BD59-A6C34878D82A}">
                    <a16:rowId xmlns:a16="http://schemas.microsoft.com/office/drawing/2014/main" val="3338115504"/>
                  </a:ext>
                </a:extLst>
              </a:tr>
              <a:tr h="828675">
                <a:tc>
                  <a:txBody>
                    <a:bodyPr/>
                    <a:lstStyle/>
                    <a:p>
                      <a:r>
                        <a:rPr lang="en-MY" dirty="0">
                          <a:solidFill>
                            <a:schemeClr val="tx1"/>
                          </a:solidFill>
                        </a:rPr>
                        <a:t>Battery Voltage</a:t>
                      </a:r>
                      <a:endParaRPr lang="en-US" dirty="0">
                        <a:solidFill>
                          <a:schemeClr val="tx1"/>
                        </a:solidFill>
                      </a:endParaRPr>
                    </a:p>
                  </a:txBody>
                  <a:tcPr/>
                </a:tc>
                <a:tc>
                  <a:txBody>
                    <a:bodyPr/>
                    <a:lstStyle/>
                    <a:p>
                      <a:r>
                        <a:rPr lang="en-US" sz="1800" b="0" i="0" u="none" strike="noStrike" kern="1200" baseline="0" dirty="0">
                          <a:solidFill>
                            <a:schemeClr val="tx1"/>
                          </a:solidFill>
                          <a:latin typeface="+mn-lt"/>
                          <a:ea typeface="+mn-ea"/>
                          <a:cs typeface="+mn-cs"/>
                        </a:rPr>
                        <a:t>The voltage must be 7.4V or lower </a:t>
                      </a:r>
                      <a:endParaRPr lang="en-US" dirty="0">
                        <a:solidFill>
                          <a:schemeClr val="tx1"/>
                        </a:solidFill>
                      </a:endParaRPr>
                    </a:p>
                  </a:txBody>
                  <a:tcPr/>
                </a:tc>
                <a:extLst>
                  <a:ext uri="{0D108BD9-81ED-4DB2-BD59-A6C34878D82A}">
                    <a16:rowId xmlns:a16="http://schemas.microsoft.com/office/drawing/2014/main" val="46155910"/>
                  </a:ext>
                </a:extLst>
              </a:tr>
              <a:tr h="595195">
                <a:tc>
                  <a:txBody>
                    <a:bodyPr/>
                    <a:lstStyle/>
                    <a:p>
                      <a:r>
                        <a:rPr lang="en-MY" dirty="0">
                          <a:solidFill>
                            <a:schemeClr val="tx1"/>
                          </a:solidFill>
                        </a:rPr>
                        <a:t>Battery Capacity</a:t>
                      </a:r>
                      <a:endParaRPr lang="en-US" dirty="0">
                        <a:solidFill>
                          <a:schemeClr val="tx1"/>
                        </a:solidFill>
                      </a:endParaRPr>
                    </a:p>
                  </a:txBody>
                  <a:tcPr/>
                </a:tc>
                <a:tc>
                  <a:txBody>
                    <a:bodyPr/>
                    <a:lstStyle/>
                    <a:p>
                      <a:r>
                        <a:rPr lang="en-US" sz="1800" b="0" i="0" u="none" strike="noStrike" kern="1200" baseline="0" dirty="0">
                          <a:solidFill>
                            <a:schemeClr val="tx1"/>
                          </a:solidFill>
                          <a:latin typeface="+mn-lt"/>
                          <a:ea typeface="+mn-ea"/>
                          <a:cs typeface="+mn-cs"/>
                        </a:rPr>
                        <a:t>The battery capacity must be 1000mAh or lower </a:t>
                      </a:r>
                      <a:endParaRPr lang="en-US" dirty="0">
                        <a:solidFill>
                          <a:schemeClr val="tx1"/>
                        </a:solidFill>
                      </a:endParaRPr>
                    </a:p>
                  </a:txBody>
                  <a:tcPr/>
                </a:tc>
                <a:extLst>
                  <a:ext uri="{0D108BD9-81ED-4DB2-BD59-A6C34878D82A}">
                    <a16:rowId xmlns:a16="http://schemas.microsoft.com/office/drawing/2014/main" val="161686148"/>
                  </a:ext>
                </a:extLst>
              </a:tr>
            </a:tbl>
          </a:graphicData>
        </a:graphic>
      </p:graphicFrame>
      <p:pic>
        <p:nvPicPr>
          <p:cNvPr id="3" name="Picture 2">
            <a:extLst>
              <a:ext uri="{FF2B5EF4-FFF2-40B4-BE49-F238E27FC236}">
                <a16:creationId xmlns:a16="http://schemas.microsoft.com/office/drawing/2014/main" id="{684F59B1-2712-ABF7-D4FF-55B7456DB41E}"/>
              </a:ext>
            </a:extLst>
          </p:cNvPr>
          <p:cNvPicPr>
            <a:picLocks noChangeAspect="1"/>
          </p:cNvPicPr>
          <p:nvPr/>
        </p:nvPicPr>
        <p:blipFill>
          <a:blip r:embed="rId3"/>
          <a:stretch>
            <a:fillRect/>
          </a:stretch>
        </p:blipFill>
        <p:spPr>
          <a:xfrm>
            <a:off x="7398750" y="1665779"/>
            <a:ext cx="2557246" cy="2575383"/>
          </a:xfrm>
          <a:prstGeom prst="rect">
            <a:avLst/>
          </a:prstGeom>
        </p:spPr>
      </p:pic>
      <p:pic>
        <p:nvPicPr>
          <p:cNvPr id="14" name="Picture 13">
            <a:extLst>
              <a:ext uri="{FF2B5EF4-FFF2-40B4-BE49-F238E27FC236}">
                <a16:creationId xmlns:a16="http://schemas.microsoft.com/office/drawing/2014/main" id="{A948E720-7A91-BFA3-9DFF-085A38AE653B}"/>
              </a:ext>
            </a:extLst>
          </p:cNvPr>
          <p:cNvPicPr>
            <a:picLocks noChangeAspect="1"/>
          </p:cNvPicPr>
          <p:nvPr/>
        </p:nvPicPr>
        <p:blipFill>
          <a:blip r:embed="rId4"/>
          <a:stretch>
            <a:fillRect/>
          </a:stretch>
        </p:blipFill>
        <p:spPr>
          <a:xfrm>
            <a:off x="7578675" y="3800769"/>
            <a:ext cx="2834830" cy="2199980"/>
          </a:xfrm>
          <a:prstGeom prst="rect">
            <a:avLst/>
          </a:prstGeom>
        </p:spPr>
      </p:pic>
      <p:sp>
        <p:nvSpPr>
          <p:cNvPr id="17" name="TextBox 16">
            <a:extLst>
              <a:ext uri="{FF2B5EF4-FFF2-40B4-BE49-F238E27FC236}">
                <a16:creationId xmlns:a16="http://schemas.microsoft.com/office/drawing/2014/main" id="{5D859EE9-0F70-EB92-1B61-21825D9247C4}"/>
              </a:ext>
            </a:extLst>
          </p:cNvPr>
          <p:cNvSpPr txBox="1"/>
          <p:nvPr/>
        </p:nvSpPr>
        <p:spPr>
          <a:xfrm>
            <a:off x="973319" y="685931"/>
            <a:ext cx="6094428" cy="984885"/>
          </a:xfrm>
          <a:prstGeom prst="rect">
            <a:avLst/>
          </a:prstGeom>
          <a:noFill/>
        </p:spPr>
        <p:txBody>
          <a:bodyPr wrap="square">
            <a:spAutoFit/>
          </a:bodyPr>
          <a:lstStyle/>
          <a:p>
            <a:pPr algn="l"/>
            <a:endParaRPr lang="en-US" sz="2000" b="0" i="0" u="none" strike="noStrike" baseline="0" dirty="0">
              <a:solidFill>
                <a:srgbClr val="000000"/>
              </a:solidFill>
              <a:latin typeface="Lexend"/>
            </a:endParaRPr>
          </a:p>
          <a:p>
            <a:endParaRPr lang="en-US" sz="2000" b="0" i="0" u="none" strike="noStrike" baseline="0" dirty="0">
              <a:latin typeface="Lexend"/>
            </a:endParaRPr>
          </a:p>
          <a:p>
            <a:r>
              <a:rPr lang="en-US" sz="1800" b="1" i="0" u="none" strike="noStrike" baseline="0" dirty="0">
                <a:latin typeface="Lexend"/>
              </a:rPr>
              <a:t>3. Robot Dimension and Weight </a:t>
            </a:r>
            <a:endParaRPr lang="en-US" sz="1800" b="0" i="0" u="none" strike="noStrike" baseline="0" dirty="0">
              <a:latin typeface="Lexend"/>
            </a:endParaRPr>
          </a:p>
        </p:txBody>
      </p:sp>
      <p:sp>
        <p:nvSpPr>
          <p:cNvPr id="18" name="Slide Number Placeholder 3">
            <a:extLst>
              <a:ext uri="{FF2B5EF4-FFF2-40B4-BE49-F238E27FC236}">
                <a16:creationId xmlns:a16="http://schemas.microsoft.com/office/drawing/2014/main" id="{535EF32D-9BB4-F63F-DBB8-C3B91918BCCA}"/>
              </a:ext>
            </a:extLst>
          </p:cNvPr>
          <p:cNvSpPr txBox="1">
            <a:spLocks/>
          </p:cNvSpPr>
          <p:nvPr/>
        </p:nvSpPr>
        <p:spPr>
          <a:xfrm>
            <a:off x="7067747" y="181620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MY" dirty="0"/>
          </a:p>
        </p:txBody>
      </p:sp>
      <p:sp>
        <p:nvSpPr>
          <p:cNvPr id="19" name="Rectangle 18">
            <a:extLst>
              <a:ext uri="{FF2B5EF4-FFF2-40B4-BE49-F238E27FC236}">
                <a16:creationId xmlns:a16="http://schemas.microsoft.com/office/drawing/2014/main" id="{403170CF-CED5-54F0-BF3E-0B042BE4F214}"/>
              </a:ext>
            </a:extLst>
          </p:cNvPr>
          <p:cNvSpPr/>
          <p:nvPr/>
        </p:nvSpPr>
        <p:spPr>
          <a:xfrm>
            <a:off x="7398750" y="1665779"/>
            <a:ext cx="859130" cy="3754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395130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BDF941F8-777D-7D4D-9C29-DDBAB4A8D7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A7D9D3-9290-B7E8-E745-3A30CEC89A57}"/>
              </a:ext>
            </a:extLst>
          </p:cNvPr>
          <p:cNvSpPr>
            <a:spLocks noGrp="1"/>
          </p:cNvSpPr>
          <p:nvPr>
            <p:ph type="title"/>
          </p:nvPr>
        </p:nvSpPr>
        <p:spPr>
          <a:xfrm>
            <a:off x="2533574" y="768975"/>
            <a:ext cx="7269017" cy="785091"/>
          </a:xfrm>
        </p:spPr>
        <p:txBody>
          <a:bodyPr/>
          <a:lstStyle/>
          <a:p>
            <a:r>
              <a:rPr lang="en-MY" dirty="0">
                <a:solidFill>
                  <a:srgbClr val="002060"/>
                </a:solidFill>
              </a:rPr>
              <a:t>OPEN : DRONE SOCCER</a:t>
            </a:r>
          </a:p>
        </p:txBody>
      </p:sp>
      <p:sp>
        <p:nvSpPr>
          <p:cNvPr id="5" name="Oval 4">
            <a:extLst>
              <a:ext uri="{FF2B5EF4-FFF2-40B4-BE49-F238E27FC236}">
                <a16:creationId xmlns:a16="http://schemas.microsoft.com/office/drawing/2014/main" id="{47848984-3CBD-C0BA-BF66-4F510FD7B00A}"/>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4" name="Picture 3">
            <a:extLst>
              <a:ext uri="{FF2B5EF4-FFF2-40B4-BE49-F238E27FC236}">
                <a16:creationId xmlns:a16="http://schemas.microsoft.com/office/drawing/2014/main" id="{74776C55-0E96-D559-16DD-527753744B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
        <p:nvSpPr>
          <p:cNvPr id="7" name="TextBox 6">
            <a:extLst>
              <a:ext uri="{FF2B5EF4-FFF2-40B4-BE49-F238E27FC236}">
                <a16:creationId xmlns:a16="http://schemas.microsoft.com/office/drawing/2014/main" id="{32E20D14-3816-98DA-FFE2-FB1EECF28B02}"/>
              </a:ext>
            </a:extLst>
          </p:cNvPr>
          <p:cNvSpPr txBox="1"/>
          <p:nvPr/>
        </p:nvSpPr>
        <p:spPr>
          <a:xfrm>
            <a:off x="835818" y="1498415"/>
            <a:ext cx="11175207" cy="8716745"/>
          </a:xfrm>
          <a:prstGeom prst="rect">
            <a:avLst/>
          </a:prstGeom>
          <a:noFill/>
        </p:spPr>
        <p:txBody>
          <a:bodyPr wrap="square">
            <a:spAutoFit/>
          </a:bodyPr>
          <a:lstStyle/>
          <a:p>
            <a:r>
              <a:rPr lang="en-US" b="1" dirty="0"/>
              <a:t>4. Game Rules 4.1. General Rules </a:t>
            </a:r>
          </a:p>
          <a:p>
            <a:r>
              <a:rPr lang="en-US" dirty="0"/>
              <a:t>4.1.1. All players must remain in the Pilot Area (outside the game field); only drones are allowed inside. </a:t>
            </a:r>
          </a:p>
          <a:p>
            <a:r>
              <a:rPr lang="en-US" dirty="0"/>
              <a:t>4.1.2. Players cannot exceed the Pilot Area. </a:t>
            </a:r>
          </a:p>
          <a:p>
            <a:r>
              <a:rPr lang="en-US" dirty="0"/>
              <a:t>4.1.3. The main referee stands in the middle (outside the field) and uses a whistle to signal the start, fouls, and end of the game. </a:t>
            </a:r>
          </a:p>
          <a:p>
            <a:r>
              <a:rPr lang="en-US" dirty="0"/>
              <a:t>4.1.4. Two assistant referees stand outside the field near the goalposts (one per team) and use flags to indicate whether a goal is approved or disapproved. </a:t>
            </a:r>
          </a:p>
          <a:p>
            <a:r>
              <a:rPr lang="en-US" dirty="0"/>
              <a:t>4.1.5. Defenders must not cross the half-field line; doing so will result in a foul. </a:t>
            </a:r>
          </a:p>
          <a:p>
            <a:r>
              <a:rPr lang="en-US" dirty="0"/>
              <a:t>4.1.6. Striker can cross the half-field line to score the opponent’s goal. </a:t>
            </a:r>
          </a:p>
          <a:p>
            <a:r>
              <a:rPr lang="en-US" dirty="0"/>
              <a:t>4.1.7. After a successful goal, the referee will stop the game with </a:t>
            </a:r>
            <a:r>
              <a:rPr lang="en-US" b="1" dirty="0"/>
              <a:t>one short whistle</a:t>
            </a:r>
            <a:r>
              <a:rPr lang="en-US" dirty="0"/>
              <a:t>, and the timer will pause. </a:t>
            </a:r>
          </a:p>
          <a:p>
            <a:r>
              <a:rPr lang="en-US" dirty="0"/>
              <a:t>4.1.8. All drones must immediately land at their current position for mark verification. </a:t>
            </a:r>
          </a:p>
          <a:p>
            <a:r>
              <a:rPr lang="en-US" dirty="0"/>
              <a:t>4.1.9. If a drone flips over or bounces away during landing, the referee will reposition it. </a:t>
            </a:r>
          </a:p>
          <a:p>
            <a:r>
              <a:rPr lang="en-US" dirty="0"/>
              <a:t>4.1.10. The game resumes with </a:t>
            </a:r>
            <a:r>
              <a:rPr lang="en-US" b="1" dirty="0"/>
              <a:t>one short whistle</a:t>
            </a:r>
            <a:r>
              <a:rPr lang="en-US" dirty="0"/>
              <a:t>. The scoring striker must return to the team base before restarting. </a:t>
            </a:r>
          </a:p>
          <a:p>
            <a:r>
              <a:rPr lang="en-US" dirty="0"/>
              <a:t>4.1.11. In the last 30 seconds, the main referee will </a:t>
            </a:r>
            <a:r>
              <a:rPr lang="en-US" b="1" dirty="0"/>
              <a:t>blow two short whistles </a:t>
            </a:r>
            <a:r>
              <a:rPr lang="en-US" dirty="0"/>
              <a:t>as a warning. </a:t>
            </a:r>
          </a:p>
          <a:p>
            <a:r>
              <a:rPr lang="en-US" dirty="0"/>
              <a:t>4.1.12. The game ends after 2 minutes with a whistle signal: </a:t>
            </a:r>
            <a:r>
              <a:rPr lang="en-US" b="1" dirty="0"/>
              <a:t>one short blow followed by one long blow</a:t>
            </a:r>
            <a:r>
              <a:rPr lang="en-US" dirty="0"/>
              <a:t>. </a:t>
            </a:r>
          </a:p>
          <a:p>
            <a:r>
              <a:rPr lang="en-US" dirty="0"/>
              <a:t>4.1.13. Teams must immediately stop their drones once the game ends. </a:t>
            </a:r>
          </a:p>
          <a:p>
            <a:r>
              <a:rPr lang="en-US" dirty="0"/>
              <a:t>4.1.14. After scores are confirmed, teams may enter the field to retrieve their drones. </a:t>
            </a:r>
          </a:p>
          <a:p>
            <a:r>
              <a:rPr lang="en-US" dirty="0"/>
              <a:t>4.1.15. Participant teams will be disqualified if more than 5 warnings are accumulated.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285750" marR="54610" lvl="0" indent="-10795" algn="just" defTabSz="914400" rtl="0" eaLnBrk="1" fontAlgn="auto" latinLnBrk="1" hangingPunct="1">
              <a:lnSpc>
                <a:spcPct val="95000"/>
              </a:lnSpc>
              <a:spcBef>
                <a:spcPts val="420"/>
              </a:spcBef>
              <a:spcAft>
                <a:spcPts val="250"/>
              </a:spcAft>
              <a:buClrTx/>
              <a:buSzTx/>
              <a:buFontTx/>
              <a:buNone/>
              <a:tabLst/>
              <a:defRPr/>
            </a:pPr>
            <a:endParaRPr kumimoji="0" lang="en-US" sz="1800" b="0" i="0" u="none" strike="noStrike" kern="100" cap="none" spc="0" normalizeH="0" baseline="0" noProof="0" dirty="0">
              <a:ln>
                <a:noFill/>
              </a:ln>
              <a:solidFill>
                <a:srgbClr val="000000"/>
              </a:solidFill>
              <a:effectLst/>
              <a:uLnTx/>
              <a:uFillTx/>
              <a:latin typeface="Times" panose="02020603050405020304" pitchFamily="18" charset="0"/>
              <a:ea typeface="Times" panose="02020603050405020304" pitchFamily="18" charset="0"/>
              <a:cs typeface="Arial" panose="020B0604020202020204" pitchFamily="34" charset="0"/>
            </a:endParaRPr>
          </a:p>
        </p:txBody>
      </p:sp>
    </p:spTree>
    <p:extLst>
      <p:ext uri="{BB962C8B-B14F-4D97-AF65-F5344CB8AC3E}">
        <p14:creationId xmlns:p14="http://schemas.microsoft.com/office/powerpoint/2010/main" val="1790820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41CA8941-964C-B8C9-1506-2835D09659D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6FE407-2436-F5C5-CFDB-FF8E7AC36FE4}"/>
              </a:ext>
            </a:extLst>
          </p:cNvPr>
          <p:cNvSpPr>
            <a:spLocks noGrp="1"/>
          </p:cNvSpPr>
          <p:nvPr>
            <p:ph idx="1"/>
          </p:nvPr>
        </p:nvSpPr>
        <p:spPr>
          <a:xfrm>
            <a:off x="904875" y="1748272"/>
            <a:ext cx="11020425" cy="4803773"/>
          </a:xfrm>
        </p:spPr>
        <p:txBody>
          <a:bodyPr/>
          <a:lstStyle/>
          <a:p>
            <a:pPr marL="0" marR="0" lvl="0" indent="0" algn="l" defTabSz="914377"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MY" sz="2300" b="0" i="0" u="none" strike="noStrike" kern="1200" cap="none" spc="0" normalizeH="0" baseline="0" noProof="0" dirty="0">
                <a:ln>
                  <a:noFill/>
                </a:ln>
                <a:solidFill>
                  <a:prstClr val="black"/>
                </a:solidFill>
                <a:effectLst/>
                <a:uLnTx/>
                <a:uFillTx/>
                <a:latin typeface="Gilroy Medium"/>
                <a:ea typeface="+mn-ea"/>
                <a:cs typeface="+mn-cs"/>
              </a:rPr>
              <a:t>Dimensions and Restriction</a:t>
            </a:r>
          </a:p>
          <a:p>
            <a:pPr marL="228594" marR="0" lvl="0" indent="-228594" algn="l" defTabSz="91437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MY" sz="1600" b="0" i="0" u="none" strike="noStrike" kern="1200" cap="none" spc="0" normalizeH="0" baseline="0" noProof="0" dirty="0">
                <a:ln>
                  <a:noFill/>
                </a:ln>
                <a:solidFill>
                  <a:prstClr val="black"/>
                </a:solidFill>
                <a:effectLst/>
                <a:uLnTx/>
                <a:uFillTx/>
                <a:latin typeface="Gilroy Medium"/>
                <a:ea typeface="+mn-ea"/>
                <a:cs typeface="+mn-cs"/>
              </a:rPr>
              <a:t>Initial size shall not exceed 20cm (H) X 20cm (W) X 20cm (L). </a:t>
            </a:r>
          </a:p>
          <a:p>
            <a:pPr marL="228594" marR="0" lvl="0" indent="-228594" algn="l" defTabSz="91437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MY" sz="1600" b="0" i="0" u="none" strike="noStrike" kern="1200" cap="none" spc="0" normalizeH="0" baseline="0" noProof="0" dirty="0">
                <a:ln>
                  <a:noFill/>
                </a:ln>
                <a:solidFill>
                  <a:prstClr val="black"/>
                </a:solidFill>
                <a:effectLst/>
                <a:uLnTx/>
                <a:uFillTx/>
                <a:latin typeface="Gilroy Medium"/>
                <a:ea typeface="+mn-ea"/>
                <a:cs typeface="+mn-cs"/>
              </a:rPr>
              <a:t>Robots are </a:t>
            </a:r>
            <a:r>
              <a:rPr kumimoji="0" lang="en-MY" sz="1600" b="0" i="0" u="none" strike="noStrike" kern="1200" cap="none" spc="0" normalizeH="0" baseline="0" noProof="0" dirty="0">
                <a:ln>
                  <a:noFill/>
                </a:ln>
                <a:solidFill>
                  <a:srgbClr val="FF0000"/>
                </a:solidFill>
                <a:effectLst/>
                <a:uLnTx/>
                <a:uFillTx/>
                <a:latin typeface="Gilroy Medium"/>
                <a:ea typeface="+mn-ea"/>
                <a:cs typeface="+mn-cs"/>
              </a:rPr>
              <a:t>NOT allowed </a:t>
            </a:r>
            <a:r>
              <a:rPr kumimoji="0" lang="en-MY" sz="1600" b="0" i="0" u="none" strike="noStrike" kern="1200" cap="none" spc="0" normalizeH="0" baseline="0" noProof="0" dirty="0">
                <a:ln>
                  <a:noFill/>
                </a:ln>
                <a:solidFill>
                  <a:prstClr val="black"/>
                </a:solidFill>
                <a:effectLst/>
                <a:uLnTx/>
                <a:uFillTx/>
                <a:latin typeface="Gilroy Medium"/>
                <a:ea typeface="+mn-ea"/>
                <a:cs typeface="+mn-cs"/>
              </a:rPr>
              <a:t>to expand to any size after the game starts.</a:t>
            </a:r>
          </a:p>
          <a:p>
            <a:pPr marL="228594" marR="0" lvl="0" indent="-228594" algn="l" defTabSz="91437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MY" sz="1600" b="0" i="0" u="none" strike="noStrike" kern="1200" cap="none" spc="0" normalizeH="0" baseline="0" noProof="0" dirty="0">
                <a:ln>
                  <a:noFill/>
                </a:ln>
                <a:solidFill>
                  <a:prstClr val="black"/>
                </a:solidFill>
                <a:effectLst/>
                <a:uLnTx/>
                <a:uFillTx/>
                <a:latin typeface="Gilroy Medium"/>
                <a:ea typeface="+mn-ea"/>
                <a:cs typeface="+mn-cs"/>
              </a:rPr>
              <a:t>Maximum 4 DC motors and 1 mainboard.</a:t>
            </a:r>
          </a:p>
          <a:p>
            <a:pPr marL="0" marR="0" lvl="0" indent="0" algn="l" defTabSz="914377"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MY" sz="2300" b="0" i="0" u="none" strike="noStrike" kern="1200" cap="none" spc="0" normalizeH="0" baseline="0" noProof="0" dirty="0">
              <a:ln>
                <a:noFill/>
              </a:ln>
              <a:solidFill>
                <a:prstClr val="black"/>
              </a:solidFill>
              <a:effectLst/>
              <a:uLnTx/>
              <a:uFillTx/>
              <a:latin typeface="Gilroy Medium"/>
              <a:ea typeface="+mn-ea"/>
              <a:cs typeface="+mn-cs"/>
            </a:endParaRPr>
          </a:p>
          <a:p>
            <a:pPr marL="0" marR="0" lvl="0" indent="0" algn="l" defTabSz="914377"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MY" sz="2300" b="0" i="0" u="none" strike="noStrike" kern="1200" cap="none" spc="0" normalizeH="0" baseline="0" noProof="0" dirty="0">
                <a:ln>
                  <a:noFill/>
                </a:ln>
                <a:solidFill>
                  <a:prstClr val="black"/>
                </a:solidFill>
                <a:effectLst/>
                <a:uLnTx/>
                <a:uFillTx/>
                <a:latin typeface="Gilroy Medium"/>
                <a:ea typeface="+mn-ea"/>
                <a:cs typeface="+mn-cs"/>
              </a:rPr>
              <a:t>Game Duration</a:t>
            </a:r>
          </a:p>
          <a:p>
            <a:pPr marL="228594" marR="0" lvl="0" indent="-228594" algn="l" defTabSz="91437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MY" sz="1600" b="0" i="0" u="none" strike="noStrike" kern="1200" cap="none" spc="0" normalizeH="0" baseline="0" noProof="0" dirty="0">
                <a:ln>
                  <a:noFill/>
                </a:ln>
                <a:solidFill>
                  <a:prstClr val="black"/>
                </a:solidFill>
                <a:effectLst/>
                <a:uLnTx/>
                <a:uFillTx/>
                <a:latin typeface="Gilroy Medium"/>
                <a:ea typeface="+mn-ea"/>
                <a:cs typeface="+mn-cs"/>
              </a:rPr>
              <a:t>3 minutes game.</a:t>
            </a:r>
          </a:p>
          <a:p>
            <a:pPr marL="228594" marR="0" lvl="0" indent="-228594" algn="l" defTabSz="91437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MY" sz="1600" b="0" i="0" u="none" strike="noStrike" kern="1200" cap="none" spc="0" normalizeH="0" baseline="0" noProof="0" dirty="0">
                <a:ln>
                  <a:noFill/>
                </a:ln>
                <a:solidFill>
                  <a:prstClr val="black"/>
                </a:solidFill>
                <a:effectLst/>
                <a:uLnTx/>
                <a:uFillTx/>
                <a:latin typeface="Gilroy Medium"/>
                <a:ea typeface="+mn-ea"/>
                <a:cs typeface="+mn-cs"/>
              </a:rPr>
              <a:t>Solve a</a:t>
            </a:r>
            <a:r>
              <a:rPr lang="en-MY" sz="1600" dirty="0">
                <a:solidFill>
                  <a:prstClr val="black"/>
                </a:solidFill>
                <a:latin typeface="Gilroy Medium"/>
              </a:rPr>
              <a:t>s many math question as possible.</a:t>
            </a:r>
            <a:endParaRPr kumimoji="0" lang="en-MY" sz="1600" b="0" i="0" u="none" strike="noStrike" kern="1200" cap="none" spc="0" normalizeH="0" baseline="0" noProof="0" dirty="0">
              <a:ln>
                <a:noFill/>
              </a:ln>
              <a:solidFill>
                <a:prstClr val="black"/>
              </a:solidFill>
              <a:effectLst/>
              <a:uLnTx/>
              <a:uFillTx/>
              <a:latin typeface="Gilroy Medium"/>
              <a:ea typeface="+mn-ea"/>
              <a:cs typeface="+mn-cs"/>
            </a:endParaRPr>
          </a:p>
          <a:p>
            <a:pPr marL="228594" marR="0" lvl="0" indent="-228594" algn="l" defTabSz="914377"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MY" sz="1800" b="0" i="0" u="none" strike="noStrike" kern="1200" cap="none" spc="0" normalizeH="0" baseline="0" noProof="0" dirty="0">
              <a:ln>
                <a:noFill/>
              </a:ln>
              <a:solidFill>
                <a:prstClr val="black"/>
              </a:solidFill>
              <a:effectLst/>
              <a:uLnTx/>
              <a:uFillTx/>
              <a:latin typeface="Gilroy Medium"/>
              <a:ea typeface="+mn-ea"/>
              <a:cs typeface="+mn-cs"/>
            </a:endParaRPr>
          </a:p>
          <a:p>
            <a:endParaRPr lang="en-US" dirty="0"/>
          </a:p>
        </p:txBody>
      </p:sp>
      <p:sp>
        <p:nvSpPr>
          <p:cNvPr id="6" name="Title 1">
            <a:extLst>
              <a:ext uri="{FF2B5EF4-FFF2-40B4-BE49-F238E27FC236}">
                <a16:creationId xmlns:a16="http://schemas.microsoft.com/office/drawing/2014/main" id="{46FE43D8-6866-BFB4-8F5A-399AE737ADBA}"/>
              </a:ext>
            </a:extLst>
          </p:cNvPr>
          <p:cNvSpPr>
            <a:spLocks noGrp="1"/>
          </p:cNvSpPr>
          <p:nvPr>
            <p:ph type="title"/>
          </p:nvPr>
        </p:nvSpPr>
        <p:spPr>
          <a:xfrm>
            <a:off x="2533574" y="768975"/>
            <a:ext cx="7269017" cy="785091"/>
          </a:xfrm>
        </p:spPr>
        <p:txBody>
          <a:bodyPr/>
          <a:lstStyle/>
          <a:p>
            <a:r>
              <a:rPr lang="en-MY" dirty="0">
                <a:solidFill>
                  <a:srgbClr val="002060"/>
                </a:solidFill>
              </a:rPr>
              <a:t>MATH CHALLENGE GAME RULES</a:t>
            </a:r>
          </a:p>
        </p:txBody>
      </p:sp>
      <p:pic>
        <p:nvPicPr>
          <p:cNvPr id="7" name="Picture 6">
            <a:extLst>
              <a:ext uri="{FF2B5EF4-FFF2-40B4-BE49-F238E27FC236}">
                <a16:creationId xmlns:a16="http://schemas.microsoft.com/office/drawing/2014/main" id="{3E453DA8-A20A-9FE5-AAB1-7E6AB41A67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
        <p:nvSpPr>
          <p:cNvPr id="4" name="Content Placeholder 2">
            <a:extLst>
              <a:ext uri="{FF2B5EF4-FFF2-40B4-BE49-F238E27FC236}">
                <a16:creationId xmlns:a16="http://schemas.microsoft.com/office/drawing/2014/main" id="{0B244029-0AEE-779B-7755-42D421745DDC}"/>
              </a:ext>
            </a:extLst>
          </p:cNvPr>
          <p:cNvSpPr txBox="1">
            <a:spLocks/>
          </p:cNvSpPr>
          <p:nvPr/>
        </p:nvSpPr>
        <p:spPr>
          <a:xfrm>
            <a:off x="904875" y="4030127"/>
            <a:ext cx="10515600" cy="4688561"/>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MY" sz="2300" b="0" i="0" u="none" strike="noStrike" kern="1200" cap="none" spc="0" normalizeH="0" baseline="0" noProof="0" dirty="0">
                <a:ln>
                  <a:noFill/>
                </a:ln>
                <a:solidFill>
                  <a:prstClr val="black"/>
                </a:solidFill>
                <a:effectLst/>
                <a:uLnTx/>
                <a:uFillTx/>
                <a:latin typeface="Gilroy Medium"/>
                <a:ea typeface="+mn-ea"/>
                <a:cs typeface="+mn-cs"/>
              </a:rPr>
              <a:t>Game Play Details</a:t>
            </a:r>
          </a:p>
          <a:p>
            <a:pPr marL="228594" marR="0" lvl="0" indent="-228594" algn="l" defTabSz="91437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MY" sz="1600" b="0" i="0" u="none" strike="noStrike" kern="1200" cap="none" spc="0" normalizeH="0" baseline="0" noProof="0" dirty="0">
                <a:ln>
                  <a:noFill/>
                </a:ln>
                <a:solidFill>
                  <a:prstClr val="black"/>
                </a:solidFill>
                <a:effectLst/>
                <a:uLnTx/>
                <a:uFillTx/>
                <a:latin typeface="Gilroy Medium"/>
                <a:ea typeface="+mn-ea"/>
                <a:cs typeface="+mn-cs"/>
              </a:rPr>
              <a:t>Robot should stay inside the white square and wait for referee’s instruction.</a:t>
            </a:r>
          </a:p>
          <a:p>
            <a:pPr marL="228594" marR="0" lvl="0" indent="-228594" algn="l" defTabSz="91437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MY" sz="1600" b="0" i="0" u="none" strike="noStrike" kern="1200" cap="none" spc="0" normalizeH="0" baseline="0" noProof="0" dirty="0">
                <a:ln>
                  <a:noFill/>
                </a:ln>
                <a:solidFill>
                  <a:prstClr val="black"/>
                </a:solidFill>
                <a:effectLst/>
                <a:uLnTx/>
                <a:uFillTx/>
                <a:latin typeface="Gilroy Medium"/>
                <a:ea typeface="+mn-ea"/>
                <a:cs typeface="+mn-cs"/>
              </a:rPr>
              <a:t>Once the match has begun, participant should pick a math card randomly form a deck of cards. Then robot must move and push the desire answer block into the grey box.</a:t>
            </a:r>
          </a:p>
          <a:p>
            <a:pPr marL="228594" marR="0" lvl="0" indent="-228594" algn="l" defTabSz="91437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MY" sz="1600" b="0" i="0" u="none" strike="noStrike" kern="1200" cap="none" spc="0" normalizeH="0" baseline="0" noProof="0" dirty="0">
                <a:ln>
                  <a:noFill/>
                </a:ln>
                <a:solidFill>
                  <a:prstClr val="black"/>
                </a:solidFill>
                <a:effectLst/>
                <a:uLnTx/>
                <a:uFillTx/>
                <a:latin typeface="Gilroy Medium"/>
                <a:ea typeface="+mn-ea"/>
                <a:cs typeface="+mn-cs"/>
              </a:rPr>
              <a:t>Once it is done, robot should back to the start/end box and pick another card to solve the math problem. The answer block will also be reset.</a:t>
            </a:r>
          </a:p>
          <a:p>
            <a:pPr marL="228594" marR="0" lvl="0" indent="-228594" algn="l" defTabSz="91437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MY" sz="1600" b="0" i="0" u="none" strike="noStrike" kern="1200" cap="none" spc="0" normalizeH="0" baseline="0" noProof="0" dirty="0">
                <a:ln>
                  <a:noFill/>
                </a:ln>
                <a:solidFill>
                  <a:prstClr val="black"/>
                </a:solidFill>
                <a:effectLst/>
                <a:uLnTx/>
                <a:uFillTx/>
                <a:latin typeface="Gilroy Medium"/>
                <a:ea typeface="+mn-ea"/>
                <a:cs typeface="+mn-cs"/>
              </a:rPr>
              <a:t>Solve as many math problem as possible during the 3 minutes game play.</a:t>
            </a:r>
          </a:p>
          <a:p>
            <a:pPr marL="228594" marR="0" lvl="0" indent="-228594" algn="l" defTabSz="914377"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MY" sz="1600" b="0" i="0" u="none" strike="noStrike" kern="1200" cap="none" spc="0" normalizeH="0" baseline="0" noProof="0" dirty="0">
              <a:ln>
                <a:noFill/>
              </a:ln>
              <a:solidFill>
                <a:prstClr val="black"/>
              </a:solidFill>
              <a:effectLst/>
              <a:uLnTx/>
              <a:uFillTx/>
              <a:latin typeface="Gilroy Medium"/>
              <a:ea typeface="+mn-ea"/>
              <a:cs typeface="+mn-cs"/>
            </a:endParaRPr>
          </a:p>
          <a:p>
            <a:pPr marL="0" marR="0" lvl="0" indent="0" algn="l" defTabSz="914377"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MY" sz="2000" b="0" i="0" u="none" strike="noStrike" kern="1200" cap="none" spc="0" normalizeH="0" baseline="0" noProof="0" dirty="0">
                <a:ln>
                  <a:noFill/>
                </a:ln>
                <a:solidFill>
                  <a:prstClr val="black"/>
                </a:solidFill>
                <a:effectLst/>
                <a:uLnTx/>
                <a:uFillTx/>
                <a:latin typeface="Gilroy Medium"/>
                <a:ea typeface="+mn-ea"/>
                <a:cs typeface="+mn-cs"/>
              </a:rPr>
              <a:t>Scoring</a:t>
            </a:r>
          </a:p>
          <a:p>
            <a:pPr marL="228594" marR="0" lvl="0" indent="-228594" algn="l" defTabSz="91437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MY" sz="1600" b="0" i="0" u="none" strike="noStrike" kern="1200" cap="none" spc="0" normalizeH="0" baseline="0" noProof="0" dirty="0">
                <a:ln>
                  <a:noFill/>
                </a:ln>
                <a:solidFill>
                  <a:prstClr val="black"/>
                </a:solidFill>
                <a:effectLst/>
                <a:uLnTx/>
                <a:uFillTx/>
                <a:latin typeface="Gilroy Medium"/>
                <a:ea typeface="+mn-ea"/>
                <a:cs typeface="+mn-cs"/>
              </a:rPr>
              <a:t>Robot successfully pushes correct answer block into grey box. (10 points each) </a:t>
            </a:r>
          </a:p>
          <a:p>
            <a:pPr marR="0" lvl="0" algn="l" defTabSz="914377" rtl="0" eaLnBrk="1" fontAlgn="auto" latinLnBrk="0" hangingPunct="1">
              <a:lnSpc>
                <a:spcPct val="90000"/>
              </a:lnSpc>
              <a:spcBef>
                <a:spcPts val="0"/>
              </a:spcBef>
              <a:spcAft>
                <a:spcPts val="0"/>
              </a:spcAft>
              <a:buClrTx/>
              <a:buSzTx/>
              <a:tabLst/>
              <a:defRPr/>
            </a:pPr>
            <a:r>
              <a:rPr kumimoji="0" lang="en-MY" sz="1600" b="0" i="0" u="none" strike="noStrike" kern="1200" cap="none" spc="0" normalizeH="0" baseline="0" noProof="0" dirty="0">
                <a:ln>
                  <a:noFill/>
                </a:ln>
                <a:solidFill>
                  <a:prstClr val="black"/>
                </a:solidFill>
                <a:effectLst/>
                <a:uLnTx/>
                <a:uFillTx/>
                <a:latin typeface="Gilroy Medium"/>
                <a:ea typeface="+mn-ea"/>
                <a:cs typeface="+mn-cs"/>
              </a:rPr>
              <a:t>Robot back to Start/End box each round. (10 points each)</a:t>
            </a:r>
          </a:p>
          <a:p>
            <a:pPr marL="0" marR="0" lvl="0" indent="0" algn="l" defTabSz="914377"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MY" sz="1600" b="0" i="0" u="none" strike="noStrike" kern="1200" cap="none" spc="0" normalizeH="0" baseline="0" noProof="0" dirty="0">
              <a:ln>
                <a:noFill/>
              </a:ln>
              <a:solidFill>
                <a:prstClr val="black"/>
              </a:solidFill>
              <a:effectLst/>
              <a:uLnTx/>
              <a:uFillTx/>
              <a:latin typeface="Gilroy Medium"/>
              <a:ea typeface="+mn-ea"/>
              <a:cs typeface="+mn-cs"/>
            </a:endParaRPr>
          </a:p>
          <a:p>
            <a:pPr marL="228594" marR="0" lvl="0" indent="-228594" algn="l" defTabSz="914377"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MY" sz="1800" b="0" i="0" u="none" strike="noStrike" kern="1200" cap="none" spc="0" normalizeH="0" baseline="0" noProof="0" dirty="0">
              <a:ln>
                <a:noFill/>
              </a:ln>
              <a:solidFill>
                <a:prstClr val="black"/>
              </a:solidFill>
              <a:effectLst/>
              <a:uLnTx/>
              <a:uFillTx/>
              <a:latin typeface="Gilroy Medium"/>
              <a:ea typeface="+mn-ea"/>
              <a:cs typeface="+mn-cs"/>
            </a:endParaRPr>
          </a:p>
        </p:txBody>
      </p:sp>
    </p:spTree>
    <p:extLst>
      <p:ext uri="{BB962C8B-B14F-4D97-AF65-F5344CB8AC3E}">
        <p14:creationId xmlns:p14="http://schemas.microsoft.com/office/powerpoint/2010/main" val="296894463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758FBAC4-E2FE-F88A-4130-57E7E49E18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E22CE3-3FC9-D8B8-BDE6-A13B4134911D}"/>
              </a:ext>
            </a:extLst>
          </p:cNvPr>
          <p:cNvSpPr>
            <a:spLocks noGrp="1"/>
          </p:cNvSpPr>
          <p:nvPr>
            <p:ph type="title"/>
          </p:nvPr>
        </p:nvSpPr>
        <p:spPr>
          <a:xfrm>
            <a:off x="2533574" y="768975"/>
            <a:ext cx="7269017" cy="785091"/>
          </a:xfrm>
        </p:spPr>
        <p:txBody>
          <a:bodyPr/>
          <a:lstStyle/>
          <a:p>
            <a:r>
              <a:rPr lang="en-MY" dirty="0">
                <a:solidFill>
                  <a:srgbClr val="002060"/>
                </a:solidFill>
              </a:rPr>
              <a:t>OPEN : DRONE SOCCER</a:t>
            </a:r>
          </a:p>
        </p:txBody>
      </p:sp>
      <p:sp>
        <p:nvSpPr>
          <p:cNvPr id="5" name="Oval 4">
            <a:extLst>
              <a:ext uri="{FF2B5EF4-FFF2-40B4-BE49-F238E27FC236}">
                <a16:creationId xmlns:a16="http://schemas.microsoft.com/office/drawing/2014/main" id="{17339322-20E6-EA46-D9B9-A46F4799CC2D}"/>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4" name="Picture 3">
            <a:extLst>
              <a:ext uri="{FF2B5EF4-FFF2-40B4-BE49-F238E27FC236}">
                <a16:creationId xmlns:a16="http://schemas.microsoft.com/office/drawing/2014/main" id="{799670E0-2A67-2C45-D39D-05497F445C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
        <p:nvSpPr>
          <p:cNvPr id="7" name="TextBox 6">
            <a:extLst>
              <a:ext uri="{FF2B5EF4-FFF2-40B4-BE49-F238E27FC236}">
                <a16:creationId xmlns:a16="http://schemas.microsoft.com/office/drawing/2014/main" id="{4587C734-978C-76F3-D035-24A911DC7ECB}"/>
              </a:ext>
            </a:extLst>
          </p:cNvPr>
          <p:cNvSpPr txBox="1"/>
          <p:nvPr/>
        </p:nvSpPr>
        <p:spPr>
          <a:xfrm>
            <a:off x="835818" y="1498415"/>
            <a:ext cx="10937081" cy="3730765"/>
          </a:xfrm>
          <a:prstGeom prst="rect">
            <a:avLst/>
          </a:prstGeom>
          <a:noFill/>
        </p:spPr>
        <p:txBody>
          <a:bodyPr wrap="square">
            <a:spAutoFit/>
          </a:bodyPr>
          <a:lstStyle/>
          <a:p>
            <a:r>
              <a:rPr lang="en-US" dirty="0"/>
              <a:t>4.1.16. For every foul, 1 warning (yellow card) will be given. </a:t>
            </a:r>
          </a:p>
          <a:p>
            <a:r>
              <a:rPr lang="en-US" dirty="0"/>
              <a:t>	4.1.16.1. Failure to follow referee instructions. </a:t>
            </a:r>
          </a:p>
          <a:p>
            <a:r>
              <a:rPr lang="en-US" dirty="0"/>
              <a:t>	4.1.16.2. Disrespectful behavior towards the referee. </a:t>
            </a:r>
          </a:p>
          <a:p>
            <a:r>
              <a:rPr lang="en-US" dirty="0"/>
              <a:t>	4.1.16.3. Taking off before the starting whistle. </a:t>
            </a:r>
          </a:p>
          <a:p>
            <a:r>
              <a:rPr lang="en-US" dirty="0"/>
              <a:t>	4.1.16.4. Failing to land the drone when the stopping whistle is blown during gameplay. </a:t>
            </a:r>
          </a:p>
          <a:p>
            <a:r>
              <a:rPr lang="en-US" dirty="0"/>
              <a:t>	4.1.16.5. A striker not returning to the team base before attacking again after scoring a goal. </a:t>
            </a:r>
          </a:p>
          <a:p>
            <a:r>
              <a:rPr lang="en-US" dirty="0"/>
              <a:t>	4.1.16.6. A defender crossing the middle line. </a:t>
            </a:r>
          </a:p>
          <a:p>
            <a:r>
              <a:rPr lang="en-US" dirty="0"/>
              <a:t>	4.1.16.7. A defender hovering in the middle of the goal post. </a:t>
            </a:r>
          </a:p>
          <a:p>
            <a:r>
              <a:rPr lang="en-US" dirty="0"/>
              <a:t>	4.1.16.8. A player exceeding their designated Pilot Area. </a:t>
            </a:r>
          </a:p>
          <a:p>
            <a:r>
              <a:rPr lang="en-US" dirty="0"/>
              <a:t>	4.1.16.9. Flying the drone outside the game field. </a:t>
            </a:r>
          </a:p>
          <a:p>
            <a:r>
              <a:rPr lang="en-US" dirty="0"/>
              <a:t>	Any foul committed by a player, regardless of role, will be counted as a team foul. </a:t>
            </a:r>
          </a:p>
          <a:p>
            <a:r>
              <a:rPr lang="en-US" dirty="0"/>
              <a:t>	Master referee have the right to disqualify the team if more than 5 fouls are being made. </a:t>
            </a:r>
          </a:p>
          <a:p>
            <a:pPr marL="285750" marR="54610" lvl="0" indent="-10795" algn="just" defTabSz="914400" rtl="0" eaLnBrk="1" fontAlgn="auto" latinLnBrk="1" hangingPunct="1">
              <a:lnSpc>
                <a:spcPct val="95000"/>
              </a:lnSpc>
              <a:spcBef>
                <a:spcPts val="420"/>
              </a:spcBef>
              <a:spcAft>
                <a:spcPts val="250"/>
              </a:spcAft>
              <a:buClrTx/>
              <a:buSzTx/>
              <a:buFontTx/>
              <a:buNone/>
              <a:tabLst/>
              <a:defRPr/>
            </a:pPr>
            <a:endParaRPr kumimoji="0" lang="en-US" sz="1800" b="0" i="0" u="none" strike="noStrike" kern="100" cap="none" spc="0" normalizeH="0" baseline="0" noProof="0" dirty="0">
              <a:ln>
                <a:noFill/>
              </a:ln>
              <a:solidFill>
                <a:srgbClr val="000000"/>
              </a:solidFill>
              <a:effectLst/>
              <a:uLnTx/>
              <a:uFillTx/>
              <a:latin typeface="Times" panose="02020603050405020304" pitchFamily="18" charset="0"/>
              <a:ea typeface="Times" panose="02020603050405020304" pitchFamily="18" charset="0"/>
              <a:cs typeface="Arial" panose="020B0604020202020204" pitchFamily="34" charset="0"/>
            </a:endParaRPr>
          </a:p>
        </p:txBody>
      </p:sp>
    </p:spTree>
    <p:extLst>
      <p:ext uri="{BB962C8B-B14F-4D97-AF65-F5344CB8AC3E}">
        <p14:creationId xmlns:p14="http://schemas.microsoft.com/office/powerpoint/2010/main" val="293282043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ACC57C5F-1116-1406-C471-E956A070E3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00CB0D-91CE-0429-BA94-8DD80EB20493}"/>
              </a:ext>
            </a:extLst>
          </p:cNvPr>
          <p:cNvSpPr>
            <a:spLocks noGrp="1"/>
          </p:cNvSpPr>
          <p:nvPr>
            <p:ph type="title"/>
          </p:nvPr>
        </p:nvSpPr>
        <p:spPr>
          <a:xfrm>
            <a:off x="2533574" y="768975"/>
            <a:ext cx="7269017" cy="785091"/>
          </a:xfrm>
        </p:spPr>
        <p:txBody>
          <a:bodyPr/>
          <a:lstStyle/>
          <a:p>
            <a:r>
              <a:rPr lang="en-MY" dirty="0">
                <a:solidFill>
                  <a:srgbClr val="002060"/>
                </a:solidFill>
              </a:rPr>
              <a:t>OPEN : DRONE SOCCER</a:t>
            </a:r>
          </a:p>
        </p:txBody>
      </p:sp>
      <p:sp>
        <p:nvSpPr>
          <p:cNvPr id="5" name="Oval 4">
            <a:extLst>
              <a:ext uri="{FF2B5EF4-FFF2-40B4-BE49-F238E27FC236}">
                <a16:creationId xmlns:a16="http://schemas.microsoft.com/office/drawing/2014/main" id="{28850243-B6BD-40F5-05EE-6F16B0870D98}"/>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4" name="Picture 3">
            <a:extLst>
              <a:ext uri="{FF2B5EF4-FFF2-40B4-BE49-F238E27FC236}">
                <a16:creationId xmlns:a16="http://schemas.microsoft.com/office/drawing/2014/main" id="{C2423477-6C67-8143-9392-03CFC87348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
        <p:nvSpPr>
          <p:cNvPr id="7" name="TextBox 6">
            <a:extLst>
              <a:ext uri="{FF2B5EF4-FFF2-40B4-BE49-F238E27FC236}">
                <a16:creationId xmlns:a16="http://schemas.microsoft.com/office/drawing/2014/main" id="{EF8E948B-0D58-A7A3-902A-F26BE4A6ECED}"/>
              </a:ext>
            </a:extLst>
          </p:cNvPr>
          <p:cNvSpPr txBox="1"/>
          <p:nvPr/>
        </p:nvSpPr>
        <p:spPr>
          <a:xfrm>
            <a:off x="835818" y="1498415"/>
            <a:ext cx="10937081" cy="5946756"/>
          </a:xfrm>
          <a:prstGeom prst="rect">
            <a:avLst/>
          </a:prstGeom>
          <a:noFill/>
        </p:spPr>
        <p:txBody>
          <a:bodyPr wrap="square">
            <a:spAutoFit/>
          </a:bodyPr>
          <a:lstStyle/>
          <a:p>
            <a:r>
              <a:rPr lang="en-US" b="1" dirty="0"/>
              <a:t>4.2. Line Up </a:t>
            </a:r>
          </a:p>
          <a:p>
            <a:r>
              <a:rPr lang="en-US" b="1" dirty="0"/>
              <a:t>	</a:t>
            </a:r>
            <a:r>
              <a:rPr lang="en-US" dirty="0"/>
              <a:t>4.2.1. Teams must prepare their drones and insert batteries only within the field. </a:t>
            </a:r>
          </a:p>
          <a:p>
            <a:r>
              <a:rPr lang="en-US" dirty="0"/>
              <a:t>	4.2.2. Battery insertion and drone arming outside the field are strictly prohibited. </a:t>
            </a:r>
          </a:p>
          <a:p>
            <a:r>
              <a:rPr lang="en-US" dirty="0"/>
              <a:t>	4.2.3. Drones must be lined up in a straight line in front of the goal post, with: </a:t>
            </a:r>
          </a:p>
          <a:p>
            <a:r>
              <a:rPr lang="en-US" dirty="0"/>
              <a:t>	4.2.4. Striker in the middle </a:t>
            </a:r>
          </a:p>
          <a:p>
            <a:r>
              <a:rPr lang="en-US" dirty="0"/>
              <a:t>	4.2.5. Defenders on the left and right sides </a:t>
            </a:r>
          </a:p>
          <a:p>
            <a:r>
              <a:rPr lang="en-US" dirty="0"/>
              <a:t>	4.2.6. Positions will be clearly labeled on the floor for guidance. </a:t>
            </a:r>
          </a:p>
          <a:p>
            <a:r>
              <a:rPr lang="en-US" dirty="0"/>
              <a:t>	4.2.7. All drones within a team must have matching LED colors: </a:t>
            </a:r>
          </a:p>
          <a:p>
            <a:r>
              <a:rPr lang="en-US" dirty="0"/>
              <a:t>		● RED Team: Striker – Green (with extra label on drone), Defenders – Red </a:t>
            </a:r>
          </a:p>
          <a:p>
            <a:r>
              <a:rPr lang="en-US" dirty="0"/>
              <a:t>		● BLUE Team: Striker – White (with extra label on drone), Defenders – Blue </a:t>
            </a:r>
          </a:p>
          <a:p>
            <a:endParaRPr lang="en-US" dirty="0"/>
          </a:p>
          <a:p>
            <a:r>
              <a:rPr lang="en-US" dirty="0"/>
              <a:t>	4.2.8. The LED colors of the striker and defenders may be adjusted based on the available LED colors of 	the team’s drones. </a:t>
            </a:r>
          </a:p>
          <a:p>
            <a:r>
              <a:rPr lang="en-US" dirty="0"/>
              <a:t>	4.2.9. Participants cannot change LED colors during gameplay unless permitted under Section 13. </a:t>
            </a:r>
          </a:p>
          <a:p>
            <a:r>
              <a:rPr lang="en-US" dirty="0"/>
              <a:t>	4.2.10. Teams have 2 minutes to complete their setup. </a:t>
            </a:r>
          </a:p>
          <a:p>
            <a:r>
              <a:rPr lang="en-US" dirty="0"/>
              <a:t>	4.2.11. Each team must know how to change the LED color on their drones. </a:t>
            </a:r>
          </a:p>
          <a:p>
            <a:r>
              <a:rPr lang="en-US" dirty="0"/>
              <a:t>	4.2.12. Blue and Red teams will be determined by a rock-paper-scissors match between team 	representatives. </a:t>
            </a:r>
          </a:p>
          <a:p>
            <a:endParaRPr lang="en-US" dirty="0"/>
          </a:p>
          <a:p>
            <a:endParaRPr lang="en-US" dirty="0"/>
          </a:p>
          <a:p>
            <a:pPr marL="285750" marR="54610" lvl="0" indent="-10795" algn="just" defTabSz="914400" rtl="0" eaLnBrk="1" fontAlgn="auto" latinLnBrk="1" hangingPunct="1">
              <a:lnSpc>
                <a:spcPct val="95000"/>
              </a:lnSpc>
              <a:spcBef>
                <a:spcPts val="420"/>
              </a:spcBef>
              <a:spcAft>
                <a:spcPts val="250"/>
              </a:spcAft>
              <a:buClrTx/>
              <a:buSzTx/>
              <a:buFontTx/>
              <a:buNone/>
              <a:tabLst/>
              <a:defRPr/>
            </a:pPr>
            <a:endParaRPr kumimoji="0" lang="en-US" sz="1800" b="0" i="0" u="none" strike="noStrike" kern="100" cap="none" spc="0" normalizeH="0" baseline="0" noProof="0" dirty="0">
              <a:ln>
                <a:noFill/>
              </a:ln>
              <a:solidFill>
                <a:srgbClr val="000000"/>
              </a:solidFill>
              <a:effectLst/>
              <a:uLnTx/>
              <a:uFillTx/>
              <a:latin typeface="Times" panose="02020603050405020304" pitchFamily="18" charset="0"/>
              <a:ea typeface="Times" panose="02020603050405020304" pitchFamily="18" charset="0"/>
              <a:cs typeface="Arial" panose="020B0604020202020204" pitchFamily="34" charset="0"/>
            </a:endParaRPr>
          </a:p>
        </p:txBody>
      </p:sp>
    </p:spTree>
    <p:extLst>
      <p:ext uri="{BB962C8B-B14F-4D97-AF65-F5344CB8AC3E}">
        <p14:creationId xmlns:p14="http://schemas.microsoft.com/office/powerpoint/2010/main" val="371215547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7A62808E-81E1-975D-A6E2-FD986DEBF2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731BC1-D671-FA8C-A5BD-D4768B16FD5F}"/>
              </a:ext>
            </a:extLst>
          </p:cNvPr>
          <p:cNvSpPr>
            <a:spLocks noGrp="1"/>
          </p:cNvSpPr>
          <p:nvPr>
            <p:ph type="title"/>
          </p:nvPr>
        </p:nvSpPr>
        <p:spPr>
          <a:xfrm>
            <a:off x="2533574" y="768975"/>
            <a:ext cx="7269017" cy="785091"/>
          </a:xfrm>
        </p:spPr>
        <p:txBody>
          <a:bodyPr/>
          <a:lstStyle/>
          <a:p>
            <a:r>
              <a:rPr lang="en-MY" dirty="0">
                <a:solidFill>
                  <a:srgbClr val="002060"/>
                </a:solidFill>
              </a:rPr>
              <a:t>OPEN : DRONE SOCCER</a:t>
            </a:r>
          </a:p>
        </p:txBody>
      </p:sp>
      <p:sp>
        <p:nvSpPr>
          <p:cNvPr id="5" name="Oval 4">
            <a:extLst>
              <a:ext uri="{FF2B5EF4-FFF2-40B4-BE49-F238E27FC236}">
                <a16:creationId xmlns:a16="http://schemas.microsoft.com/office/drawing/2014/main" id="{B263439A-A382-3A3A-2256-C58CC995C1C6}"/>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4" name="Picture 3">
            <a:extLst>
              <a:ext uri="{FF2B5EF4-FFF2-40B4-BE49-F238E27FC236}">
                <a16:creationId xmlns:a16="http://schemas.microsoft.com/office/drawing/2014/main" id="{98E52187-2DAB-13A1-D5FB-5954948D49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
        <p:nvSpPr>
          <p:cNvPr id="7" name="TextBox 6">
            <a:extLst>
              <a:ext uri="{FF2B5EF4-FFF2-40B4-BE49-F238E27FC236}">
                <a16:creationId xmlns:a16="http://schemas.microsoft.com/office/drawing/2014/main" id="{C6807196-879A-713D-1778-5F146A578153}"/>
              </a:ext>
            </a:extLst>
          </p:cNvPr>
          <p:cNvSpPr txBox="1"/>
          <p:nvPr/>
        </p:nvSpPr>
        <p:spPr>
          <a:xfrm>
            <a:off x="835818" y="1498415"/>
            <a:ext cx="10937081" cy="6777753"/>
          </a:xfrm>
          <a:prstGeom prst="rect">
            <a:avLst/>
          </a:prstGeom>
          <a:noFill/>
        </p:spPr>
        <p:txBody>
          <a:bodyPr wrap="square">
            <a:spAutoFit/>
          </a:bodyPr>
          <a:lstStyle/>
          <a:p>
            <a:r>
              <a:rPr lang="en-US" b="1" dirty="0"/>
              <a:t>4.3. Pre Start </a:t>
            </a:r>
          </a:p>
          <a:p>
            <a:r>
              <a:rPr lang="en-US" b="1" dirty="0"/>
              <a:t>	</a:t>
            </a:r>
            <a:r>
              <a:rPr lang="en-US" dirty="0"/>
              <a:t>4.3.1. The main referee will coordinate with the team referees to ensure all safety requirements are met 	and both teams are ready. </a:t>
            </a:r>
          </a:p>
          <a:p>
            <a:r>
              <a:rPr lang="en-US" dirty="0"/>
              <a:t>	4.3.2. The main referee will announce "Ready," signaling teams to arm their drones in preparation for 	flight. Takeoff is not allowed at this stage. </a:t>
            </a:r>
          </a:p>
          <a:p>
            <a:r>
              <a:rPr lang="en-US" dirty="0"/>
              <a:t>	4.3.3. To officially start the game, the main referee will blow a long whistle (one time). </a:t>
            </a:r>
          </a:p>
          <a:p>
            <a:r>
              <a:rPr lang="en-US" dirty="0"/>
              <a:t>	4.3.4. Upon hearing the whistle, teams may take off and begin gameplay. </a:t>
            </a:r>
          </a:p>
          <a:p>
            <a:endParaRPr lang="en-US" dirty="0"/>
          </a:p>
          <a:p>
            <a:r>
              <a:rPr lang="en-US" b="1" dirty="0"/>
              <a:t>4.4. Striker </a:t>
            </a:r>
          </a:p>
          <a:p>
            <a:r>
              <a:rPr lang="en-US" b="1" dirty="0"/>
              <a:t>	</a:t>
            </a:r>
            <a:r>
              <a:rPr lang="en-US" dirty="0"/>
              <a:t>4.4.1. The striker can cross the half-line to score in the opponent’s goal. </a:t>
            </a:r>
          </a:p>
          <a:p>
            <a:r>
              <a:rPr lang="en-US" dirty="0"/>
              <a:t>	4.4.2. A goal is counted as valid only if the striker’s drone ball fully crosses the goal line from front to back 	into the opponent’s goal. (Refer to Diagram 10.1) </a:t>
            </a:r>
          </a:p>
          <a:p>
            <a:r>
              <a:rPr lang="en-US" dirty="0"/>
              <a:t>	4.4.3. After a goal, the main referee will stop the match for mark verification, and all drones must 	immediately land. </a:t>
            </a:r>
          </a:p>
          <a:p>
            <a:r>
              <a:rPr lang="en-US" dirty="0"/>
              <a:t>	4.4.4. When the game resumes, the scoring striker must return back to the original team base before 	attacking again. </a:t>
            </a:r>
          </a:p>
          <a:p>
            <a:r>
              <a:rPr lang="en-US" dirty="0"/>
              <a:t>	4.4.5. If a striker scores in their own goal post, it is considered an invalid goal. </a:t>
            </a:r>
          </a:p>
          <a:p>
            <a:endParaRPr lang="en-US" dirty="0"/>
          </a:p>
          <a:p>
            <a:endParaRPr lang="en-US" dirty="0"/>
          </a:p>
          <a:p>
            <a:endParaRPr lang="en-US" dirty="0"/>
          </a:p>
          <a:p>
            <a:endParaRPr lang="en-US" dirty="0"/>
          </a:p>
          <a:p>
            <a:endParaRPr lang="en-US" dirty="0"/>
          </a:p>
          <a:p>
            <a:endParaRPr lang="en-US" dirty="0"/>
          </a:p>
          <a:p>
            <a:pPr marL="285750" marR="54610" lvl="0" indent="-10795" algn="just" defTabSz="914400" rtl="0" eaLnBrk="1" fontAlgn="auto" latinLnBrk="1" hangingPunct="1">
              <a:lnSpc>
                <a:spcPct val="95000"/>
              </a:lnSpc>
              <a:spcBef>
                <a:spcPts val="420"/>
              </a:spcBef>
              <a:spcAft>
                <a:spcPts val="250"/>
              </a:spcAft>
              <a:buClrTx/>
              <a:buSzTx/>
              <a:buFontTx/>
              <a:buNone/>
              <a:tabLst/>
              <a:defRPr/>
            </a:pPr>
            <a:endParaRPr kumimoji="0" lang="en-US" sz="1800" b="0" i="0" u="none" strike="noStrike" kern="100" cap="none" spc="0" normalizeH="0" baseline="0" noProof="0" dirty="0">
              <a:ln>
                <a:noFill/>
              </a:ln>
              <a:solidFill>
                <a:srgbClr val="000000"/>
              </a:solidFill>
              <a:effectLst/>
              <a:uLnTx/>
              <a:uFillTx/>
              <a:latin typeface="Times" panose="02020603050405020304" pitchFamily="18" charset="0"/>
              <a:ea typeface="Times" panose="02020603050405020304" pitchFamily="18" charset="0"/>
              <a:cs typeface="Arial" panose="020B0604020202020204" pitchFamily="34" charset="0"/>
            </a:endParaRPr>
          </a:p>
        </p:txBody>
      </p:sp>
    </p:spTree>
    <p:extLst>
      <p:ext uri="{BB962C8B-B14F-4D97-AF65-F5344CB8AC3E}">
        <p14:creationId xmlns:p14="http://schemas.microsoft.com/office/powerpoint/2010/main" val="57240519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1694A1C0-3EDB-9778-1214-7173D6C27D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2746B6-9E37-0549-5794-BE895E952D29}"/>
              </a:ext>
            </a:extLst>
          </p:cNvPr>
          <p:cNvSpPr>
            <a:spLocks noGrp="1"/>
          </p:cNvSpPr>
          <p:nvPr>
            <p:ph type="title"/>
          </p:nvPr>
        </p:nvSpPr>
        <p:spPr>
          <a:xfrm>
            <a:off x="2533574" y="768975"/>
            <a:ext cx="7269017" cy="785091"/>
          </a:xfrm>
        </p:spPr>
        <p:txBody>
          <a:bodyPr/>
          <a:lstStyle/>
          <a:p>
            <a:r>
              <a:rPr lang="en-MY" dirty="0">
                <a:solidFill>
                  <a:srgbClr val="002060"/>
                </a:solidFill>
              </a:rPr>
              <a:t>OPEN : DRONE SOCCER</a:t>
            </a:r>
          </a:p>
        </p:txBody>
      </p:sp>
      <p:sp>
        <p:nvSpPr>
          <p:cNvPr id="5" name="Oval 4">
            <a:extLst>
              <a:ext uri="{FF2B5EF4-FFF2-40B4-BE49-F238E27FC236}">
                <a16:creationId xmlns:a16="http://schemas.microsoft.com/office/drawing/2014/main" id="{C8CCE0AA-6BF4-C09E-C35E-B33EE19B7A01}"/>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4" name="Picture 3">
            <a:extLst>
              <a:ext uri="{FF2B5EF4-FFF2-40B4-BE49-F238E27FC236}">
                <a16:creationId xmlns:a16="http://schemas.microsoft.com/office/drawing/2014/main" id="{0CECD458-DB5F-7583-9E04-FC5F7DD358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
        <p:nvSpPr>
          <p:cNvPr id="7" name="TextBox 6">
            <a:extLst>
              <a:ext uri="{FF2B5EF4-FFF2-40B4-BE49-F238E27FC236}">
                <a16:creationId xmlns:a16="http://schemas.microsoft.com/office/drawing/2014/main" id="{756BA8FE-087D-3177-915E-54AA29497E02}"/>
              </a:ext>
            </a:extLst>
          </p:cNvPr>
          <p:cNvSpPr txBox="1"/>
          <p:nvPr/>
        </p:nvSpPr>
        <p:spPr>
          <a:xfrm>
            <a:off x="835818" y="1498415"/>
            <a:ext cx="10937081" cy="1791773"/>
          </a:xfrm>
          <a:prstGeom prst="rect">
            <a:avLst/>
          </a:prstGeom>
          <a:noFill/>
        </p:spPr>
        <p:txBody>
          <a:bodyPr wrap="square">
            <a:spAutoFit/>
          </a:bodyPr>
          <a:lstStyle/>
          <a:p>
            <a:endParaRPr lang="en-US" dirty="0"/>
          </a:p>
          <a:p>
            <a:endParaRPr lang="en-US" dirty="0"/>
          </a:p>
          <a:p>
            <a:endParaRPr lang="en-US" dirty="0"/>
          </a:p>
          <a:p>
            <a:endParaRPr lang="en-US" dirty="0"/>
          </a:p>
          <a:p>
            <a:endParaRPr lang="en-US" dirty="0"/>
          </a:p>
          <a:p>
            <a:pPr marL="285750" marR="54610" lvl="0" indent="-10795" algn="just" defTabSz="914400" rtl="0" eaLnBrk="1" fontAlgn="auto" latinLnBrk="1" hangingPunct="1">
              <a:lnSpc>
                <a:spcPct val="95000"/>
              </a:lnSpc>
              <a:spcBef>
                <a:spcPts val="420"/>
              </a:spcBef>
              <a:spcAft>
                <a:spcPts val="250"/>
              </a:spcAft>
              <a:buClrTx/>
              <a:buSzTx/>
              <a:buFontTx/>
              <a:buNone/>
              <a:tabLst/>
              <a:defRPr/>
            </a:pPr>
            <a:endParaRPr kumimoji="0" lang="en-US" sz="1800" b="0" i="0" u="none" strike="noStrike" kern="100" cap="none" spc="0" normalizeH="0" baseline="0" noProof="0" dirty="0">
              <a:ln>
                <a:noFill/>
              </a:ln>
              <a:solidFill>
                <a:srgbClr val="000000"/>
              </a:solidFill>
              <a:effectLst/>
              <a:uLnTx/>
              <a:uFillTx/>
              <a:latin typeface="Times" panose="02020603050405020304" pitchFamily="18" charset="0"/>
              <a:ea typeface="Times" panose="02020603050405020304" pitchFamily="18" charset="0"/>
              <a:cs typeface="Arial" panose="020B0604020202020204" pitchFamily="34" charset="0"/>
            </a:endParaRPr>
          </a:p>
        </p:txBody>
      </p:sp>
      <p:pic>
        <p:nvPicPr>
          <p:cNvPr id="6" name="Picture 5">
            <a:extLst>
              <a:ext uri="{FF2B5EF4-FFF2-40B4-BE49-F238E27FC236}">
                <a16:creationId xmlns:a16="http://schemas.microsoft.com/office/drawing/2014/main" id="{F3AECCAB-C253-D52A-82AA-791613DBD315}"/>
              </a:ext>
            </a:extLst>
          </p:cNvPr>
          <p:cNvPicPr>
            <a:picLocks noChangeAspect="1"/>
          </p:cNvPicPr>
          <p:nvPr/>
        </p:nvPicPr>
        <p:blipFill>
          <a:blip r:embed="rId3"/>
          <a:stretch>
            <a:fillRect/>
          </a:stretch>
        </p:blipFill>
        <p:spPr>
          <a:xfrm>
            <a:off x="42930" y="140824"/>
            <a:ext cx="12106140" cy="6858000"/>
          </a:xfrm>
          <a:prstGeom prst="rect">
            <a:avLst/>
          </a:prstGeom>
        </p:spPr>
      </p:pic>
      <p:sp>
        <p:nvSpPr>
          <p:cNvPr id="9" name="TextBox 8">
            <a:extLst>
              <a:ext uri="{FF2B5EF4-FFF2-40B4-BE49-F238E27FC236}">
                <a16:creationId xmlns:a16="http://schemas.microsoft.com/office/drawing/2014/main" id="{AF756286-9A6A-2E62-B406-2B94F4A4B33D}"/>
              </a:ext>
            </a:extLst>
          </p:cNvPr>
          <p:cNvSpPr txBox="1"/>
          <p:nvPr/>
        </p:nvSpPr>
        <p:spPr>
          <a:xfrm>
            <a:off x="4392891" y="5359585"/>
            <a:ext cx="6146276" cy="677108"/>
          </a:xfrm>
          <a:prstGeom prst="rect">
            <a:avLst/>
          </a:prstGeom>
          <a:noFill/>
        </p:spPr>
        <p:txBody>
          <a:bodyPr wrap="square">
            <a:spAutoFit/>
          </a:bodyPr>
          <a:lstStyle/>
          <a:p>
            <a:pPr algn="l"/>
            <a:endParaRPr lang="en-US" sz="2000" b="0" i="0" u="none" strike="noStrike" baseline="0" dirty="0">
              <a:solidFill>
                <a:srgbClr val="000000"/>
              </a:solidFill>
              <a:latin typeface="Lexend Light"/>
            </a:endParaRPr>
          </a:p>
          <a:p>
            <a:r>
              <a:rPr lang="en-US" sz="1800" b="0" i="0" u="none" strike="noStrike" baseline="0" dirty="0">
                <a:latin typeface="Lexend Light"/>
              </a:rPr>
              <a:t>Diagram 5.1: Striker valid goal </a:t>
            </a:r>
            <a:endParaRPr lang="en-US" dirty="0"/>
          </a:p>
        </p:txBody>
      </p:sp>
    </p:spTree>
    <p:extLst>
      <p:ext uri="{BB962C8B-B14F-4D97-AF65-F5344CB8AC3E}">
        <p14:creationId xmlns:p14="http://schemas.microsoft.com/office/powerpoint/2010/main" val="112749749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501388B7-EB27-0951-621B-00642CAD0D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C2F843-E6B9-286A-A85C-396C67030630}"/>
              </a:ext>
            </a:extLst>
          </p:cNvPr>
          <p:cNvSpPr>
            <a:spLocks noGrp="1"/>
          </p:cNvSpPr>
          <p:nvPr>
            <p:ph type="title"/>
          </p:nvPr>
        </p:nvSpPr>
        <p:spPr>
          <a:xfrm>
            <a:off x="2533574" y="768975"/>
            <a:ext cx="7269017" cy="785091"/>
          </a:xfrm>
        </p:spPr>
        <p:txBody>
          <a:bodyPr/>
          <a:lstStyle/>
          <a:p>
            <a:r>
              <a:rPr lang="en-MY" dirty="0">
                <a:solidFill>
                  <a:srgbClr val="002060"/>
                </a:solidFill>
              </a:rPr>
              <a:t>OPEN : DRONE SOCCER</a:t>
            </a:r>
          </a:p>
        </p:txBody>
      </p:sp>
      <p:sp>
        <p:nvSpPr>
          <p:cNvPr id="5" name="Oval 4">
            <a:extLst>
              <a:ext uri="{FF2B5EF4-FFF2-40B4-BE49-F238E27FC236}">
                <a16:creationId xmlns:a16="http://schemas.microsoft.com/office/drawing/2014/main" id="{5A1CB420-334C-C0DC-6632-7D9EDD24EF4E}"/>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4" name="Picture 3">
            <a:extLst>
              <a:ext uri="{FF2B5EF4-FFF2-40B4-BE49-F238E27FC236}">
                <a16:creationId xmlns:a16="http://schemas.microsoft.com/office/drawing/2014/main" id="{9C7FEE56-22A3-EE3B-0D69-DA197A116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
        <p:nvSpPr>
          <p:cNvPr id="7" name="TextBox 6">
            <a:extLst>
              <a:ext uri="{FF2B5EF4-FFF2-40B4-BE49-F238E27FC236}">
                <a16:creationId xmlns:a16="http://schemas.microsoft.com/office/drawing/2014/main" id="{A0B7A9B2-9127-C691-54EE-1ADDA2312B2B}"/>
              </a:ext>
            </a:extLst>
          </p:cNvPr>
          <p:cNvSpPr txBox="1"/>
          <p:nvPr/>
        </p:nvSpPr>
        <p:spPr>
          <a:xfrm>
            <a:off x="835818" y="1498415"/>
            <a:ext cx="10937081" cy="5392758"/>
          </a:xfrm>
          <a:prstGeom prst="rect">
            <a:avLst/>
          </a:prstGeom>
          <a:noFill/>
        </p:spPr>
        <p:txBody>
          <a:bodyPr wrap="square">
            <a:spAutoFit/>
          </a:bodyPr>
          <a:lstStyle/>
          <a:p>
            <a:r>
              <a:rPr lang="en-US" b="1" dirty="0"/>
              <a:t>4.5. Defender </a:t>
            </a:r>
          </a:p>
          <a:p>
            <a:r>
              <a:rPr lang="en-US" b="1" dirty="0"/>
              <a:t>	</a:t>
            </a:r>
            <a:r>
              <a:rPr lang="en-US" dirty="0"/>
              <a:t>4.5.1. Defenders must remain in their team’s base and are not allowed to cross the middle line into the 	opponent’s area. </a:t>
            </a:r>
          </a:p>
          <a:p>
            <a:r>
              <a:rPr lang="en-US" dirty="0"/>
              <a:t>	4.5.2. Their primary role is to block the opposing striker from scoring in their own goal. </a:t>
            </a:r>
          </a:p>
          <a:p>
            <a:r>
              <a:rPr lang="en-US" dirty="0"/>
              <a:t>	4.5.3. Defenders can move or hover either in front of or behind their own goal post, depending on team 	strategy. </a:t>
            </a:r>
          </a:p>
          <a:p>
            <a:r>
              <a:rPr lang="en-US" dirty="0"/>
              <a:t>	4.5.4. Defenders cannot stay in the middle of the goal post (Refer to Diagram 10.2). </a:t>
            </a:r>
          </a:p>
          <a:p>
            <a:r>
              <a:rPr lang="en-US" dirty="0"/>
              <a:t>	4.5.5. While defending, defenders are allowed to pass through their own goal—either voluntarily or 	unintentionally. </a:t>
            </a:r>
          </a:p>
          <a:p>
            <a:r>
              <a:rPr lang="en-US" dirty="0"/>
              <a:t>	pass through = defender's drone can fly through its own goal post but cannot stop or hover inside it while 	defending. </a:t>
            </a:r>
          </a:p>
          <a:p>
            <a:endParaRPr lang="en-US" dirty="0"/>
          </a:p>
          <a:p>
            <a:endParaRPr lang="en-US" dirty="0"/>
          </a:p>
          <a:p>
            <a:endParaRPr lang="en-US" dirty="0"/>
          </a:p>
          <a:p>
            <a:endParaRPr lang="en-US" dirty="0"/>
          </a:p>
          <a:p>
            <a:endParaRPr lang="en-US" dirty="0"/>
          </a:p>
          <a:p>
            <a:endParaRPr lang="en-US" dirty="0"/>
          </a:p>
          <a:p>
            <a:endParaRPr lang="en-US" dirty="0"/>
          </a:p>
          <a:p>
            <a:pPr marL="285750" marR="54610" lvl="0" indent="-10795" algn="just" defTabSz="914400" rtl="0" eaLnBrk="1" fontAlgn="auto" latinLnBrk="1" hangingPunct="1">
              <a:lnSpc>
                <a:spcPct val="95000"/>
              </a:lnSpc>
              <a:spcBef>
                <a:spcPts val="420"/>
              </a:spcBef>
              <a:spcAft>
                <a:spcPts val="250"/>
              </a:spcAft>
              <a:buClrTx/>
              <a:buSzTx/>
              <a:buFontTx/>
              <a:buNone/>
              <a:tabLst/>
              <a:defRPr/>
            </a:pPr>
            <a:endParaRPr kumimoji="0" lang="en-US" sz="1800" b="0" i="0" u="none" strike="noStrike" kern="100" cap="none" spc="0" normalizeH="0" baseline="0" noProof="0" dirty="0">
              <a:ln>
                <a:noFill/>
              </a:ln>
              <a:solidFill>
                <a:srgbClr val="000000"/>
              </a:solidFill>
              <a:effectLst/>
              <a:uLnTx/>
              <a:uFillTx/>
              <a:latin typeface="Times" panose="02020603050405020304" pitchFamily="18" charset="0"/>
              <a:ea typeface="Times" panose="02020603050405020304" pitchFamily="18" charset="0"/>
              <a:cs typeface="Arial" panose="020B0604020202020204" pitchFamily="34" charset="0"/>
            </a:endParaRPr>
          </a:p>
        </p:txBody>
      </p:sp>
      <p:pic>
        <p:nvPicPr>
          <p:cNvPr id="6" name="Picture 5">
            <a:extLst>
              <a:ext uri="{FF2B5EF4-FFF2-40B4-BE49-F238E27FC236}">
                <a16:creationId xmlns:a16="http://schemas.microsoft.com/office/drawing/2014/main" id="{54AE2723-47EC-EA76-84A9-1BA629C5770B}"/>
              </a:ext>
            </a:extLst>
          </p:cNvPr>
          <p:cNvPicPr>
            <a:picLocks noChangeAspect="1"/>
          </p:cNvPicPr>
          <p:nvPr/>
        </p:nvPicPr>
        <p:blipFill>
          <a:blip r:embed="rId3"/>
          <a:stretch>
            <a:fillRect/>
          </a:stretch>
        </p:blipFill>
        <p:spPr>
          <a:xfrm>
            <a:off x="3327661" y="4404699"/>
            <a:ext cx="4128941" cy="2339001"/>
          </a:xfrm>
          <a:prstGeom prst="rect">
            <a:avLst/>
          </a:prstGeom>
        </p:spPr>
      </p:pic>
      <p:sp>
        <p:nvSpPr>
          <p:cNvPr id="9" name="TextBox 8">
            <a:extLst>
              <a:ext uri="{FF2B5EF4-FFF2-40B4-BE49-F238E27FC236}">
                <a16:creationId xmlns:a16="http://schemas.microsoft.com/office/drawing/2014/main" id="{4D47D64F-078C-62E1-F670-36BE5F1E7E19}"/>
              </a:ext>
            </a:extLst>
          </p:cNvPr>
          <p:cNvSpPr txBox="1"/>
          <p:nvPr/>
        </p:nvSpPr>
        <p:spPr>
          <a:xfrm>
            <a:off x="3535052" y="6066592"/>
            <a:ext cx="6146276" cy="677108"/>
          </a:xfrm>
          <a:prstGeom prst="rect">
            <a:avLst/>
          </a:prstGeom>
          <a:noFill/>
        </p:spPr>
        <p:txBody>
          <a:bodyPr wrap="square">
            <a:spAutoFit/>
          </a:bodyPr>
          <a:lstStyle/>
          <a:p>
            <a:pPr algn="l"/>
            <a:endParaRPr lang="en-US" sz="2000" b="0" i="0" u="none" strike="noStrike" baseline="0" dirty="0">
              <a:solidFill>
                <a:srgbClr val="000000"/>
              </a:solidFill>
              <a:latin typeface="Lexend Light"/>
            </a:endParaRPr>
          </a:p>
          <a:p>
            <a:r>
              <a:rPr lang="en-US" sz="1800" b="0" i="0" u="none" strike="noStrike" baseline="0" dirty="0">
                <a:latin typeface="Lexend Light"/>
              </a:rPr>
              <a:t>Diagram 5.2: Defender Drone position </a:t>
            </a:r>
            <a:endParaRPr lang="en-US" dirty="0"/>
          </a:p>
        </p:txBody>
      </p:sp>
    </p:spTree>
    <p:extLst>
      <p:ext uri="{BB962C8B-B14F-4D97-AF65-F5344CB8AC3E}">
        <p14:creationId xmlns:p14="http://schemas.microsoft.com/office/powerpoint/2010/main" val="210999813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7F6CD8E0-4464-9412-3ED0-27473073B2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87563C-2DF2-740C-EB87-337DE34D4A44}"/>
              </a:ext>
            </a:extLst>
          </p:cNvPr>
          <p:cNvSpPr>
            <a:spLocks noGrp="1"/>
          </p:cNvSpPr>
          <p:nvPr>
            <p:ph type="title"/>
          </p:nvPr>
        </p:nvSpPr>
        <p:spPr>
          <a:xfrm>
            <a:off x="2533574" y="768975"/>
            <a:ext cx="7269017" cy="785091"/>
          </a:xfrm>
        </p:spPr>
        <p:txBody>
          <a:bodyPr/>
          <a:lstStyle/>
          <a:p>
            <a:r>
              <a:rPr lang="en-MY" dirty="0">
                <a:solidFill>
                  <a:srgbClr val="002060"/>
                </a:solidFill>
              </a:rPr>
              <a:t>OPEN : DRONE SOCCER</a:t>
            </a:r>
          </a:p>
        </p:txBody>
      </p:sp>
      <p:sp>
        <p:nvSpPr>
          <p:cNvPr id="5" name="Oval 4">
            <a:extLst>
              <a:ext uri="{FF2B5EF4-FFF2-40B4-BE49-F238E27FC236}">
                <a16:creationId xmlns:a16="http://schemas.microsoft.com/office/drawing/2014/main" id="{EE0C0A36-260F-7F37-712F-BB0A0A3F063B}"/>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4" name="Picture 3">
            <a:extLst>
              <a:ext uri="{FF2B5EF4-FFF2-40B4-BE49-F238E27FC236}">
                <a16:creationId xmlns:a16="http://schemas.microsoft.com/office/drawing/2014/main" id="{66150B4C-1CD3-55BE-5966-D3BA2570ED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
        <p:nvSpPr>
          <p:cNvPr id="7" name="TextBox 6">
            <a:extLst>
              <a:ext uri="{FF2B5EF4-FFF2-40B4-BE49-F238E27FC236}">
                <a16:creationId xmlns:a16="http://schemas.microsoft.com/office/drawing/2014/main" id="{7BE5C14B-3528-E62E-CEB7-B985FFC9B6C6}"/>
              </a:ext>
            </a:extLst>
          </p:cNvPr>
          <p:cNvSpPr txBox="1"/>
          <p:nvPr/>
        </p:nvSpPr>
        <p:spPr>
          <a:xfrm>
            <a:off x="835818" y="1498415"/>
            <a:ext cx="10937081" cy="7054752"/>
          </a:xfrm>
          <a:prstGeom prst="rect">
            <a:avLst/>
          </a:prstGeom>
          <a:noFill/>
        </p:spPr>
        <p:txBody>
          <a:bodyPr wrap="square">
            <a:spAutoFit/>
          </a:bodyPr>
          <a:lstStyle/>
          <a:p>
            <a:r>
              <a:rPr lang="en-US" b="1" dirty="0"/>
              <a:t>5. Referee Position and Signal </a:t>
            </a:r>
          </a:p>
          <a:p>
            <a:r>
              <a:rPr lang="en-US" b="1" dirty="0"/>
              <a:t>	</a:t>
            </a:r>
            <a:r>
              <a:rPr lang="en-US" dirty="0"/>
              <a:t>5.1. The main referee stands in the middle (outside the field) and uses a whistle to signal the start, fouls, 	and end of the game. </a:t>
            </a:r>
          </a:p>
          <a:p>
            <a:r>
              <a:rPr lang="en-US" dirty="0"/>
              <a:t>	5.2. Two assistant referees stand outside the field near the goalposts (one per team) and use flags to 	indicate whether a goal is approved or disapproved. </a:t>
            </a:r>
          </a:p>
          <a:p>
            <a:r>
              <a:rPr lang="en-US" dirty="0"/>
              <a:t>	5.3. Red Team Referee: Stands at the Blue Team’s goal. </a:t>
            </a:r>
          </a:p>
          <a:p>
            <a:r>
              <a:rPr lang="en-US" dirty="0"/>
              <a:t>	5.4. Blue Team Referee: Stands at the Red Team’s goal. </a:t>
            </a:r>
          </a:p>
          <a:p>
            <a:r>
              <a:rPr lang="en-US" dirty="0"/>
              <a:t>	5.5. When the Blue Team scores in the Red Team’s goal, the Blue Team referee raises a blue flag. </a:t>
            </a:r>
          </a:p>
          <a:p>
            <a:r>
              <a:rPr lang="en-US" dirty="0"/>
              <a:t>	5.6. When the Red Team scores in the Blue Team’s goal, the Red Team referee raises a red </a:t>
            </a:r>
            <a:r>
              <a:rPr lang="en-US" dirty="0" err="1"/>
              <a:t>flag.The</a:t>
            </a:r>
            <a:r>
              <a:rPr lang="en-US" dirty="0"/>
              <a:t> main 	referee will stand in the middle (outside the field) and use a whistle to signal the start, fouls, and end of 	the game. </a:t>
            </a:r>
          </a:p>
          <a:p>
            <a:r>
              <a:rPr lang="en-US" b="1" dirty="0"/>
              <a:t>	5.7. Whistle signal : </a:t>
            </a:r>
            <a:r>
              <a:rPr lang="en-US" dirty="0"/>
              <a:t>5.7.1. </a:t>
            </a:r>
            <a:r>
              <a:rPr lang="en-US" b="1" dirty="0"/>
              <a:t>1 Long Whistle : </a:t>
            </a:r>
            <a:r>
              <a:rPr lang="en-US" dirty="0"/>
              <a:t>The starting of the new game. All timer start to count. </a:t>
            </a:r>
          </a:p>
          <a:p>
            <a:r>
              <a:rPr lang="en-US" dirty="0"/>
              <a:t>	5.7.2. </a:t>
            </a:r>
            <a:r>
              <a:rPr lang="en-US" b="1" dirty="0"/>
              <a:t>1 Short Whistle: </a:t>
            </a:r>
            <a:r>
              <a:rPr lang="en-US" dirty="0"/>
              <a:t>Signals the start and stop of the game during gameplay. </a:t>
            </a:r>
          </a:p>
          <a:p>
            <a:r>
              <a:rPr lang="en-US" dirty="0"/>
              <a:t>	5.7.3. </a:t>
            </a:r>
            <a:r>
              <a:rPr lang="en-US" b="1" dirty="0"/>
              <a:t>2 Short Whistles: </a:t>
            </a:r>
            <a:r>
              <a:rPr lang="en-US" dirty="0"/>
              <a:t>Warning sign of 30 seconds left. </a:t>
            </a:r>
          </a:p>
          <a:p>
            <a:r>
              <a:rPr lang="en-US" dirty="0"/>
              <a:t>	5.7.4. </a:t>
            </a:r>
            <a:r>
              <a:rPr lang="en-US" b="1" dirty="0"/>
              <a:t>1 short and 1 long blow: </a:t>
            </a:r>
            <a:r>
              <a:rPr lang="en-US" dirty="0"/>
              <a:t>Times up and ending of the game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285750" marR="54610" lvl="0" indent="-10795" algn="just" defTabSz="914400" rtl="0" eaLnBrk="1" fontAlgn="auto" latinLnBrk="1" hangingPunct="1">
              <a:lnSpc>
                <a:spcPct val="95000"/>
              </a:lnSpc>
              <a:spcBef>
                <a:spcPts val="420"/>
              </a:spcBef>
              <a:spcAft>
                <a:spcPts val="250"/>
              </a:spcAft>
              <a:buClrTx/>
              <a:buSzTx/>
              <a:buFontTx/>
              <a:buNone/>
              <a:tabLst/>
              <a:defRPr/>
            </a:pPr>
            <a:endParaRPr kumimoji="0" lang="en-US" sz="1800" b="0" i="0" u="none" strike="noStrike" kern="100" cap="none" spc="0" normalizeH="0" baseline="0" noProof="0" dirty="0">
              <a:ln>
                <a:noFill/>
              </a:ln>
              <a:solidFill>
                <a:srgbClr val="000000"/>
              </a:solidFill>
              <a:effectLst/>
              <a:uLnTx/>
              <a:uFillTx/>
              <a:latin typeface="Times" panose="02020603050405020304" pitchFamily="18" charset="0"/>
              <a:ea typeface="Times" panose="02020603050405020304" pitchFamily="18" charset="0"/>
              <a:cs typeface="Arial" panose="020B0604020202020204" pitchFamily="34" charset="0"/>
            </a:endParaRPr>
          </a:p>
        </p:txBody>
      </p:sp>
    </p:spTree>
    <p:extLst>
      <p:ext uri="{BB962C8B-B14F-4D97-AF65-F5344CB8AC3E}">
        <p14:creationId xmlns:p14="http://schemas.microsoft.com/office/powerpoint/2010/main" val="242326450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AE796528-3850-9CC8-AB88-E885130D70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905F2E-31F0-428D-C896-F63864D56056}"/>
              </a:ext>
            </a:extLst>
          </p:cNvPr>
          <p:cNvSpPr>
            <a:spLocks noGrp="1"/>
          </p:cNvSpPr>
          <p:nvPr>
            <p:ph type="title"/>
          </p:nvPr>
        </p:nvSpPr>
        <p:spPr>
          <a:xfrm>
            <a:off x="2533574" y="768975"/>
            <a:ext cx="7269017" cy="785091"/>
          </a:xfrm>
        </p:spPr>
        <p:txBody>
          <a:bodyPr/>
          <a:lstStyle/>
          <a:p>
            <a:r>
              <a:rPr lang="en-MY" dirty="0">
                <a:solidFill>
                  <a:srgbClr val="002060"/>
                </a:solidFill>
              </a:rPr>
              <a:t>OPEN : DRONE SOCCER</a:t>
            </a:r>
          </a:p>
        </p:txBody>
      </p:sp>
      <p:sp>
        <p:nvSpPr>
          <p:cNvPr id="5" name="Oval 4">
            <a:extLst>
              <a:ext uri="{FF2B5EF4-FFF2-40B4-BE49-F238E27FC236}">
                <a16:creationId xmlns:a16="http://schemas.microsoft.com/office/drawing/2014/main" id="{E006B598-CA55-0938-242E-DA21919CF627}"/>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4" name="Picture 3">
            <a:extLst>
              <a:ext uri="{FF2B5EF4-FFF2-40B4-BE49-F238E27FC236}">
                <a16:creationId xmlns:a16="http://schemas.microsoft.com/office/drawing/2014/main" id="{AA9767FC-05E2-342E-89CD-88660964AA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
        <p:nvSpPr>
          <p:cNvPr id="7" name="TextBox 6">
            <a:extLst>
              <a:ext uri="{FF2B5EF4-FFF2-40B4-BE49-F238E27FC236}">
                <a16:creationId xmlns:a16="http://schemas.microsoft.com/office/drawing/2014/main" id="{3B2B09E8-7C85-8F88-3D23-87683B92A9E8}"/>
              </a:ext>
            </a:extLst>
          </p:cNvPr>
          <p:cNvSpPr txBox="1"/>
          <p:nvPr/>
        </p:nvSpPr>
        <p:spPr>
          <a:xfrm>
            <a:off x="835818" y="1498415"/>
            <a:ext cx="10937081" cy="4561762"/>
          </a:xfrm>
          <a:prstGeom prst="rect">
            <a:avLst/>
          </a:prstGeom>
          <a:noFill/>
        </p:spPr>
        <p:txBody>
          <a:bodyPr wrap="square">
            <a:spAutoFit/>
          </a:bodyPr>
          <a:lstStyle/>
          <a:p>
            <a:r>
              <a:rPr lang="en-US" dirty="0"/>
              <a:t>5.8. Overall positioning: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285750" marR="54610" lvl="0" indent="-10795" algn="just" defTabSz="914400" rtl="0" eaLnBrk="1" fontAlgn="auto" latinLnBrk="1" hangingPunct="1">
              <a:lnSpc>
                <a:spcPct val="95000"/>
              </a:lnSpc>
              <a:spcBef>
                <a:spcPts val="420"/>
              </a:spcBef>
              <a:spcAft>
                <a:spcPts val="250"/>
              </a:spcAft>
              <a:buClrTx/>
              <a:buSzTx/>
              <a:buFontTx/>
              <a:buNone/>
              <a:tabLst/>
              <a:defRPr/>
            </a:pPr>
            <a:endParaRPr kumimoji="0" lang="en-US" sz="1800" b="0" i="0" u="none" strike="noStrike" kern="100" cap="none" spc="0" normalizeH="0" baseline="0" noProof="0" dirty="0">
              <a:ln>
                <a:noFill/>
              </a:ln>
              <a:solidFill>
                <a:srgbClr val="000000"/>
              </a:solidFill>
              <a:effectLst/>
              <a:uLnTx/>
              <a:uFillTx/>
              <a:latin typeface="Times" panose="02020603050405020304" pitchFamily="18" charset="0"/>
              <a:ea typeface="Times" panose="02020603050405020304" pitchFamily="18" charset="0"/>
              <a:cs typeface="Arial" panose="020B0604020202020204" pitchFamily="34" charset="0"/>
            </a:endParaRPr>
          </a:p>
        </p:txBody>
      </p:sp>
      <p:pic>
        <p:nvPicPr>
          <p:cNvPr id="6" name="Picture 5">
            <a:extLst>
              <a:ext uri="{FF2B5EF4-FFF2-40B4-BE49-F238E27FC236}">
                <a16:creationId xmlns:a16="http://schemas.microsoft.com/office/drawing/2014/main" id="{C6874FE8-F7A9-E1FA-60EC-3DC73F282FF7}"/>
              </a:ext>
            </a:extLst>
          </p:cNvPr>
          <p:cNvPicPr>
            <a:picLocks noChangeAspect="1"/>
          </p:cNvPicPr>
          <p:nvPr/>
        </p:nvPicPr>
        <p:blipFill>
          <a:blip r:embed="rId3"/>
          <a:stretch>
            <a:fillRect/>
          </a:stretch>
        </p:blipFill>
        <p:spPr>
          <a:xfrm>
            <a:off x="1719574" y="1906044"/>
            <a:ext cx="8350421" cy="4730425"/>
          </a:xfrm>
          <a:prstGeom prst="rect">
            <a:avLst/>
          </a:prstGeom>
        </p:spPr>
      </p:pic>
    </p:spTree>
    <p:extLst>
      <p:ext uri="{BB962C8B-B14F-4D97-AF65-F5344CB8AC3E}">
        <p14:creationId xmlns:p14="http://schemas.microsoft.com/office/powerpoint/2010/main" val="403341792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2DA8A277-3BCE-A3D3-D3B3-0F3C5DDB45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D2A4AB-ECBD-C7B1-466B-BE5CC6948032}"/>
              </a:ext>
            </a:extLst>
          </p:cNvPr>
          <p:cNvSpPr>
            <a:spLocks noGrp="1"/>
          </p:cNvSpPr>
          <p:nvPr>
            <p:ph type="title"/>
          </p:nvPr>
        </p:nvSpPr>
        <p:spPr>
          <a:xfrm>
            <a:off x="2533574" y="768975"/>
            <a:ext cx="7269017" cy="785091"/>
          </a:xfrm>
        </p:spPr>
        <p:txBody>
          <a:bodyPr/>
          <a:lstStyle/>
          <a:p>
            <a:r>
              <a:rPr lang="en-MY" dirty="0">
                <a:solidFill>
                  <a:srgbClr val="002060"/>
                </a:solidFill>
              </a:rPr>
              <a:t>OPEN : DRONE SOCCER</a:t>
            </a:r>
          </a:p>
        </p:txBody>
      </p:sp>
      <p:sp>
        <p:nvSpPr>
          <p:cNvPr id="5" name="Oval 4">
            <a:extLst>
              <a:ext uri="{FF2B5EF4-FFF2-40B4-BE49-F238E27FC236}">
                <a16:creationId xmlns:a16="http://schemas.microsoft.com/office/drawing/2014/main" id="{54C49558-2A06-3B9B-06C3-A3536DD202CD}"/>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4" name="Picture 3">
            <a:extLst>
              <a:ext uri="{FF2B5EF4-FFF2-40B4-BE49-F238E27FC236}">
                <a16:creationId xmlns:a16="http://schemas.microsoft.com/office/drawing/2014/main" id="{B0AA2882-C1B1-4776-044B-E10300567C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
        <p:nvSpPr>
          <p:cNvPr id="7" name="TextBox 6">
            <a:extLst>
              <a:ext uri="{FF2B5EF4-FFF2-40B4-BE49-F238E27FC236}">
                <a16:creationId xmlns:a16="http://schemas.microsoft.com/office/drawing/2014/main" id="{F3A21716-CBB9-81A7-C1FE-02AC1D03DA4D}"/>
              </a:ext>
            </a:extLst>
          </p:cNvPr>
          <p:cNvSpPr txBox="1"/>
          <p:nvPr/>
        </p:nvSpPr>
        <p:spPr>
          <a:xfrm>
            <a:off x="835818" y="1498415"/>
            <a:ext cx="10937081" cy="6500754"/>
          </a:xfrm>
          <a:prstGeom prst="rect">
            <a:avLst/>
          </a:prstGeom>
          <a:noFill/>
        </p:spPr>
        <p:txBody>
          <a:bodyPr wrap="square">
            <a:spAutoFit/>
          </a:bodyPr>
          <a:lstStyle/>
          <a:p>
            <a:r>
              <a:rPr lang="en-US" b="1" dirty="0"/>
              <a:t>6. Scoring and winning condition </a:t>
            </a:r>
          </a:p>
          <a:p>
            <a:r>
              <a:rPr lang="en-US" b="1" dirty="0"/>
              <a:t>	</a:t>
            </a:r>
            <a:r>
              <a:rPr lang="en-US" dirty="0"/>
              <a:t>6.1. The competition follows a Knockout (KO) format, meaning the team that scores the highest points in 	a match advances to the next round. </a:t>
            </a:r>
          </a:p>
          <a:p>
            <a:r>
              <a:rPr lang="en-US" dirty="0"/>
              <a:t>	6.2. Each goal earns 1 point. </a:t>
            </a:r>
          </a:p>
          <a:p>
            <a:r>
              <a:rPr lang="en-US" dirty="0"/>
              <a:t>	6.3. If the game ends in a draw, an additional 1-minute extra time will be given. </a:t>
            </a:r>
          </a:p>
          <a:p>
            <a:r>
              <a:rPr lang="en-US" dirty="0"/>
              <a:t>	6.4. If the score remains tied after extra time, an Extra Mission will be released to determine the winner. </a:t>
            </a:r>
          </a:p>
          <a:p>
            <a:r>
              <a:rPr lang="en-US" dirty="0"/>
              <a:t>	6.5. Extra Mission Rules: 6.5.1. All drones must be removed from the game field. </a:t>
            </a:r>
          </a:p>
          <a:p>
            <a:r>
              <a:rPr lang="en-US" dirty="0"/>
              <a:t>	6.5.2. Each team selects one representative to attempt a goal. </a:t>
            </a:r>
          </a:p>
          <a:p>
            <a:r>
              <a:rPr lang="en-US" dirty="0"/>
              <a:t>	6.5.3. The starting sequence is determined by a rock-paper-scissors match between the two 	representatives. The winner starts first. </a:t>
            </a:r>
          </a:p>
          <a:p>
            <a:r>
              <a:rPr lang="en-US" dirty="0"/>
              <a:t>	6.5.4. Using the same starting point, the representative must fly the drone to score the opponent's goal 	within 30 seconds. </a:t>
            </a:r>
          </a:p>
          <a:p>
            <a:r>
              <a:rPr lang="en-US" dirty="0"/>
              <a:t>	6.5.5. The representative who scores the goal in the shortest time wins the match and secures victory for 	their team.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285750" marR="54610" lvl="0" indent="-10795" algn="just" defTabSz="914400" rtl="0" eaLnBrk="1" fontAlgn="auto" latinLnBrk="1" hangingPunct="1">
              <a:lnSpc>
                <a:spcPct val="95000"/>
              </a:lnSpc>
              <a:spcBef>
                <a:spcPts val="420"/>
              </a:spcBef>
              <a:spcAft>
                <a:spcPts val="250"/>
              </a:spcAft>
              <a:buClrTx/>
              <a:buSzTx/>
              <a:buFontTx/>
              <a:buNone/>
              <a:tabLst/>
              <a:defRPr/>
            </a:pPr>
            <a:endParaRPr kumimoji="0" lang="en-US" sz="1800" b="0" i="0" u="none" strike="noStrike" kern="100" cap="none" spc="0" normalizeH="0" baseline="0" noProof="0" dirty="0">
              <a:ln>
                <a:noFill/>
              </a:ln>
              <a:solidFill>
                <a:srgbClr val="000000"/>
              </a:solidFill>
              <a:effectLst/>
              <a:uLnTx/>
              <a:uFillTx/>
              <a:latin typeface="Times" panose="02020603050405020304" pitchFamily="18" charset="0"/>
              <a:ea typeface="Times" panose="02020603050405020304" pitchFamily="18" charset="0"/>
              <a:cs typeface="Arial" panose="020B0604020202020204" pitchFamily="34" charset="0"/>
            </a:endParaRPr>
          </a:p>
        </p:txBody>
      </p:sp>
    </p:spTree>
    <p:extLst>
      <p:ext uri="{BB962C8B-B14F-4D97-AF65-F5344CB8AC3E}">
        <p14:creationId xmlns:p14="http://schemas.microsoft.com/office/powerpoint/2010/main" val="315889827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0C7DDE0D-21B3-C9C5-B2A2-40C44FA20A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D74E3A-A922-ED85-7E6F-3C3F03B94BF4}"/>
              </a:ext>
            </a:extLst>
          </p:cNvPr>
          <p:cNvSpPr>
            <a:spLocks noGrp="1"/>
          </p:cNvSpPr>
          <p:nvPr>
            <p:ph type="title"/>
          </p:nvPr>
        </p:nvSpPr>
        <p:spPr>
          <a:xfrm>
            <a:off x="2533574" y="768975"/>
            <a:ext cx="7269017" cy="785091"/>
          </a:xfrm>
        </p:spPr>
        <p:txBody>
          <a:bodyPr/>
          <a:lstStyle/>
          <a:p>
            <a:r>
              <a:rPr lang="en-MY" dirty="0">
                <a:solidFill>
                  <a:srgbClr val="002060"/>
                </a:solidFill>
              </a:rPr>
              <a:t>OPEN : DRONE SOCCER</a:t>
            </a:r>
          </a:p>
        </p:txBody>
      </p:sp>
      <p:sp>
        <p:nvSpPr>
          <p:cNvPr id="5" name="Oval 4">
            <a:extLst>
              <a:ext uri="{FF2B5EF4-FFF2-40B4-BE49-F238E27FC236}">
                <a16:creationId xmlns:a16="http://schemas.microsoft.com/office/drawing/2014/main" id="{38DD536E-D550-7257-474D-1D0932D89794}"/>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4" name="Picture 3">
            <a:extLst>
              <a:ext uri="{FF2B5EF4-FFF2-40B4-BE49-F238E27FC236}">
                <a16:creationId xmlns:a16="http://schemas.microsoft.com/office/drawing/2014/main" id="{F77AC91A-D69C-DA5E-F784-6155A4A57E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
        <p:nvSpPr>
          <p:cNvPr id="7" name="TextBox 6">
            <a:extLst>
              <a:ext uri="{FF2B5EF4-FFF2-40B4-BE49-F238E27FC236}">
                <a16:creationId xmlns:a16="http://schemas.microsoft.com/office/drawing/2014/main" id="{29F6AA9B-5F26-ADDC-18B2-93939BAA6418}"/>
              </a:ext>
            </a:extLst>
          </p:cNvPr>
          <p:cNvSpPr txBox="1"/>
          <p:nvPr/>
        </p:nvSpPr>
        <p:spPr>
          <a:xfrm>
            <a:off x="835818" y="1498415"/>
            <a:ext cx="10937081" cy="5669757"/>
          </a:xfrm>
          <a:prstGeom prst="rect">
            <a:avLst/>
          </a:prstGeom>
          <a:noFill/>
        </p:spPr>
        <p:txBody>
          <a:bodyPr wrap="square">
            <a:spAutoFit/>
          </a:bodyPr>
          <a:lstStyle/>
          <a:p>
            <a:r>
              <a:rPr lang="en-US" b="1" dirty="0"/>
              <a:t>7. Game Field </a:t>
            </a:r>
          </a:p>
          <a:p>
            <a:r>
              <a:rPr lang="en-US" b="1" dirty="0"/>
              <a:t>	7.1. Dimension of game </a:t>
            </a:r>
            <a:r>
              <a:rPr lang="en-US" dirty="0"/>
              <a:t>fi</a:t>
            </a:r>
            <a:r>
              <a:rPr lang="en-US" b="1" dirty="0"/>
              <a:t>eld: </a:t>
            </a:r>
            <a:endParaRPr lang="en-US" dirty="0"/>
          </a:p>
          <a:p>
            <a:r>
              <a:rPr lang="en-US" dirty="0"/>
              <a:t>	</a:t>
            </a:r>
            <a:r>
              <a:rPr lang="pl-PL" dirty="0"/>
              <a:t>300cm(H) x 300cm(W) x 600cm(L) </a:t>
            </a:r>
          </a:p>
          <a:p>
            <a:r>
              <a:rPr lang="en-US" b="1" dirty="0"/>
              <a:t>	7.2. Dimension of goal: </a:t>
            </a:r>
            <a:endParaRPr lang="en-US" dirty="0"/>
          </a:p>
          <a:p>
            <a:r>
              <a:rPr lang="en-US" dirty="0"/>
              <a:t>	Inner diameter(40cm), Outer diameter(70cm) </a:t>
            </a:r>
          </a:p>
          <a:p>
            <a:r>
              <a:rPr lang="en-US" dirty="0"/>
              <a:t>	7.3. Players must stand outside the game field, with each team positioned at one end. </a:t>
            </a:r>
          </a:p>
          <a:p>
            <a:r>
              <a:rPr lang="en-US" dirty="0"/>
              <a:t>	7.4. Players are only free to move in their Pilot Area. </a:t>
            </a:r>
          </a:p>
          <a:p>
            <a:r>
              <a:rPr lang="en-US" dirty="0"/>
              <a:t>	7.5. The drones are placed inside the game field before the game starts. </a:t>
            </a:r>
          </a:p>
          <a:p>
            <a:r>
              <a:rPr lang="en-US" dirty="0"/>
              <a:t>	7.6. There will be 3 referees a game, 1 at a team and 1 as the main referee.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285750" marR="54610" lvl="0" indent="-10795" algn="just" defTabSz="914400" rtl="0" eaLnBrk="1" fontAlgn="auto" latinLnBrk="1" hangingPunct="1">
              <a:lnSpc>
                <a:spcPct val="95000"/>
              </a:lnSpc>
              <a:spcBef>
                <a:spcPts val="420"/>
              </a:spcBef>
              <a:spcAft>
                <a:spcPts val="250"/>
              </a:spcAft>
              <a:buClrTx/>
              <a:buSzTx/>
              <a:buFontTx/>
              <a:buNone/>
              <a:tabLst/>
              <a:defRPr/>
            </a:pPr>
            <a:endParaRPr kumimoji="0" lang="en-US" sz="1800" b="0" i="0" u="none" strike="noStrike" kern="100" cap="none" spc="0" normalizeH="0" baseline="0" noProof="0" dirty="0">
              <a:ln>
                <a:noFill/>
              </a:ln>
              <a:solidFill>
                <a:srgbClr val="000000"/>
              </a:solidFill>
              <a:effectLst/>
              <a:uLnTx/>
              <a:uFillTx/>
              <a:latin typeface="Times" panose="02020603050405020304" pitchFamily="18" charset="0"/>
              <a:ea typeface="Times" panose="02020603050405020304" pitchFamily="18" charset="0"/>
              <a:cs typeface="Arial" panose="020B0604020202020204" pitchFamily="34" charset="0"/>
            </a:endParaRPr>
          </a:p>
        </p:txBody>
      </p:sp>
    </p:spTree>
    <p:extLst>
      <p:ext uri="{BB962C8B-B14F-4D97-AF65-F5344CB8AC3E}">
        <p14:creationId xmlns:p14="http://schemas.microsoft.com/office/powerpoint/2010/main" val="25946436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BEA1592C-1C10-E02B-2161-B227608275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C7D0CA-D528-BC8D-1135-B26D402C5064}"/>
              </a:ext>
            </a:extLst>
          </p:cNvPr>
          <p:cNvSpPr>
            <a:spLocks noGrp="1"/>
          </p:cNvSpPr>
          <p:nvPr>
            <p:ph type="title"/>
          </p:nvPr>
        </p:nvSpPr>
        <p:spPr>
          <a:xfrm>
            <a:off x="2533574" y="768975"/>
            <a:ext cx="7269017" cy="785091"/>
          </a:xfrm>
        </p:spPr>
        <p:txBody>
          <a:bodyPr/>
          <a:lstStyle/>
          <a:p>
            <a:r>
              <a:rPr lang="en-MY" dirty="0">
                <a:solidFill>
                  <a:srgbClr val="002060"/>
                </a:solidFill>
              </a:rPr>
              <a:t>OPEN : DRONE SOCCER</a:t>
            </a:r>
          </a:p>
        </p:txBody>
      </p:sp>
      <p:sp>
        <p:nvSpPr>
          <p:cNvPr id="5" name="Oval 4">
            <a:extLst>
              <a:ext uri="{FF2B5EF4-FFF2-40B4-BE49-F238E27FC236}">
                <a16:creationId xmlns:a16="http://schemas.microsoft.com/office/drawing/2014/main" id="{04D63C91-95C8-8997-63DC-378405572878}"/>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4" name="Picture 3">
            <a:extLst>
              <a:ext uri="{FF2B5EF4-FFF2-40B4-BE49-F238E27FC236}">
                <a16:creationId xmlns:a16="http://schemas.microsoft.com/office/drawing/2014/main" id="{5505EBB5-9410-E458-F8B8-6FC9C748DE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
        <p:nvSpPr>
          <p:cNvPr id="7" name="TextBox 6">
            <a:extLst>
              <a:ext uri="{FF2B5EF4-FFF2-40B4-BE49-F238E27FC236}">
                <a16:creationId xmlns:a16="http://schemas.microsoft.com/office/drawing/2014/main" id="{AB752C46-607D-FE32-835C-1BCD6532581C}"/>
              </a:ext>
            </a:extLst>
          </p:cNvPr>
          <p:cNvSpPr txBox="1"/>
          <p:nvPr/>
        </p:nvSpPr>
        <p:spPr>
          <a:xfrm>
            <a:off x="835818" y="1498415"/>
            <a:ext cx="10937081" cy="3176767"/>
          </a:xfrm>
          <a:prstGeom prst="rect">
            <a:avLst/>
          </a:prstGeom>
          <a:noFill/>
        </p:spPr>
        <p:txBody>
          <a:bodyPr wrap="square">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285750" marR="54610" lvl="0" indent="-10795" algn="just" defTabSz="914400" rtl="0" eaLnBrk="1" fontAlgn="auto" latinLnBrk="1" hangingPunct="1">
              <a:lnSpc>
                <a:spcPct val="95000"/>
              </a:lnSpc>
              <a:spcBef>
                <a:spcPts val="420"/>
              </a:spcBef>
              <a:spcAft>
                <a:spcPts val="250"/>
              </a:spcAft>
              <a:buClrTx/>
              <a:buSzTx/>
              <a:buFontTx/>
              <a:buNone/>
              <a:tabLst/>
              <a:defRPr/>
            </a:pPr>
            <a:endParaRPr kumimoji="0" lang="en-US" sz="1800" b="0" i="0" u="none" strike="noStrike" kern="100" cap="none" spc="0" normalizeH="0" baseline="0" noProof="0" dirty="0">
              <a:ln>
                <a:noFill/>
              </a:ln>
              <a:solidFill>
                <a:srgbClr val="000000"/>
              </a:solidFill>
              <a:effectLst/>
              <a:uLnTx/>
              <a:uFillTx/>
              <a:latin typeface="Times" panose="02020603050405020304" pitchFamily="18" charset="0"/>
              <a:ea typeface="Times" panose="02020603050405020304" pitchFamily="18" charset="0"/>
              <a:cs typeface="Arial" panose="020B0604020202020204" pitchFamily="34" charset="0"/>
            </a:endParaRPr>
          </a:p>
        </p:txBody>
      </p:sp>
      <p:pic>
        <p:nvPicPr>
          <p:cNvPr id="6" name="Picture 5">
            <a:extLst>
              <a:ext uri="{FF2B5EF4-FFF2-40B4-BE49-F238E27FC236}">
                <a16:creationId xmlns:a16="http://schemas.microsoft.com/office/drawing/2014/main" id="{2E02E699-52A9-71B8-2332-F828A6EFBC5D}"/>
              </a:ext>
            </a:extLst>
          </p:cNvPr>
          <p:cNvPicPr>
            <a:picLocks noChangeAspect="1"/>
          </p:cNvPicPr>
          <p:nvPr/>
        </p:nvPicPr>
        <p:blipFill>
          <a:blip r:embed="rId3"/>
          <a:stretch>
            <a:fillRect/>
          </a:stretch>
        </p:blipFill>
        <p:spPr>
          <a:xfrm>
            <a:off x="1625477" y="1310348"/>
            <a:ext cx="7622218" cy="4860708"/>
          </a:xfrm>
          <a:prstGeom prst="rect">
            <a:avLst/>
          </a:prstGeom>
        </p:spPr>
      </p:pic>
      <p:sp>
        <p:nvSpPr>
          <p:cNvPr id="9" name="TextBox 8">
            <a:extLst>
              <a:ext uri="{FF2B5EF4-FFF2-40B4-BE49-F238E27FC236}">
                <a16:creationId xmlns:a16="http://schemas.microsoft.com/office/drawing/2014/main" id="{D23B165D-15A8-F054-D024-9E3C90C0D71D}"/>
              </a:ext>
            </a:extLst>
          </p:cNvPr>
          <p:cNvSpPr txBox="1"/>
          <p:nvPr/>
        </p:nvSpPr>
        <p:spPr>
          <a:xfrm>
            <a:off x="2944305" y="5986390"/>
            <a:ext cx="6146276" cy="369332"/>
          </a:xfrm>
          <a:prstGeom prst="rect">
            <a:avLst/>
          </a:prstGeom>
          <a:noFill/>
        </p:spPr>
        <p:txBody>
          <a:bodyPr wrap="square">
            <a:spAutoFit/>
          </a:bodyPr>
          <a:lstStyle/>
          <a:p>
            <a:r>
              <a:rPr lang="en-US" dirty="0"/>
              <a:t>This picture is the example of the game fi eld.</a:t>
            </a:r>
          </a:p>
        </p:txBody>
      </p:sp>
    </p:spTree>
    <p:extLst>
      <p:ext uri="{BB962C8B-B14F-4D97-AF65-F5344CB8AC3E}">
        <p14:creationId xmlns:p14="http://schemas.microsoft.com/office/powerpoint/2010/main" val="39017825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7116CD07-AC6C-D2C2-6B8A-40AABF2736D4}"/>
            </a:ext>
          </a:extLst>
        </p:cNvPr>
        <p:cNvGrpSpPr/>
        <p:nvPr/>
      </p:nvGrpSpPr>
      <p:grpSpPr>
        <a:xfrm>
          <a:off x="0" y="0"/>
          <a:ext cx="0" cy="0"/>
          <a:chOff x="0" y="0"/>
          <a:chExt cx="0" cy="0"/>
        </a:xfrm>
      </p:grpSpPr>
      <p:sp>
        <p:nvSpPr>
          <p:cNvPr id="79" name="Rectangle 78">
            <a:extLst>
              <a:ext uri="{FF2B5EF4-FFF2-40B4-BE49-F238E27FC236}">
                <a16:creationId xmlns:a16="http://schemas.microsoft.com/office/drawing/2014/main" id="{32EF2ABC-DC9F-57EB-9256-3A5CA1F011C3}"/>
              </a:ext>
            </a:extLst>
          </p:cNvPr>
          <p:cNvSpPr/>
          <p:nvPr/>
        </p:nvSpPr>
        <p:spPr>
          <a:xfrm>
            <a:off x="8734425" y="2000250"/>
            <a:ext cx="3067050" cy="1162050"/>
          </a:xfrm>
          <a:prstGeom prst="rect">
            <a:avLst/>
          </a:prstGeom>
          <a:solidFill>
            <a:srgbClr val="00B0F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2" name="Title 1">
            <a:extLst>
              <a:ext uri="{FF2B5EF4-FFF2-40B4-BE49-F238E27FC236}">
                <a16:creationId xmlns:a16="http://schemas.microsoft.com/office/drawing/2014/main" id="{FB7976B8-1BAC-C3F7-A1FC-101B14DCBA4D}"/>
              </a:ext>
            </a:extLst>
          </p:cNvPr>
          <p:cNvSpPr>
            <a:spLocks noGrp="1"/>
          </p:cNvSpPr>
          <p:nvPr>
            <p:ph type="title"/>
          </p:nvPr>
        </p:nvSpPr>
        <p:spPr>
          <a:xfrm>
            <a:off x="2533574" y="768975"/>
            <a:ext cx="7269017" cy="785091"/>
          </a:xfrm>
        </p:spPr>
        <p:txBody>
          <a:bodyPr>
            <a:normAutofit/>
          </a:bodyPr>
          <a:lstStyle/>
          <a:p>
            <a:r>
              <a:rPr lang="en-MY" dirty="0">
                <a:solidFill>
                  <a:srgbClr val="002060"/>
                </a:solidFill>
              </a:rPr>
              <a:t>MATH CHALLENGE GAME EXAMPLE</a:t>
            </a:r>
          </a:p>
        </p:txBody>
      </p:sp>
      <p:sp>
        <p:nvSpPr>
          <p:cNvPr id="5" name="Oval 4">
            <a:extLst>
              <a:ext uri="{FF2B5EF4-FFF2-40B4-BE49-F238E27FC236}">
                <a16:creationId xmlns:a16="http://schemas.microsoft.com/office/drawing/2014/main" id="{76FFFAAE-10D7-2352-E0C8-E1372CF02801}"/>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8" name="Picture 7">
            <a:extLst>
              <a:ext uri="{FF2B5EF4-FFF2-40B4-BE49-F238E27FC236}">
                <a16:creationId xmlns:a16="http://schemas.microsoft.com/office/drawing/2014/main" id="{8CCB2BB1-3BC9-3115-4384-64403D8D2166}"/>
              </a:ext>
            </a:extLst>
          </p:cNvPr>
          <p:cNvPicPr>
            <a:picLocks noChangeAspect="1"/>
          </p:cNvPicPr>
          <p:nvPr/>
        </p:nvPicPr>
        <p:blipFill>
          <a:blip r:embed="rId2"/>
          <a:stretch>
            <a:fillRect/>
          </a:stretch>
        </p:blipFill>
        <p:spPr>
          <a:xfrm>
            <a:off x="2514419" y="1854104"/>
            <a:ext cx="5611008" cy="4739471"/>
          </a:xfrm>
          <a:prstGeom prst="rect">
            <a:avLst/>
          </a:prstGeom>
        </p:spPr>
      </p:pic>
      <p:grpSp>
        <p:nvGrpSpPr>
          <p:cNvPr id="11" name="Group 10">
            <a:extLst>
              <a:ext uri="{FF2B5EF4-FFF2-40B4-BE49-F238E27FC236}">
                <a16:creationId xmlns:a16="http://schemas.microsoft.com/office/drawing/2014/main" id="{09D31AD4-B700-4668-42A1-F68790A222C1}"/>
              </a:ext>
            </a:extLst>
          </p:cNvPr>
          <p:cNvGrpSpPr/>
          <p:nvPr/>
        </p:nvGrpSpPr>
        <p:grpSpPr>
          <a:xfrm>
            <a:off x="2688062" y="1714771"/>
            <a:ext cx="973008" cy="977589"/>
            <a:chOff x="2861056" y="1171074"/>
            <a:chExt cx="973008" cy="977589"/>
          </a:xfrm>
        </p:grpSpPr>
        <p:pic>
          <p:nvPicPr>
            <p:cNvPr id="12" name="Picture 11">
              <a:extLst>
                <a:ext uri="{FF2B5EF4-FFF2-40B4-BE49-F238E27FC236}">
                  <a16:creationId xmlns:a16="http://schemas.microsoft.com/office/drawing/2014/main" id="{2563C08E-DD8C-5D77-5A4C-574DF2CC4C9C}"/>
                </a:ext>
              </a:extLst>
            </p:cNvPr>
            <p:cNvPicPr>
              <a:picLocks noChangeAspect="1"/>
            </p:cNvPicPr>
            <p:nvPr/>
          </p:nvPicPr>
          <p:blipFill>
            <a:blip r:embed="rId3"/>
            <a:stretch>
              <a:fillRect/>
            </a:stretch>
          </p:blipFill>
          <p:spPr>
            <a:xfrm>
              <a:off x="2861056" y="1229535"/>
              <a:ext cx="973008" cy="919128"/>
            </a:xfrm>
            <a:prstGeom prst="rect">
              <a:avLst/>
            </a:prstGeom>
          </p:spPr>
        </p:pic>
        <p:sp>
          <p:nvSpPr>
            <p:cNvPr id="13" name="TextBox 12">
              <a:extLst>
                <a:ext uri="{FF2B5EF4-FFF2-40B4-BE49-F238E27FC236}">
                  <a16:creationId xmlns:a16="http://schemas.microsoft.com/office/drawing/2014/main" id="{A2084C81-478D-0876-970F-B9F5244483DF}"/>
                </a:ext>
              </a:extLst>
            </p:cNvPr>
            <p:cNvSpPr txBox="1"/>
            <p:nvPr/>
          </p:nvSpPr>
          <p:spPr>
            <a:xfrm>
              <a:off x="3026945" y="1171074"/>
              <a:ext cx="65274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Gilroy Medium"/>
                  <a:ea typeface="+mn-ea"/>
                  <a:cs typeface="+mn-cs"/>
                </a:rPr>
                <a:t>10</a:t>
              </a:r>
            </a:p>
          </p:txBody>
        </p:sp>
      </p:grpSp>
      <p:grpSp>
        <p:nvGrpSpPr>
          <p:cNvPr id="14" name="Group 13">
            <a:extLst>
              <a:ext uri="{FF2B5EF4-FFF2-40B4-BE49-F238E27FC236}">
                <a16:creationId xmlns:a16="http://schemas.microsoft.com/office/drawing/2014/main" id="{9349643C-0748-AE95-D8A2-5B0AE15F3FDE}"/>
              </a:ext>
            </a:extLst>
          </p:cNvPr>
          <p:cNvGrpSpPr/>
          <p:nvPr/>
        </p:nvGrpSpPr>
        <p:grpSpPr>
          <a:xfrm>
            <a:off x="4781556" y="1682687"/>
            <a:ext cx="973008" cy="961547"/>
            <a:chOff x="4954550" y="1138990"/>
            <a:chExt cx="973008" cy="961547"/>
          </a:xfrm>
        </p:grpSpPr>
        <p:pic>
          <p:nvPicPr>
            <p:cNvPr id="15" name="Picture 14">
              <a:extLst>
                <a:ext uri="{FF2B5EF4-FFF2-40B4-BE49-F238E27FC236}">
                  <a16:creationId xmlns:a16="http://schemas.microsoft.com/office/drawing/2014/main" id="{AC75447C-2691-94D1-2F27-5D5A8CF07016}"/>
                </a:ext>
              </a:extLst>
            </p:cNvPr>
            <p:cNvPicPr>
              <a:picLocks noChangeAspect="1"/>
            </p:cNvPicPr>
            <p:nvPr/>
          </p:nvPicPr>
          <p:blipFill>
            <a:blip r:embed="rId3"/>
            <a:stretch>
              <a:fillRect/>
            </a:stretch>
          </p:blipFill>
          <p:spPr>
            <a:xfrm>
              <a:off x="4954550" y="1181409"/>
              <a:ext cx="973008" cy="919128"/>
            </a:xfrm>
            <a:prstGeom prst="rect">
              <a:avLst/>
            </a:prstGeom>
          </p:spPr>
        </p:pic>
        <p:sp>
          <p:nvSpPr>
            <p:cNvPr id="16" name="TextBox 15">
              <a:extLst>
                <a:ext uri="{FF2B5EF4-FFF2-40B4-BE49-F238E27FC236}">
                  <a16:creationId xmlns:a16="http://schemas.microsoft.com/office/drawing/2014/main" id="{C2AEE36D-F491-08AC-CEEF-B0AEF86B62E5}"/>
                </a:ext>
              </a:extLst>
            </p:cNvPr>
            <p:cNvSpPr txBox="1"/>
            <p:nvPr/>
          </p:nvSpPr>
          <p:spPr>
            <a:xfrm>
              <a:off x="5269832" y="1138990"/>
              <a:ext cx="41870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Gilroy Medium"/>
                  <a:ea typeface="+mn-ea"/>
                  <a:cs typeface="+mn-cs"/>
                </a:rPr>
                <a:t>2</a:t>
              </a:r>
            </a:p>
          </p:txBody>
        </p:sp>
      </p:grpSp>
      <p:grpSp>
        <p:nvGrpSpPr>
          <p:cNvPr id="17" name="Group 16">
            <a:extLst>
              <a:ext uri="{FF2B5EF4-FFF2-40B4-BE49-F238E27FC236}">
                <a16:creationId xmlns:a16="http://schemas.microsoft.com/office/drawing/2014/main" id="{18FC11F9-270B-CA01-F23D-8DC4776818E1}"/>
              </a:ext>
            </a:extLst>
          </p:cNvPr>
          <p:cNvGrpSpPr/>
          <p:nvPr/>
        </p:nvGrpSpPr>
        <p:grpSpPr>
          <a:xfrm>
            <a:off x="7043493" y="1690708"/>
            <a:ext cx="973008" cy="985609"/>
            <a:chOff x="7216487" y="1147011"/>
            <a:chExt cx="973008" cy="985609"/>
          </a:xfrm>
        </p:grpSpPr>
        <p:pic>
          <p:nvPicPr>
            <p:cNvPr id="18" name="Picture 17">
              <a:extLst>
                <a:ext uri="{FF2B5EF4-FFF2-40B4-BE49-F238E27FC236}">
                  <a16:creationId xmlns:a16="http://schemas.microsoft.com/office/drawing/2014/main" id="{07A49617-931F-A884-B205-2D74EE43B6DF}"/>
                </a:ext>
              </a:extLst>
            </p:cNvPr>
            <p:cNvPicPr>
              <a:picLocks noChangeAspect="1"/>
            </p:cNvPicPr>
            <p:nvPr/>
          </p:nvPicPr>
          <p:blipFill>
            <a:blip r:embed="rId3"/>
            <a:stretch>
              <a:fillRect/>
            </a:stretch>
          </p:blipFill>
          <p:spPr>
            <a:xfrm>
              <a:off x="7216487" y="1213492"/>
              <a:ext cx="973008" cy="919128"/>
            </a:xfrm>
            <a:prstGeom prst="rect">
              <a:avLst/>
            </a:prstGeom>
          </p:spPr>
        </p:pic>
        <p:sp>
          <p:nvSpPr>
            <p:cNvPr id="19" name="TextBox 18">
              <a:extLst>
                <a:ext uri="{FF2B5EF4-FFF2-40B4-BE49-F238E27FC236}">
                  <a16:creationId xmlns:a16="http://schemas.microsoft.com/office/drawing/2014/main" id="{8E943F26-E28A-160C-2669-2E23DEA03B46}"/>
                </a:ext>
              </a:extLst>
            </p:cNvPr>
            <p:cNvSpPr txBox="1"/>
            <p:nvPr/>
          </p:nvSpPr>
          <p:spPr>
            <a:xfrm>
              <a:off x="7499684" y="1147011"/>
              <a:ext cx="41870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Gilroy Medium"/>
                  <a:ea typeface="+mn-ea"/>
                  <a:cs typeface="+mn-cs"/>
                </a:rPr>
                <a:t>4</a:t>
              </a:r>
            </a:p>
          </p:txBody>
        </p:sp>
      </p:grpSp>
      <p:grpSp>
        <p:nvGrpSpPr>
          <p:cNvPr id="20" name="Group 19">
            <a:extLst>
              <a:ext uri="{FF2B5EF4-FFF2-40B4-BE49-F238E27FC236}">
                <a16:creationId xmlns:a16="http://schemas.microsoft.com/office/drawing/2014/main" id="{37BB2DFA-1D66-5C05-2450-6071B17BECC9}"/>
              </a:ext>
            </a:extLst>
          </p:cNvPr>
          <p:cNvGrpSpPr/>
          <p:nvPr/>
        </p:nvGrpSpPr>
        <p:grpSpPr>
          <a:xfrm>
            <a:off x="2752230" y="2709381"/>
            <a:ext cx="973008" cy="977589"/>
            <a:chOff x="2925224" y="2165684"/>
            <a:chExt cx="973008" cy="977589"/>
          </a:xfrm>
        </p:grpSpPr>
        <p:pic>
          <p:nvPicPr>
            <p:cNvPr id="21" name="Picture 20">
              <a:extLst>
                <a:ext uri="{FF2B5EF4-FFF2-40B4-BE49-F238E27FC236}">
                  <a16:creationId xmlns:a16="http://schemas.microsoft.com/office/drawing/2014/main" id="{C3184DDF-E703-3B2A-315E-F9610E557C0C}"/>
                </a:ext>
              </a:extLst>
            </p:cNvPr>
            <p:cNvPicPr>
              <a:picLocks noChangeAspect="1"/>
            </p:cNvPicPr>
            <p:nvPr/>
          </p:nvPicPr>
          <p:blipFill>
            <a:blip r:embed="rId3"/>
            <a:stretch>
              <a:fillRect/>
            </a:stretch>
          </p:blipFill>
          <p:spPr>
            <a:xfrm>
              <a:off x="2925224" y="2224145"/>
              <a:ext cx="973008" cy="919128"/>
            </a:xfrm>
            <a:prstGeom prst="rect">
              <a:avLst/>
            </a:prstGeom>
          </p:spPr>
        </p:pic>
        <p:sp>
          <p:nvSpPr>
            <p:cNvPr id="22" name="TextBox 21">
              <a:extLst>
                <a:ext uri="{FF2B5EF4-FFF2-40B4-BE49-F238E27FC236}">
                  <a16:creationId xmlns:a16="http://schemas.microsoft.com/office/drawing/2014/main" id="{3CD014AA-925F-444E-3865-980F6BCBE2BD}"/>
                </a:ext>
              </a:extLst>
            </p:cNvPr>
            <p:cNvSpPr txBox="1"/>
            <p:nvPr/>
          </p:nvSpPr>
          <p:spPr>
            <a:xfrm>
              <a:off x="3232484" y="2165684"/>
              <a:ext cx="41870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Gilroy Medium"/>
                  <a:ea typeface="+mn-ea"/>
                  <a:cs typeface="+mn-cs"/>
                </a:rPr>
                <a:t>5</a:t>
              </a:r>
            </a:p>
          </p:txBody>
        </p:sp>
      </p:grpSp>
      <p:grpSp>
        <p:nvGrpSpPr>
          <p:cNvPr id="23" name="Group 22">
            <a:extLst>
              <a:ext uri="{FF2B5EF4-FFF2-40B4-BE49-F238E27FC236}">
                <a16:creationId xmlns:a16="http://schemas.microsoft.com/office/drawing/2014/main" id="{40AA9078-8434-8517-B92C-23B896258F37}"/>
              </a:ext>
            </a:extLst>
          </p:cNvPr>
          <p:cNvGrpSpPr/>
          <p:nvPr/>
        </p:nvGrpSpPr>
        <p:grpSpPr>
          <a:xfrm>
            <a:off x="4885831" y="2725423"/>
            <a:ext cx="973008" cy="993632"/>
            <a:chOff x="5058825" y="2181726"/>
            <a:chExt cx="973008" cy="993632"/>
          </a:xfrm>
        </p:grpSpPr>
        <p:pic>
          <p:nvPicPr>
            <p:cNvPr id="24" name="Picture 23">
              <a:extLst>
                <a:ext uri="{FF2B5EF4-FFF2-40B4-BE49-F238E27FC236}">
                  <a16:creationId xmlns:a16="http://schemas.microsoft.com/office/drawing/2014/main" id="{CF9932B3-3C91-7577-9F85-FAD0C7A62A04}"/>
                </a:ext>
              </a:extLst>
            </p:cNvPr>
            <p:cNvPicPr>
              <a:picLocks noChangeAspect="1"/>
            </p:cNvPicPr>
            <p:nvPr/>
          </p:nvPicPr>
          <p:blipFill>
            <a:blip r:embed="rId3"/>
            <a:stretch>
              <a:fillRect/>
            </a:stretch>
          </p:blipFill>
          <p:spPr>
            <a:xfrm>
              <a:off x="5058825" y="2256230"/>
              <a:ext cx="973008" cy="919128"/>
            </a:xfrm>
            <a:prstGeom prst="rect">
              <a:avLst/>
            </a:prstGeom>
          </p:spPr>
        </p:pic>
        <p:sp>
          <p:nvSpPr>
            <p:cNvPr id="25" name="TextBox 24">
              <a:extLst>
                <a:ext uri="{FF2B5EF4-FFF2-40B4-BE49-F238E27FC236}">
                  <a16:creationId xmlns:a16="http://schemas.microsoft.com/office/drawing/2014/main" id="{A82AF6D8-2967-7D75-4542-C00354104B3B}"/>
                </a:ext>
              </a:extLst>
            </p:cNvPr>
            <p:cNvSpPr txBox="1"/>
            <p:nvPr/>
          </p:nvSpPr>
          <p:spPr>
            <a:xfrm>
              <a:off x="5390148" y="2181726"/>
              <a:ext cx="41870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Gilroy Medium"/>
                  <a:ea typeface="+mn-ea"/>
                  <a:cs typeface="+mn-cs"/>
                </a:rPr>
                <a:t>7</a:t>
              </a:r>
            </a:p>
          </p:txBody>
        </p:sp>
      </p:grpSp>
      <p:grpSp>
        <p:nvGrpSpPr>
          <p:cNvPr id="26" name="Group 25">
            <a:extLst>
              <a:ext uri="{FF2B5EF4-FFF2-40B4-BE49-F238E27FC236}">
                <a16:creationId xmlns:a16="http://schemas.microsoft.com/office/drawing/2014/main" id="{5F78A339-A590-0D5C-B0AC-A65D38338C30}"/>
              </a:ext>
            </a:extLst>
          </p:cNvPr>
          <p:cNvGrpSpPr/>
          <p:nvPr/>
        </p:nvGrpSpPr>
        <p:grpSpPr>
          <a:xfrm>
            <a:off x="6032841" y="2805634"/>
            <a:ext cx="973008" cy="977589"/>
            <a:chOff x="6205835" y="2261937"/>
            <a:chExt cx="973008" cy="977589"/>
          </a:xfrm>
        </p:grpSpPr>
        <p:pic>
          <p:nvPicPr>
            <p:cNvPr id="27" name="Picture 26">
              <a:extLst>
                <a:ext uri="{FF2B5EF4-FFF2-40B4-BE49-F238E27FC236}">
                  <a16:creationId xmlns:a16="http://schemas.microsoft.com/office/drawing/2014/main" id="{1B666F97-0C89-0D43-A7E8-78A3A0394101}"/>
                </a:ext>
              </a:extLst>
            </p:cNvPr>
            <p:cNvPicPr>
              <a:picLocks noChangeAspect="1"/>
            </p:cNvPicPr>
            <p:nvPr/>
          </p:nvPicPr>
          <p:blipFill>
            <a:blip r:embed="rId3"/>
            <a:stretch>
              <a:fillRect/>
            </a:stretch>
          </p:blipFill>
          <p:spPr>
            <a:xfrm>
              <a:off x="6205835" y="2320398"/>
              <a:ext cx="973008" cy="919128"/>
            </a:xfrm>
            <a:prstGeom prst="rect">
              <a:avLst/>
            </a:prstGeom>
          </p:spPr>
        </p:pic>
        <p:sp>
          <p:nvSpPr>
            <p:cNvPr id="28" name="TextBox 27">
              <a:extLst>
                <a:ext uri="{FF2B5EF4-FFF2-40B4-BE49-F238E27FC236}">
                  <a16:creationId xmlns:a16="http://schemas.microsoft.com/office/drawing/2014/main" id="{2A154FD4-55D8-1425-D0E9-7DC88EDF7589}"/>
                </a:ext>
              </a:extLst>
            </p:cNvPr>
            <p:cNvSpPr txBox="1"/>
            <p:nvPr/>
          </p:nvSpPr>
          <p:spPr>
            <a:xfrm>
              <a:off x="6497053" y="2261937"/>
              <a:ext cx="41870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Gilroy Medium"/>
                  <a:ea typeface="+mn-ea"/>
                  <a:cs typeface="+mn-cs"/>
                </a:rPr>
                <a:t>8</a:t>
              </a:r>
            </a:p>
          </p:txBody>
        </p:sp>
      </p:grpSp>
      <p:grpSp>
        <p:nvGrpSpPr>
          <p:cNvPr id="29" name="Group 28">
            <a:extLst>
              <a:ext uri="{FF2B5EF4-FFF2-40B4-BE49-F238E27FC236}">
                <a16:creationId xmlns:a16="http://schemas.microsoft.com/office/drawing/2014/main" id="{254C3A1E-F9D1-E3CB-ABEB-3CDC0506800E}"/>
              </a:ext>
            </a:extLst>
          </p:cNvPr>
          <p:cNvGrpSpPr/>
          <p:nvPr/>
        </p:nvGrpSpPr>
        <p:grpSpPr>
          <a:xfrm>
            <a:off x="4260188" y="3776181"/>
            <a:ext cx="973008" cy="1001652"/>
            <a:chOff x="4433182" y="3232484"/>
            <a:chExt cx="973008" cy="1001652"/>
          </a:xfrm>
        </p:grpSpPr>
        <p:pic>
          <p:nvPicPr>
            <p:cNvPr id="30" name="Picture 29">
              <a:extLst>
                <a:ext uri="{FF2B5EF4-FFF2-40B4-BE49-F238E27FC236}">
                  <a16:creationId xmlns:a16="http://schemas.microsoft.com/office/drawing/2014/main" id="{29C96F6B-7D4B-D8B4-C6EF-DEDAA21884C3}"/>
                </a:ext>
              </a:extLst>
            </p:cNvPr>
            <p:cNvPicPr>
              <a:picLocks noChangeAspect="1"/>
            </p:cNvPicPr>
            <p:nvPr/>
          </p:nvPicPr>
          <p:blipFill>
            <a:blip r:embed="rId3"/>
            <a:stretch>
              <a:fillRect/>
            </a:stretch>
          </p:blipFill>
          <p:spPr>
            <a:xfrm>
              <a:off x="4433182" y="3315008"/>
              <a:ext cx="973008" cy="919128"/>
            </a:xfrm>
            <a:prstGeom prst="rect">
              <a:avLst/>
            </a:prstGeom>
          </p:spPr>
        </p:pic>
        <p:sp>
          <p:nvSpPr>
            <p:cNvPr id="31" name="TextBox 30">
              <a:extLst>
                <a:ext uri="{FF2B5EF4-FFF2-40B4-BE49-F238E27FC236}">
                  <a16:creationId xmlns:a16="http://schemas.microsoft.com/office/drawing/2014/main" id="{09D73F0D-8B25-66C9-95D8-4C2AB8E50CAC}"/>
                </a:ext>
              </a:extLst>
            </p:cNvPr>
            <p:cNvSpPr txBox="1"/>
            <p:nvPr/>
          </p:nvSpPr>
          <p:spPr>
            <a:xfrm>
              <a:off x="4756484" y="3232484"/>
              <a:ext cx="32573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Gilroy Medium"/>
                  <a:ea typeface="+mn-ea"/>
                  <a:cs typeface="+mn-cs"/>
                </a:rPr>
                <a:t>-</a:t>
              </a:r>
            </a:p>
          </p:txBody>
        </p:sp>
      </p:grpSp>
      <p:sp>
        <p:nvSpPr>
          <p:cNvPr id="35" name="Rectangle 34">
            <a:extLst>
              <a:ext uri="{FF2B5EF4-FFF2-40B4-BE49-F238E27FC236}">
                <a16:creationId xmlns:a16="http://schemas.microsoft.com/office/drawing/2014/main" id="{A2FD66E7-7D50-E112-3002-F2CEAA85A602}"/>
              </a:ext>
            </a:extLst>
          </p:cNvPr>
          <p:cNvSpPr/>
          <p:nvPr/>
        </p:nvSpPr>
        <p:spPr>
          <a:xfrm>
            <a:off x="3861595" y="1819044"/>
            <a:ext cx="433137" cy="762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36" name="Rectangle 35">
            <a:extLst>
              <a:ext uri="{FF2B5EF4-FFF2-40B4-BE49-F238E27FC236}">
                <a16:creationId xmlns:a16="http://schemas.microsoft.com/office/drawing/2014/main" id="{765E9357-81C4-3FC3-313D-44DEC0A29462}"/>
              </a:ext>
            </a:extLst>
          </p:cNvPr>
          <p:cNvSpPr/>
          <p:nvPr/>
        </p:nvSpPr>
        <p:spPr>
          <a:xfrm>
            <a:off x="6179680" y="1786960"/>
            <a:ext cx="433137" cy="762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37" name="Rectangle 36">
            <a:extLst>
              <a:ext uri="{FF2B5EF4-FFF2-40B4-BE49-F238E27FC236}">
                <a16:creationId xmlns:a16="http://schemas.microsoft.com/office/drawing/2014/main" id="{718F55E3-D470-070D-AA3A-0C247443F8DA}"/>
              </a:ext>
            </a:extLst>
          </p:cNvPr>
          <p:cNvSpPr/>
          <p:nvPr/>
        </p:nvSpPr>
        <p:spPr>
          <a:xfrm>
            <a:off x="3941806" y="2869801"/>
            <a:ext cx="433137" cy="762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38" name="Rectangle 37">
            <a:extLst>
              <a:ext uri="{FF2B5EF4-FFF2-40B4-BE49-F238E27FC236}">
                <a16:creationId xmlns:a16="http://schemas.microsoft.com/office/drawing/2014/main" id="{78649E01-B738-4A5D-E4A7-642ED4427501}"/>
              </a:ext>
            </a:extLst>
          </p:cNvPr>
          <p:cNvSpPr/>
          <p:nvPr/>
        </p:nvSpPr>
        <p:spPr>
          <a:xfrm>
            <a:off x="7471069" y="2853760"/>
            <a:ext cx="433137" cy="762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39" name="Rectangle 38">
            <a:extLst>
              <a:ext uri="{FF2B5EF4-FFF2-40B4-BE49-F238E27FC236}">
                <a16:creationId xmlns:a16="http://schemas.microsoft.com/office/drawing/2014/main" id="{CDC30218-14F8-BCE6-EFE9-AEF108F7718D}"/>
              </a:ext>
            </a:extLst>
          </p:cNvPr>
          <p:cNvSpPr/>
          <p:nvPr/>
        </p:nvSpPr>
        <p:spPr>
          <a:xfrm>
            <a:off x="3396374" y="3968686"/>
            <a:ext cx="433137" cy="762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40" name="Rectangle 39">
            <a:extLst>
              <a:ext uri="{FF2B5EF4-FFF2-40B4-BE49-F238E27FC236}">
                <a16:creationId xmlns:a16="http://schemas.microsoft.com/office/drawing/2014/main" id="{0AE556E2-696D-C86C-6C66-B622FF237C2B}"/>
              </a:ext>
            </a:extLst>
          </p:cNvPr>
          <p:cNvSpPr/>
          <p:nvPr/>
        </p:nvSpPr>
        <p:spPr>
          <a:xfrm>
            <a:off x="6687512" y="3887974"/>
            <a:ext cx="433137" cy="762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41" name="Rectangle 40">
            <a:extLst>
              <a:ext uri="{FF2B5EF4-FFF2-40B4-BE49-F238E27FC236}">
                <a16:creationId xmlns:a16="http://schemas.microsoft.com/office/drawing/2014/main" id="{199C0C62-EB3B-F9DC-065F-E861106749D4}"/>
              </a:ext>
            </a:extLst>
          </p:cNvPr>
          <p:cNvSpPr/>
          <p:nvPr/>
        </p:nvSpPr>
        <p:spPr>
          <a:xfrm>
            <a:off x="2449890" y="5685191"/>
            <a:ext cx="2085474" cy="762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42" name="Rectangle 41">
            <a:extLst>
              <a:ext uri="{FF2B5EF4-FFF2-40B4-BE49-F238E27FC236}">
                <a16:creationId xmlns:a16="http://schemas.microsoft.com/office/drawing/2014/main" id="{02EDDB0B-9C4F-E0D4-7942-9BDF1E45CC1C}"/>
              </a:ext>
            </a:extLst>
          </p:cNvPr>
          <p:cNvSpPr/>
          <p:nvPr/>
        </p:nvSpPr>
        <p:spPr>
          <a:xfrm>
            <a:off x="6171658" y="5685191"/>
            <a:ext cx="2253916" cy="762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43" name="Rectangle 42">
            <a:extLst>
              <a:ext uri="{FF2B5EF4-FFF2-40B4-BE49-F238E27FC236}">
                <a16:creationId xmlns:a16="http://schemas.microsoft.com/office/drawing/2014/main" id="{5189CFC7-40CE-D2F0-F389-85D1BB265199}"/>
              </a:ext>
            </a:extLst>
          </p:cNvPr>
          <p:cNvSpPr/>
          <p:nvPr/>
        </p:nvSpPr>
        <p:spPr>
          <a:xfrm>
            <a:off x="476712" y="5701234"/>
            <a:ext cx="1098884" cy="922421"/>
          </a:xfrm>
          <a:prstGeom prst="rect">
            <a:avLst/>
          </a:prstGeom>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44" name="Rectangle 43">
            <a:extLst>
              <a:ext uri="{FF2B5EF4-FFF2-40B4-BE49-F238E27FC236}">
                <a16:creationId xmlns:a16="http://schemas.microsoft.com/office/drawing/2014/main" id="{9C9A8BA6-904F-B893-F7CE-F35D2E086338}"/>
              </a:ext>
            </a:extLst>
          </p:cNvPr>
          <p:cNvSpPr/>
          <p:nvPr/>
        </p:nvSpPr>
        <p:spPr>
          <a:xfrm>
            <a:off x="3195848" y="5685192"/>
            <a:ext cx="1098884" cy="922421"/>
          </a:xfrm>
          <a:prstGeom prst="rect">
            <a:avLst/>
          </a:prstGeom>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45" name="Rectangle 44">
            <a:extLst>
              <a:ext uri="{FF2B5EF4-FFF2-40B4-BE49-F238E27FC236}">
                <a16:creationId xmlns:a16="http://schemas.microsoft.com/office/drawing/2014/main" id="{B329A8F1-73F0-E50D-4455-1FDA6A72FE44}"/>
              </a:ext>
            </a:extLst>
          </p:cNvPr>
          <p:cNvSpPr/>
          <p:nvPr/>
        </p:nvSpPr>
        <p:spPr>
          <a:xfrm>
            <a:off x="1880396" y="5693213"/>
            <a:ext cx="1098884" cy="922421"/>
          </a:xfrm>
          <a:prstGeom prst="rect">
            <a:avLst/>
          </a:prstGeom>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46" name="Rectangle 45">
            <a:extLst>
              <a:ext uri="{FF2B5EF4-FFF2-40B4-BE49-F238E27FC236}">
                <a16:creationId xmlns:a16="http://schemas.microsoft.com/office/drawing/2014/main" id="{E4771DEB-892D-1954-4371-4F5373C80352}"/>
              </a:ext>
            </a:extLst>
          </p:cNvPr>
          <p:cNvSpPr/>
          <p:nvPr/>
        </p:nvSpPr>
        <p:spPr>
          <a:xfrm>
            <a:off x="6452396" y="5621023"/>
            <a:ext cx="1098884" cy="922421"/>
          </a:xfrm>
          <a:prstGeom prst="rect">
            <a:avLst/>
          </a:prstGeom>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47" name="Rectangle 46">
            <a:extLst>
              <a:ext uri="{FF2B5EF4-FFF2-40B4-BE49-F238E27FC236}">
                <a16:creationId xmlns:a16="http://schemas.microsoft.com/office/drawing/2014/main" id="{3AD1939F-CE33-0565-97DB-DB1A5E00FCF2}"/>
              </a:ext>
            </a:extLst>
          </p:cNvPr>
          <p:cNvSpPr/>
          <p:nvPr/>
        </p:nvSpPr>
        <p:spPr>
          <a:xfrm>
            <a:off x="9171532" y="5604981"/>
            <a:ext cx="1098884" cy="922421"/>
          </a:xfrm>
          <a:prstGeom prst="rect">
            <a:avLst/>
          </a:prstGeom>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48" name="Rectangle 47">
            <a:extLst>
              <a:ext uri="{FF2B5EF4-FFF2-40B4-BE49-F238E27FC236}">
                <a16:creationId xmlns:a16="http://schemas.microsoft.com/office/drawing/2014/main" id="{B6935181-505D-1EE9-624B-013C38BA857D}"/>
              </a:ext>
            </a:extLst>
          </p:cNvPr>
          <p:cNvSpPr/>
          <p:nvPr/>
        </p:nvSpPr>
        <p:spPr>
          <a:xfrm>
            <a:off x="7856080" y="5613002"/>
            <a:ext cx="1098884" cy="922421"/>
          </a:xfrm>
          <a:prstGeom prst="rect">
            <a:avLst/>
          </a:prstGeom>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grpSp>
        <p:nvGrpSpPr>
          <p:cNvPr id="55" name="Group 54">
            <a:extLst>
              <a:ext uri="{FF2B5EF4-FFF2-40B4-BE49-F238E27FC236}">
                <a16:creationId xmlns:a16="http://schemas.microsoft.com/office/drawing/2014/main" id="{8DB16437-F489-BC8B-CCC7-B2A5EFE9FC77}"/>
              </a:ext>
            </a:extLst>
          </p:cNvPr>
          <p:cNvGrpSpPr/>
          <p:nvPr/>
        </p:nvGrpSpPr>
        <p:grpSpPr>
          <a:xfrm>
            <a:off x="4918704" y="5609996"/>
            <a:ext cx="912061" cy="928460"/>
            <a:chOff x="6090318" y="1172077"/>
            <a:chExt cx="912061" cy="928460"/>
          </a:xfrm>
        </p:grpSpPr>
        <p:pic>
          <p:nvPicPr>
            <p:cNvPr id="56" name="Picture 55">
              <a:extLst>
                <a:ext uri="{FF2B5EF4-FFF2-40B4-BE49-F238E27FC236}">
                  <a16:creationId xmlns:a16="http://schemas.microsoft.com/office/drawing/2014/main" id="{87ABDC04-FD59-5118-2C5F-ABFB56B5709D}"/>
                </a:ext>
              </a:extLst>
            </p:cNvPr>
            <p:cNvPicPr>
              <a:picLocks noChangeAspect="1"/>
            </p:cNvPicPr>
            <p:nvPr/>
          </p:nvPicPr>
          <p:blipFill>
            <a:blip r:embed="rId3"/>
            <a:stretch>
              <a:fillRect/>
            </a:stretch>
          </p:blipFill>
          <p:spPr>
            <a:xfrm>
              <a:off x="6090318" y="1238981"/>
              <a:ext cx="912061" cy="861556"/>
            </a:xfrm>
            <a:prstGeom prst="rect">
              <a:avLst/>
            </a:prstGeom>
          </p:spPr>
        </p:pic>
        <p:sp>
          <p:nvSpPr>
            <p:cNvPr id="57" name="TextBox 56">
              <a:extLst>
                <a:ext uri="{FF2B5EF4-FFF2-40B4-BE49-F238E27FC236}">
                  <a16:creationId xmlns:a16="http://schemas.microsoft.com/office/drawing/2014/main" id="{4B610089-71DB-764B-3BAD-66C9334DECED}"/>
                </a:ext>
              </a:extLst>
            </p:cNvPr>
            <p:cNvSpPr txBox="1"/>
            <p:nvPr/>
          </p:nvSpPr>
          <p:spPr>
            <a:xfrm>
              <a:off x="6320590" y="1172077"/>
              <a:ext cx="41870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Gilroy Medium"/>
                  <a:ea typeface="+mn-ea"/>
                  <a:cs typeface="+mn-cs"/>
                </a:rPr>
                <a:t>3</a:t>
              </a:r>
            </a:p>
          </p:txBody>
        </p:sp>
      </p:grpSp>
      <p:sp>
        <p:nvSpPr>
          <p:cNvPr id="67" name="TextBox 66">
            <a:extLst>
              <a:ext uri="{FF2B5EF4-FFF2-40B4-BE49-F238E27FC236}">
                <a16:creationId xmlns:a16="http://schemas.microsoft.com/office/drawing/2014/main" id="{EF3E2764-DE99-3C7B-C9A3-9493D190E099}"/>
              </a:ext>
            </a:extLst>
          </p:cNvPr>
          <p:cNvSpPr txBox="1"/>
          <p:nvPr/>
        </p:nvSpPr>
        <p:spPr>
          <a:xfrm>
            <a:off x="6996586" y="3874927"/>
            <a:ext cx="399211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Gilroy Medium"/>
                <a:ea typeface="+mn-ea"/>
                <a:cs typeface="+mn-cs"/>
              </a:rPr>
              <a:t>These blocks (numbers) are to push into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Gilroy Medium"/>
                <a:ea typeface="+mn-ea"/>
                <a:cs typeface="+mn-cs"/>
              </a:rPr>
              <a:t>the answer box (grey box)</a:t>
            </a:r>
          </a:p>
        </p:txBody>
      </p:sp>
      <p:pic>
        <p:nvPicPr>
          <p:cNvPr id="3" name="Picture 2">
            <a:extLst>
              <a:ext uri="{FF2B5EF4-FFF2-40B4-BE49-F238E27FC236}">
                <a16:creationId xmlns:a16="http://schemas.microsoft.com/office/drawing/2014/main" id="{36607AA4-8532-0462-A845-01D01B7486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
        <p:nvSpPr>
          <p:cNvPr id="4" name="Rectangle 3">
            <a:extLst>
              <a:ext uri="{FF2B5EF4-FFF2-40B4-BE49-F238E27FC236}">
                <a16:creationId xmlns:a16="http://schemas.microsoft.com/office/drawing/2014/main" id="{22B31276-1C80-D69A-734B-92F0D5FB3188}"/>
              </a:ext>
            </a:extLst>
          </p:cNvPr>
          <p:cNvSpPr/>
          <p:nvPr/>
        </p:nvSpPr>
        <p:spPr>
          <a:xfrm>
            <a:off x="4067176" y="3790950"/>
            <a:ext cx="2081924" cy="10286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grpSp>
        <p:nvGrpSpPr>
          <p:cNvPr id="6" name="Group 5">
            <a:extLst>
              <a:ext uri="{FF2B5EF4-FFF2-40B4-BE49-F238E27FC236}">
                <a16:creationId xmlns:a16="http://schemas.microsoft.com/office/drawing/2014/main" id="{D4C72E2D-90F1-778E-BA91-32DEDB507694}"/>
              </a:ext>
            </a:extLst>
          </p:cNvPr>
          <p:cNvGrpSpPr/>
          <p:nvPr/>
        </p:nvGrpSpPr>
        <p:grpSpPr>
          <a:xfrm>
            <a:off x="3754862" y="1695721"/>
            <a:ext cx="973008" cy="977589"/>
            <a:chOff x="2861056" y="1171074"/>
            <a:chExt cx="973008" cy="977589"/>
          </a:xfrm>
        </p:grpSpPr>
        <p:pic>
          <p:nvPicPr>
            <p:cNvPr id="7" name="Picture 6">
              <a:extLst>
                <a:ext uri="{FF2B5EF4-FFF2-40B4-BE49-F238E27FC236}">
                  <a16:creationId xmlns:a16="http://schemas.microsoft.com/office/drawing/2014/main" id="{1CD73C8A-E178-42AF-FCF0-1CF60B9AF85D}"/>
                </a:ext>
              </a:extLst>
            </p:cNvPr>
            <p:cNvPicPr>
              <a:picLocks noChangeAspect="1"/>
            </p:cNvPicPr>
            <p:nvPr/>
          </p:nvPicPr>
          <p:blipFill>
            <a:blip r:embed="rId3"/>
            <a:stretch>
              <a:fillRect/>
            </a:stretch>
          </p:blipFill>
          <p:spPr>
            <a:xfrm>
              <a:off x="2861056" y="1229535"/>
              <a:ext cx="973008" cy="919128"/>
            </a:xfrm>
            <a:prstGeom prst="rect">
              <a:avLst/>
            </a:prstGeom>
          </p:spPr>
        </p:pic>
        <p:sp>
          <p:nvSpPr>
            <p:cNvPr id="68" name="TextBox 67">
              <a:extLst>
                <a:ext uri="{FF2B5EF4-FFF2-40B4-BE49-F238E27FC236}">
                  <a16:creationId xmlns:a16="http://schemas.microsoft.com/office/drawing/2014/main" id="{1380567A-1320-DD80-7D62-9B366E922153}"/>
                </a:ext>
              </a:extLst>
            </p:cNvPr>
            <p:cNvSpPr txBox="1"/>
            <p:nvPr/>
          </p:nvSpPr>
          <p:spPr>
            <a:xfrm>
              <a:off x="3160295" y="1171074"/>
              <a:ext cx="41870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3600" b="1" i="0" u="none" strike="noStrike" kern="1200" cap="none" spc="0" normalizeH="0" baseline="0" noProof="0" dirty="0">
                  <a:ln>
                    <a:noFill/>
                  </a:ln>
                  <a:solidFill>
                    <a:prstClr val="black"/>
                  </a:solidFill>
                  <a:effectLst/>
                  <a:uLnTx/>
                  <a:uFillTx/>
                  <a:latin typeface="Gilroy Medium"/>
                  <a:ea typeface="+mn-ea"/>
                  <a:cs typeface="+mn-cs"/>
                </a:rPr>
                <a:t>1</a:t>
              </a:r>
              <a:endParaRPr kumimoji="0" lang="en-US" sz="3600" b="1" i="0" u="none" strike="noStrike" kern="1200" cap="none" spc="0" normalizeH="0" baseline="0" noProof="0" dirty="0">
                <a:ln>
                  <a:noFill/>
                </a:ln>
                <a:solidFill>
                  <a:prstClr val="black"/>
                </a:solidFill>
                <a:effectLst/>
                <a:uLnTx/>
                <a:uFillTx/>
                <a:latin typeface="Gilroy Medium"/>
                <a:ea typeface="+mn-ea"/>
                <a:cs typeface="+mn-cs"/>
              </a:endParaRPr>
            </a:p>
          </p:txBody>
        </p:sp>
      </p:grpSp>
      <p:grpSp>
        <p:nvGrpSpPr>
          <p:cNvPr id="69" name="Group 68">
            <a:extLst>
              <a:ext uri="{FF2B5EF4-FFF2-40B4-BE49-F238E27FC236}">
                <a16:creationId xmlns:a16="http://schemas.microsoft.com/office/drawing/2014/main" id="{E94734F5-394E-C92A-B6BF-F2A99D3C5675}"/>
              </a:ext>
            </a:extLst>
          </p:cNvPr>
          <p:cNvGrpSpPr/>
          <p:nvPr/>
        </p:nvGrpSpPr>
        <p:grpSpPr>
          <a:xfrm>
            <a:off x="3821537" y="2838721"/>
            <a:ext cx="973008" cy="977589"/>
            <a:chOff x="2861056" y="1171074"/>
            <a:chExt cx="973008" cy="977589"/>
          </a:xfrm>
        </p:grpSpPr>
        <p:pic>
          <p:nvPicPr>
            <p:cNvPr id="70" name="Picture 69">
              <a:extLst>
                <a:ext uri="{FF2B5EF4-FFF2-40B4-BE49-F238E27FC236}">
                  <a16:creationId xmlns:a16="http://schemas.microsoft.com/office/drawing/2014/main" id="{38DCB9CF-9358-F439-4B70-900D68EE2D95}"/>
                </a:ext>
              </a:extLst>
            </p:cNvPr>
            <p:cNvPicPr>
              <a:picLocks noChangeAspect="1"/>
            </p:cNvPicPr>
            <p:nvPr/>
          </p:nvPicPr>
          <p:blipFill>
            <a:blip r:embed="rId3"/>
            <a:stretch>
              <a:fillRect/>
            </a:stretch>
          </p:blipFill>
          <p:spPr>
            <a:xfrm>
              <a:off x="2861056" y="1229535"/>
              <a:ext cx="973008" cy="919128"/>
            </a:xfrm>
            <a:prstGeom prst="rect">
              <a:avLst/>
            </a:prstGeom>
          </p:spPr>
        </p:pic>
        <p:sp>
          <p:nvSpPr>
            <p:cNvPr id="71" name="TextBox 70">
              <a:extLst>
                <a:ext uri="{FF2B5EF4-FFF2-40B4-BE49-F238E27FC236}">
                  <a16:creationId xmlns:a16="http://schemas.microsoft.com/office/drawing/2014/main" id="{3C39BDBC-935E-B1C3-E48F-4B7FDF19DF2C}"/>
                </a:ext>
              </a:extLst>
            </p:cNvPr>
            <p:cNvSpPr txBox="1"/>
            <p:nvPr/>
          </p:nvSpPr>
          <p:spPr>
            <a:xfrm>
              <a:off x="3160295" y="1171074"/>
              <a:ext cx="41870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3600" b="1" i="0" u="none" strike="noStrike" kern="1200" cap="none" spc="0" normalizeH="0" baseline="0" noProof="0" dirty="0">
                  <a:ln>
                    <a:noFill/>
                  </a:ln>
                  <a:solidFill>
                    <a:prstClr val="black"/>
                  </a:solidFill>
                  <a:effectLst/>
                  <a:uLnTx/>
                  <a:uFillTx/>
                  <a:latin typeface="Gilroy Medium"/>
                  <a:ea typeface="+mn-ea"/>
                  <a:cs typeface="+mn-cs"/>
                </a:rPr>
                <a:t>6</a:t>
              </a:r>
              <a:endParaRPr kumimoji="0" lang="en-US" sz="3600" b="1" i="0" u="none" strike="noStrike" kern="1200" cap="none" spc="0" normalizeH="0" baseline="0" noProof="0" dirty="0">
                <a:ln>
                  <a:noFill/>
                </a:ln>
                <a:solidFill>
                  <a:prstClr val="black"/>
                </a:solidFill>
                <a:effectLst/>
                <a:uLnTx/>
                <a:uFillTx/>
                <a:latin typeface="Gilroy Medium"/>
                <a:ea typeface="+mn-ea"/>
                <a:cs typeface="+mn-cs"/>
              </a:endParaRPr>
            </a:p>
          </p:txBody>
        </p:sp>
      </p:grpSp>
      <p:grpSp>
        <p:nvGrpSpPr>
          <p:cNvPr id="72" name="Group 71">
            <a:extLst>
              <a:ext uri="{FF2B5EF4-FFF2-40B4-BE49-F238E27FC236}">
                <a16:creationId xmlns:a16="http://schemas.microsoft.com/office/drawing/2014/main" id="{B92B3982-C812-8E8F-5AA6-11C0BFE407D8}"/>
              </a:ext>
            </a:extLst>
          </p:cNvPr>
          <p:cNvGrpSpPr/>
          <p:nvPr/>
        </p:nvGrpSpPr>
        <p:grpSpPr>
          <a:xfrm>
            <a:off x="7183862" y="2810146"/>
            <a:ext cx="973008" cy="977589"/>
            <a:chOff x="2861056" y="1171074"/>
            <a:chExt cx="973008" cy="977589"/>
          </a:xfrm>
        </p:grpSpPr>
        <p:pic>
          <p:nvPicPr>
            <p:cNvPr id="73" name="Picture 72">
              <a:extLst>
                <a:ext uri="{FF2B5EF4-FFF2-40B4-BE49-F238E27FC236}">
                  <a16:creationId xmlns:a16="http://schemas.microsoft.com/office/drawing/2014/main" id="{49840758-7660-9229-442F-2CA59651F620}"/>
                </a:ext>
              </a:extLst>
            </p:cNvPr>
            <p:cNvPicPr>
              <a:picLocks noChangeAspect="1"/>
            </p:cNvPicPr>
            <p:nvPr/>
          </p:nvPicPr>
          <p:blipFill>
            <a:blip r:embed="rId3"/>
            <a:stretch>
              <a:fillRect/>
            </a:stretch>
          </p:blipFill>
          <p:spPr>
            <a:xfrm>
              <a:off x="2861056" y="1229535"/>
              <a:ext cx="973008" cy="919128"/>
            </a:xfrm>
            <a:prstGeom prst="rect">
              <a:avLst/>
            </a:prstGeom>
          </p:spPr>
        </p:pic>
        <p:sp>
          <p:nvSpPr>
            <p:cNvPr id="74" name="TextBox 73">
              <a:extLst>
                <a:ext uri="{FF2B5EF4-FFF2-40B4-BE49-F238E27FC236}">
                  <a16:creationId xmlns:a16="http://schemas.microsoft.com/office/drawing/2014/main" id="{EF2B36D1-A499-230F-CC3D-D2E32B625FC1}"/>
                </a:ext>
              </a:extLst>
            </p:cNvPr>
            <p:cNvSpPr txBox="1"/>
            <p:nvPr/>
          </p:nvSpPr>
          <p:spPr>
            <a:xfrm>
              <a:off x="3160295" y="1171074"/>
              <a:ext cx="41870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3600" b="1" i="0" u="none" strike="noStrike" kern="1200" cap="none" spc="0" normalizeH="0" baseline="0" noProof="0" dirty="0">
                  <a:ln>
                    <a:noFill/>
                  </a:ln>
                  <a:solidFill>
                    <a:prstClr val="black"/>
                  </a:solidFill>
                  <a:effectLst/>
                  <a:uLnTx/>
                  <a:uFillTx/>
                  <a:latin typeface="Gilroy Medium"/>
                  <a:ea typeface="+mn-ea"/>
                  <a:cs typeface="+mn-cs"/>
                </a:rPr>
                <a:t>9</a:t>
              </a:r>
              <a:endParaRPr kumimoji="0" lang="en-US" sz="3600" b="1" i="0" u="none" strike="noStrike" kern="1200" cap="none" spc="0" normalizeH="0" baseline="0" noProof="0" dirty="0">
                <a:ln>
                  <a:noFill/>
                </a:ln>
                <a:solidFill>
                  <a:prstClr val="black"/>
                </a:solidFill>
                <a:effectLst/>
                <a:uLnTx/>
                <a:uFillTx/>
                <a:latin typeface="Gilroy Medium"/>
                <a:ea typeface="+mn-ea"/>
                <a:cs typeface="+mn-cs"/>
              </a:endParaRPr>
            </a:p>
          </p:txBody>
        </p:sp>
      </p:grpSp>
      <p:sp>
        <p:nvSpPr>
          <p:cNvPr id="75" name="TextBox 74">
            <a:extLst>
              <a:ext uri="{FF2B5EF4-FFF2-40B4-BE49-F238E27FC236}">
                <a16:creationId xmlns:a16="http://schemas.microsoft.com/office/drawing/2014/main" id="{2F26CF6E-645B-FE82-9B60-281E4FB063A8}"/>
              </a:ext>
            </a:extLst>
          </p:cNvPr>
          <p:cNvSpPr txBox="1"/>
          <p:nvPr/>
        </p:nvSpPr>
        <p:spPr>
          <a:xfrm>
            <a:off x="9700054" y="2242236"/>
            <a:ext cx="649537" cy="369332"/>
          </a:xfrm>
          <a:prstGeom prst="rect">
            <a:avLst/>
          </a:prstGeom>
          <a:noFill/>
          <a:ln w="25400">
            <a:solidFill>
              <a:schemeClr val="bg1">
                <a:lumMod val="85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1800" b="0" i="0" u="none" strike="noStrike" kern="1200" cap="none" spc="0" normalizeH="0" baseline="0" noProof="0" dirty="0">
                <a:ln>
                  <a:noFill/>
                </a:ln>
                <a:solidFill>
                  <a:prstClr val="black"/>
                </a:solidFill>
                <a:effectLst/>
                <a:uLnTx/>
                <a:uFillTx/>
                <a:latin typeface="Gilroy Medium"/>
                <a:ea typeface="+mn-ea"/>
                <a:cs typeface="+mn-cs"/>
              </a:rPr>
              <a:t>2+1=</a:t>
            </a:r>
            <a:endParaRPr kumimoji="0" lang="en-US" sz="1800" b="0" i="0" u="none" strike="noStrike" kern="1200" cap="none" spc="0" normalizeH="0" baseline="0" noProof="0" dirty="0">
              <a:ln>
                <a:noFill/>
              </a:ln>
              <a:solidFill>
                <a:prstClr val="black"/>
              </a:solidFill>
              <a:effectLst/>
              <a:uLnTx/>
              <a:uFillTx/>
              <a:latin typeface="Gilroy Medium"/>
              <a:ea typeface="+mn-ea"/>
              <a:cs typeface="+mn-cs"/>
            </a:endParaRPr>
          </a:p>
        </p:txBody>
      </p:sp>
      <p:sp>
        <p:nvSpPr>
          <p:cNvPr id="77" name="TextBox 76">
            <a:extLst>
              <a:ext uri="{FF2B5EF4-FFF2-40B4-BE49-F238E27FC236}">
                <a16:creationId xmlns:a16="http://schemas.microsoft.com/office/drawing/2014/main" id="{126FDBC4-5A78-0ADD-86F3-8107BE7AFD03}"/>
              </a:ext>
            </a:extLst>
          </p:cNvPr>
          <p:cNvSpPr txBox="1"/>
          <p:nvPr/>
        </p:nvSpPr>
        <p:spPr>
          <a:xfrm>
            <a:off x="8672986" y="2608102"/>
            <a:ext cx="302538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1800" b="0" i="0" u="none" strike="noStrike" kern="1200" cap="none" spc="0" normalizeH="0" baseline="0" noProof="0" dirty="0">
                <a:ln>
                  <a:noFill/>
                </a:ln>
                <a:solidFill>
                  <a:srgbClr val="002060"/>
                </a:solidFill>
                <a:effectLst/>
                <a:uLnTx/>
                <a:uFillTx/>
                <a:latin typeface="Gilroy Medium"/>
                <a:ea typeface="+mn-ea"/>
                <a:cs typeface="+mn-cs"/>
              </a:rPr>
              <a:t>Participant pick this math card</a:t>
            </a:r>
            <a:endParaRPr kumimoji="0" lang="en-US" sz="1800" b="0" i="0" u="none" strike="noStrike" kern="1200" cap="none" spc="0" normalizeH="0" baseline="0" noProof="0" dirty="0">
              <a:ln>
                <a:noFill/>
              </a:ln>
              <a:solidFill>
                <a:srgbClr val="002060"/>
              </a:solidFill>
              <a:effectLst/>
              <a:uLnTx/>
              <a:uFillTx/>
              <a:latin typeface="Gilroy Medium"/>
              <a:ea typeface="+mn-ea"/>
              <a:cs typeface="+mn-cs"/>
            </a:endParaRPr>
          </a:p>
        </p:txBody>
      </p:sp>
      <p:sp>
        <p:nvSpPr>
          <p:cNvPr id="78" name="TextBox 77">
            <a:extLst>
              <a:ext uri="{FF2B5EF4-FFF2-40B4-BE49-F238E27FC236}">
                <a16:creationId xmlns:a16="http://schemas.microsoft.com/office/drawing/2014/main" id="{A1E763B8-3491-FF62-6C4D-3A20ADF557F4}"/>
              </a:ext>
            </a:extLst>
          </p:cNvPr>
          <p:cNvSpPr txBox="1"/>
          <p:nvPr/>
        </p:nvSpPr>
        <p:spPr>
          <a:xfrm>
            <a:off x="4167661" y="5103652"/>
            <a:ext cx="25771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Gilroy Medium"/>
                <a:ea typeface="+mn-ea"/>
                <a:cs typeface="+mn-cs"/>
              </a:rPr>
              <a:t>Answer for the math card</a:t>
            </a:r>
          </a:p>
        </p:txBody>
      </p:sp>
      <p:sp>
        <p:nvSpPr>
          <p:cNvPr id="80" name="Rectangle 79">
            <a:extLst>
              <a:ext uri="{FF2B5EF4-FFF2-40B4-BE49-F238E27FC236}">
                <a16:creationId xmlns:a16="http://schemas.microsoft.com/office/drawing/2014/main" id="{D18B09D1-EA3B-4953-CB0D-FB35B937F40F}"/>
              </a:ext>
            </a:extLst>
          </p:cNvPr>
          <p:cNvSpPr/>
          <p:nvPr/>
        </p:nvSpPr>
        <p:spPr>
          <a:xfrm>
            <a:off x="6867524" y="3867150"/>
            <a:ext cx="4181475" cy="800100"/>
          </a:xfrm>
          <a:prstGeom prst="rect">
            <a:avLst/>
          </a:prstGeom>
          <a:solidFill>
            <a:srgbClr val="00B0F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81" name="Rectangle 80">
            <a:extLst>
              <a:ext uri="{FF2B5EF4-FFF2-40B4-BE49-F238E27FC236}">
                <a16:creationId xmlns:a16="http://schemas.microsoft.com/office/drawing/2014/main" id="{31391D6A-A1FA-08FF-668F-965274A5BA23}"/>
              </a:ext>
            </a:extLst>
          </p:cNvPr>
          <p:cNvSpPr/>
          <p:nvPr/>
        </p:nvSpPr>
        <p:spPr>
          <a:xfrm>
            <a:off x="4143375" y="5048250"/>
            <a:ext cx="2600325" cy="447674"/>
          </a:xfrm>
          <a:prstGeom prst="rect">
            <a:avLst/>
          </a:prstGeom>
          <a:solidFill>
            <a:srgbClr val="00B0F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roy Medium"/>
              <a:ea typeface="+mn-ea"/>
              <a:cs typeface="+mn-cs"/>
            </a:endParaRPr>
          </a:p>
        </p:txBody>
      </p:sp>
    </p:spTree>
    <p:extLst>
      <p:ext uri="{BB962C8B-B14F-4D97-AF65-F5344CB8AC3E}">
        <p14:creationId xmlns:p14="http://schemas.microsoft.com/office/powerpoint/2010/main" val="347838069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B8E03971-601D-7581-87F0-DBF72B8E23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8D6B51-A1B0-7026-676E-E7A12C7CCFBE}"/>
              </a:ext>
            </a:extLst>
          </p:cNvPr>
          <p:cNvSpPr>
            <a:spLocks noGrp="1"/>
          </p:cNvSpPr>
          <p:nvPr>
            <p:ph type="title"/>
          </p:nvPr>
        </p:nvSpPr>
        <p:spPr>
          <a:xfrm>
            <a:off x="2533574" y="768975"/>
            <a:ext cx="7269017" cy="785091"/>
          </a:xfrm>
        </p:spPr>
        <p:txBody>
          <a:bodyPr/>
          <a:lstStyle/>
          <a:p>
            <a:r>
              <a:rPr lang="en-MY" dirty="0">
                <a:solidFill>
                  <a:srgbClr val="002060"/>
                </a:solidFill>
              </a:rPr>
              <a:t>OPEN : DRONE SOCCER</a:t>
            </a:r>
          </a:p>
        </p:txBody>
      </p:sp>
      <p:sp>
        <p:nvSpPr>
          <p:cNvPr id="5" name="Oval 4">
            <a:extLst>
              <a:ext uri="{FF2B5EF4-FFF2-40B4-BE49-F238E27FC236}">
                <a16:creationId xmlns:a16="http://schemas.microsoft.com/office/drawing/2014/main" id="{B959B01F-B14F-0A15-A112-1B3AC6CB8049}"/>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4" name="Picture 3">
            <a:extLst>
              <a:ext uri="{FF2B5EF4-FFF2-40B4-BE49-F238E27FC236}">
                <a16:creationId xmlns:a16="http://schemas.microsoft.com/office/drawing/2014/main" id="{F4337BC4-4697-4C7B-78F0-7F1E5BBB91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
        <p:nvSpPr>
          <p:cNvPr id="7" name="TextBox 6">
            <a:extLst>
              <a:ext uri="{FF2B5EF4-FFF2-40B4-BE49-F238E27FC236}">
                <a16:creationId xmlns:a16="http://schemas.microsoft.com/office/drawing/2014/main" id="{131731BA-565C-5623-83DA-D210855B50CB}"/>
              </a:ext>
            </a:extLst>
          </p:cNvPr>
          <p:cNvSpPr txBox="1"/>
          <p:nvPr/>
        </p:nvSpPr>
        <p:spPr>
          <a:xfrm>
            <a:off x="835818" y="1498415"/>
            <a:ext cx="10937081" cy="6777753"/>
          </a:xfrm>
          <a:prstGeom prst="rect">
            <a:avLst/>
          </a:prstGeom>
          <a:noFill/>
        </p:spPr>
        <p:txBody>
          <a:bodyPr wrap="square">
            <a:spAutoFit/>
          </a:bodyPr>
          <a:lstStyle/>
          <a:p>
            <a:r>
              <a:rPr lang="en-US" b="1" dirty="0"/>
              <a:t>8. Extra </a:t>
            </a:r>
          </a:p>
          <a:p>
            <a:r>
              <a:rPr lang="en-US" b="1" dirty="0"/>
              <a:t>	</a:t>
            </a:r>
            <a:r>
              <a:rPr lang="en-US" dirty="0"/>
              <a:t>8.1. If a drone loses control during gameplay, the player must land the drone and take off again on their 	own. The game will not stop for this issue. </a:t>
            </a:r>
          </a:p>
          <a:p>
            <a:r>
              <a:rPr lang="en-US" dirty="0"/>
              <a:t>	8.2. If a striker’s drone becomes uncontrollable, fails to take off, or malfunctions, one of the defenders can 	take over as the striker by changing their drone’s LED color. </a:t>
            </a:r>
          </a:p>
          <a:p>
            <a:r>
              <a:rPr lang="en-US" dirty="0"/>
              <a:t>	8.3. The malfunctioning striker must remain landed and cannot rejoin the game until the round ends. </a:t>
            </a:r>
          </a:p>
          <a:p>
            <a:r>
              <a:rPr lang="en-US" dirty="0"/>
              <a:t>	8.4. Battery changes are not allowed during the game. If a drone’s battery runs low, the team must wait 	until the end of the round to replace it. </a:t>
            </a:r>
          </a:p>
          <a:p>
            <a:r>
              <a:rPr lang="en-US" dirty="0"/>
              <a:t>	8.5. Players must be fully familiar with their drone’s controls and functions to avoid disruptions. </a:t>
            </a:r>
          </a:p>
          <a:p>
            <a:r>
              <a:rPr lang="en-US" dirty="0"/>
              <a:t>	8.6. Sharing drones between teams is allowed, but the game will not pause for battery charging or if a 	shared drone is still in use by another team. </a:t>
            </a:r>
          </a:p>
          <a:p>
            <a:r>
              <a:rPr lang="en-US" dirty="0"/>
              <a:t>	8.7. Teams are encouraged to prepare extra drone batteries in advance.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285750" marR="54610" lvl="0" indent="-10795" algn="just" defTabSz="914400" rtl="0" eaLnBrk="1" fontAlgn="auto" latinLnBrk="1" hangingPunct="1">
              <a:lnSpc>
                <a:spcPct val="95000"/>
              </a:lnSpc>
              <a:spcBef>
                <a:spcPts val="420"/>
              </a:spcBef>
              <a:spcAft>
                <a:spcPts val="250"/>
              </a:spcAft>
              <a:buClrTx/>
              <a:buSzTx/>
              <a:buFontTx/>
              <a:buNone/>
              <a:tabLst/>
              <a:defRPr/>
            </a:pPr>
            <a:endParaRPr kumimoji="0" lang="en-US" sz="1800" b="0" i="0" u="none" strike="noStrike" kern="100" cap="none" spc="0" normalizeH="0" baseline="0" noProof="0" dirty="0">
              <a:ln>
                <a:noFill/>
              </a:ln>
              <a:solidFill>
                <a:srgbClr val="000000"/>
              </a:solidFill>
              <a:effectLst/>
              <a:uLnTx/>
              <a:uFillTx/>
              <a:latin typeface="Times" panose="02020603050405020304" pitchFamily="18" charset="0"/>
              <a:ea typeface="Times" panose="02020603050405020304" pitchFamily="18" charset="0"/>
              <a:cs typeface="Arial" panose="020B0604020202020204" pitchFamily="34" charset="0"/>
            </a:endParaRPr>
          </a:p>
        </p:txBody>
      </p:sp>
    </p:spTree>
    <p:extLst>
      <p:ext uri="{BB962C8B-B14F-4D97-AF65-F5344CB8AC3E}">
        <p14:creationId xmlns:p14="http://schemas.microsoft.com/office/powerpoint/2010/main" val="326281780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ED6A3BB4-F13C-8411-DE77-67478A2015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F69AA2-CEE0-C32D-4EC0-8846747D775D}"/>
              </a:ext>
            </a:extLst>
          </p:cNvPr>
          <p:cNvSpPr>
            <a:spLocks noGrp="1"/>
          </p:cNvSpPr>
          <p:nvPr>
            <p:ph type="title"/>
          </p:nvPr>
        </p:nvSpPr>
        <p:spPr>
          <a:xfrm>
            <a:off x="2533574" y="768975"/>
            <a:ext cx="7269017" cy="785091"/>
          </a:xfrm>
        </p:spPr>
        <p:txBody>
          <a:bodyPr/>
          <a:lstStyle/>
          <a:p>
            <a:r>
              <a:rPr lang="en-MY" dirty="0">
                <a:solidFill>
                  <a:srgbClr val="002060"/>
                </a:solidFill>
              </a:rPr>
              <a:t>OPEN : </a:t>
            </a:r>
            <a:r>
              <a:rPr lang="en-US" dirty="0">
                <a:solidFill>
                  <a:srgbClr val="002060"/>
                </a:solidFill>
              </a:rPr>
              <a:t>ROBODOG SHOW</a:t>
            </a:r>
            <a:endParaRPr lang="en-MY" dirty="0">
              <a:solidFill>
                <a:srgbClr val="002060"/>
              </a:solidFill>
            </a:endParaRPr>
          </a:p>
        </p:txBody>
      </p:sp>
      <p:sp>
        <p:nvSpPr>
          <p:cNvPr id="5" name="Oval 4">
            <a:extLst>
              <a:ext uri="{FF2B5EF4-FFF2-40B4-BE49-F238E27FC236}">
                <a16:creationId xmlns:a16="http://schemas.microsoft.com/office/drawing/2014/main" id="{C03DE40D-D0A9-0136-8B2F-AF1B6A494837}"/>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4" name="Picture 3">
            <a:extLst>
              <a:ext uri="{FF2B5EF4-FFF2-40B4-BE49-F238E27FC236}">
                <a16:creationId xmlns:a16="http://schemas.microsoft.com/office/drawing/2014/main" id="{9C771007-2B09-B62B-69B4-293D4E70F2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
        <p:nvSpPr>
          <p:cNvPr id="7" name="TextBox 6">
            <a:extLst>
              <a:ext uri="{FF2B5EF4-FFF2-40B4-BE49-F238E27FC236}">
                <a16:creationId xmlns:a16="http://schemas.microsoft.com/office/drawing/2014/main" id="{66822BFB-6AD9-4163-F997-4F40DDDDD17C}"/>
              </a:ext>
            </a:extLst>
          </p:cNvPr>
          <p:cNvSpPr txBox="1"/>
          <p:nvPr/>
        </p:nvSpPr>
        <p:spPr>
          <a:xfrm>
            <a:off x="835818" y="1498415"/>
            <a:ext cx="10937081" cy="5078313"/>
          </a:xfrm>
          <a:prstGeom prst="rect">
            <a:avLst/>
          </a:prstGeom>
          <a:noFill/>
        </p:spPr>
        <p:txBody>
          <a:bodyPr wrap="square">
            <a:spAutoFit/>
          </a:bodyPr>
          <a:lstStyle/>
          <a:p>
            <a:r>
              <a:rPr lang="en-US" b="1" dirty="0"/>
              <a:t>1. Competition Purpose and Values</a:t>
            </a:r>
          </a:p>
          <a:p>
            <a:r>
              <a:rPr lang="en-US" dirty="0"/>
              <a:t>The ROBODOG SHOW is an educational robotics competition designed to promote:</a:t>
            </a:r>
          </a:p>
          <a:p>
            <a:pPr marL="285750" indent="-285750">
              <a:buFont typeface="Arial" panose="020B0604020202020204" pitchFamily="34" charset="0"/>
              <a:buChar char="•"/>
            </a:pPr>
            <a:r>
              <a:rPr lang="en-US" dirty="0"/>
              <a:t>Programming and engineering skills</a:t>
            </a:r>
          </a:p>
          <a:p>
            <a:pPr marL="285750" indent="-285750">
              <a:buFont typeface="Arial" panose="020B0604020202020204" pitchFamily="34" charset="0"/>
              <a:buChar char="•"/>
            </a:pPr>
            <a:r>
              <a:rPr lang="en-US" dirty="0"/>
              <a:t>Creativity and innovation</a:t>
            </a:r>
          </a:p>
          <a:p>
            <a:pPr marL="285750" indent="-285750">
              <a:buFont typeface="Arial" panose="020B0604020202020204" pitchFamily="34" charset="0"/>
              <a:buChar char="•"/>
            </a:pPr>
            <a:r>
              <a:rPr lang="en-US" dirty="0"/>
              <a:t>Teamwork and problem-solving</a:t>
            </a:r>
          </a:p>
          <a:p>
            <a:pPr marL="285750" indent="-285750">
              <a:buFont typeface="Arial" panose="020B0604020202020204" pitchFamily="34" charset="0"/>
              <a:buChar char="•"/>
            </a:pPr>
            <a:r>
              <a:rPr lang="en-US" dirty="0"/>
              <a:t>Fair play, respect, and professionalism</a:t>
            </a:r>
          </a:p>
          <a:p>
            <a:r>
              <a:rPr lang="en-US" dirty="0"/>
              <a:t>Participants will program a ROBODOG robot using </a:t>
            </a:r>
            <a:r>
              <a:rPr lang="en-US" b="1" dirty="0"/>
              <a:t>APP, Scratch, or Python</a:t>
            </a:r>
            <a:r>
              <a:rPr lang="en-US" dirty="0"/>
              <a:t> to perform a creative routine, such as a dance, interactive performance, or cooperative task sequence.</a:t>
            </a:r>
          </a:p>
          <a:p>
            <a:endParaRPr lang="en-US" dirty="0"/>
          </a:p>
          <a:p>
            <a:r>
              <a:rPr lang="en-US" b="1" dirty="0"/>
              <a:t>2. Competition Structure</a:t>
            </a:r>
          </a:p>
          <a:p>
            <a:r>
              <a:rPr lang="en-US" b="1" dirty="0"/>
              <a:t>     2.1. Competition Area</a:t>
            </a:r>
          </a:p>
          <a:p>
            <a:r>
              <a:rPr lang="en-US" b="1" dirty="0"/>
              <a:t>             2.1.1 Field Size</a:t>
            </a:r>
            <a:endParaRPr lang="en-US" dirty="0"/>
          </a:p>
          <a:p>
            <a:pPr marL="1200150" lvl="2" indent="-285750">
              <a:buFont typeface="Arial" panose="020B0604020202020204" pitchFamily="34" charset="0"/>
              <a:buChar char="•"/>
            </a:pPr>
            <a:r>
              <a:rPr lang="en-US" dirty="0"/>
              <a:t>Maximum performance area: </a:t>
            </a:r>
            <a:r>
              <a:rPr lang="en-US" b="1" dirty="0"/>
              <a:t>1800 mm × 1800 mm</a:t>
            </a:r>
            <a:endParaRPr lang="en-US" dirty="0"/>
          </a:p>
          <a:p>
            <a:pPr marL="1200150" lvl="2" indent="-285750">
              <a:buFont typeface="Arial" panose="020B0604020202020204" pitchFamily="34" charset="0"/>
              <a:buChar char="•"/>
            </a:pPr>
            <a:r>
              <a:rPr lang="en-US" dirty="0"/>
              <a:t>The performance field will be provided by the organizer.</a:t>
            </a:r>
          </a:p>
          <a:p>
            <a:pPr marL="1200150" lvl="2" indent="-285750">
              <a:buFont typeface="Arial" panose="020B0604020202020204" pitchFamily="34" charset="0"/>
              <a:buChar char="•"/>
            </a:pPr>
            <a:r>
              <a:rPr lang="en-US" dirty="0"/>
              <a:t>Robots must remain entirely within the designated area during the performance.</a:t>
            </a:r>
          </a:p>
          <a:p>
            <a:r>
              <a:rPr lang="en-US" b="1" dirty="0"/>
              <a:t>             2.1.2 Stage Elements</a:t>
            </a:r>
            <a:endParaRPr lang="en-US" dirty="0"/>
          </a:p>
          <a:p>
            <a:pPr marL="1200150" lvl="2" indent="-285750">
              <a:buFont typeface="Arial" panose="020B0604020202020204" pitchFamily="34" charset="0"/>
              <a:buChar char="•"/>
            </a:pPr>
            <a:r>
              <a:rPr lang="en-US" dirty="0"/>
              <a:t>Teams may bring stage scenery or props to support their performance.</a:t>
            </a:r>
          </a:p>
          <a:p>
            <a:pPr marL="1200150" lvl="2" indent="-285750">
              <a:buFont typeface="Arial" panose="020B0604020202020204" pitchFamily="34" charset="0"/>
              <a:buChar char="•"/>
            </a:pPr>
            <a:r>
              <a:rPr lang="en-US" dirty="0"/>
              <a:t>All elements must fit within the competition area and comply with safety rules.</a:t>
            </a:r>
            <a:endParaRPr kumimoji="0" lang="en-US" sz="1800" b="0" i="0" u="none" strike="noStrike" kern="100" cap="none" spc="0" normalizeH="0" baseline="0" noProof="0" dirty="0">
              <a:ln>
                <a:noFill/>
              </a:ln>
              <a:solidFill>
                <a:srgbClr val="000000"/>
              </a:solidFill>
              <a:effectLst/>
              <a:uLnTx/>
              <a:uFillTx/>
              <a:latin typeface="Times" panose="02020603050405020304" pitchFamily="18" charset="0"/>
              <a:ea typeface="Times" panose="02020603050405020304" pitchFamily="18" charset="0"/>
              <a:cs typeface="Arial" panose="020B0604020202020204" pitchFamily="34" charset="0"/>
            </a:endParaRPr>
          </a:p>
        </p:txBody>
      </p:sp>
      <p:pic>
        <p:nvPicPr>
          <p:cNvPr id="6" name="Picture 5">
            <a:extLst>
              <a:ext uri="{FF2B5EF4-FFF2-40B4-BE49-F238E27FC236}">
                <a16:creationId xmlns:a16="http://schemas.microsoft.com/office/drawing/2014/main" id="{70EB015A-E1B8-9521-2A09-13CBAD510B8B}"/>
              </a:ext>
            </a:extLst>
          </p:cNvPr>
          <p:cNvPicPr>
            <a:picLocks noChangeAspect="1"/>
          </p:cNvPicPr>
          <p:nvPr/>
        </p:nvPicPr>
        <p:blipFill>
          <a:blip r:embed="rId3"/>
          <a:stretch>
            <a:fillRect/>
          </a:stretch>
        </p:blipFill>
        <p:spPr>
          <a:xfrm>
            <a:off x="7838897" y="562115"/>
            <a:ext cx="1819529" cy="1143160"/>
          </a:xfrm>
          <a:prstGeom prst="rect">
            <a:avLst/>
          </a:prstGeom>
        </p:spPr>
      </p:pic>
    </p:spTree>
    <p:extLst>
      <p:ext uri="{BB962C8B-B14F-4D97-AF65-F5344CB8AC3E}">
        <p14:creationId xmlns:p14="http://schemas.microsoft.com/office/powerpoint/2010/main" val="275390789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6088BB4E-2403-449F-1B45-0F29262918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DE556B-75D6-A0EE-DB23-7D850439EAA9}"/>
              </a:ext>
            </a:extLst>
          </p:cNvPr>
          <p:cNvSpPr>
            <a:spLocks noGrp="1"/>
          </p:cNvSpPr>
          <p:nvPr>
            <p:ph type="title"/>
          </p:nvPr>
        </p:nvSpPr>
        <p:spPr>
          <a:xfrm>
            <a:off x="2461491" y="382476"/>
            <a:ext cx="7269017" cy="785091"/>
          </a:xfrm>
        </p:spPr>
        <p:txBody>
          <a:bodyPr/>
          <a:lstStyle/>
          <a:p>
            <a:r>
              <a:rPr lang="en-MY" dirty="0">
                <a:solidFill>
                  <a:srgbClr val="002060"/>
                </a:solidFill>
              </a:rPr>
              <a:t>OPEN : </a:t>
            </a:r>
            <a:r>
              <a:rPr lang="en-US" dirty="0">
                <a:solidFill>
                  <a:srgbClr val="002060"/>
                </a:solidFill>
              </a:rPr>
              <a:t>ROBODOG SHOW</a:t>
            </a:r>
            <a:endParaRPr lang="en-MY" dirty="0">
              <a:solidFill>
                <a:srgbClr val="002060"/>
              </a:solidFill>
            </a:endParaRPr>
          </a:p>
        </p:txBody>
      </p:sp>
      <p:sp>
        <p:nvSpPr>
          <p:cNvPr id="5" name="Oval 4">
            <a:extLst>
              <a:ext uri="{FF2B5EF4-FFF2-40B4-BE49-F238E27FC236}">
                <a16:creationId xmlns:a16="http://schemas.microsoft.com/office/drawing/2014/main" id="{DC21EB35-5E4F-E0A7-5787-988D8EBF02BD}"/>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4" name="Picture 3">
            <a:extLst>
              <a:ext uri="{FF2B5EF4-FFF2-40B4-BE49-F238E27FC236}">
                <a16:creationId xmlns:a16="http://schemas.microsoft.com/office/drawing/2014/main" id="{3F88A88C-88A6-A8B5-A45A-D870B546ED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
        <p:nvSpPr>
          <p:cNvPr id="7" name="TextBox 6">
            <a:extLst>
              <a:ext uri="{FF2B5EF4-FFF2-40B4-BE49-F238E27FC236}">
                <a16:creationId xmlns:a16="http://schemas.microsoft.com/office/drawing/2014/main" id="{5B4D8C57-F51E-0895-CF0A-C206987F5F06}"/>
              </a:ext>
            </a:extLst>
          </p:cNvPr>
          <p:cNvSpPr txBox="1"/>
          <p:nvPr/>
        </p:nvSpPr>
        <p:spPr>
          <a:xfrm>
            <a:off x="854672" y="1120212"/>
            <a:ext cx="10937081" cy="5355312"/>
          </a:xfrm>
          <a:prstGeom prst="rect">
            <a:avLst/>
          </a:prstGeom>
          <a:noFill/>
        </p:spPr>
        <p:txBody>
          <a:bodyPr wrap="square">
            <a:spAutoFit/>
          </a:bodyPr>
          <a:lstStyle/>
          <a:p>
            <a:r>
              <a:rPr lang="en-US" b="1" dirty="0"/>
              <a:t>            2.1.3 Lighting Conditions</a:t>
            </a:r>
            <a:endParaRPr lang="en-US" dirty="0"/>
          </a:p>
          <a:p>
            <a:pPr marL="1200150" lvl="2" indent="-285750">
              <a:buFont typeface="Arial" panose="020B0604020202020204" pitchFamily="34" charset="0"/>
              <a:buChar char="•"/>
            </a:pPr>
            <a:r>
              <a:rPr lang="en-US" dirty="0"/>
              <a:t>Lighting conditions may vary and are not guaranteed to be uniform.</a:t>
            </a:r>
          </a:p>
          <a:p>
            <a:pPr marL="1200150" lvl="2" indent="-285750">
              <a:buFont typeface="Arial" panose="020B0604020202020204" pitchFamily="34" charset="0"/>
              <a:buChar char="•"/>
            </a:pPr>
            <a:r>
              <a:rPr lang="en-US" dirty="0"/>
              <a:t>Teams should design performances that are robust under different lighting conditions.</a:t>
            </a:r>
          </a:p>
          <a:p>
            <a:pPr marL="1200150" lvl="2" indent="-285750">
              <a:buFont typeface="Arial" panose="020B0604020202020204" pitchFamily="34" charset="0"/>
              <a:buChar char="•"/>
            </a:pPr>
            <a:r>
              <a:rPr lang="en-US" dirty="0"/>
              <a:t>Additional lighting is allowed if it does not distract judges, affect other teams, or interfere with the venue.</a:t>
            </a:r>
          </a:p>
          <a:p>
            <a:r>
              <a:rPr lang="en-US" b="1" dirty="0"/>
              <a:t>            2.1.4 Music and Audio</a:t>
            </a:r>
            <a:endParaRPr lang="en-US" dirty="0"/>
          </a:p>
          <a:p>
            <a:pPr marL="1200150" lvl="2" indent="-285750">
              <a:buFont typeface="Arial" panose="020B0604020202020204" pitchFamily="34" charset="0"/>
              <a:buChar char="•"/>
            </a:pPr>
            <a:r>
              <a:rPr lang="en-US" dirty="0"/>
              <a:t>Teams must provide their own music and playback equipment.</a:t>
            </a:r>
          </a:p>
          <a:p>
            <a:pPr marL="1200150" lvl="2" indent="-285750">
              <a:buFont typeface="Arial" panose="020B0604020202020204" pitchFamily="34" charset="0"/>
              <a:buChar char="•"/>
            </a:pPr>
            <a:r>
              <a:rPr lang="en-US" dirty="0"/>
              <a:t>The organizing committee does not supply audio devices or music.</a:t>
            </a:r>
          </a:p>
          <a:p>
            <a:pPr marL="1200150" lvl="2" indent="-285750">
              <a:buFont typeface="Arial" panose="020B0604020202020204" pitchFamily="34" charset="0"/>
              <a:buChar char="•"/>
            </a:pPr>
            <a:endParaRPr lang="en-US" dirty="0"/>
          </a:p>
          <a:p>
            <a:r>
              <a:rPr lang="en-US" b="1" dirty="0"/>
              <a:t>    2.2. Time Management</a:t>
            </a:r>
          </a:p>
          <a:p>
            <a:r>
              <a:rPr lang="en-US" dirty="0"/>
              <a:t>            Each team is allocated </a:t>
            </a:r>
            <a:r>
              <a:rPr lang="en-US" b="1" dirty="0"/>
              <a:t>10 minutes total</a:t>
            </a:r>
            <a:r>
              <a:rPr lang="en-US" dirty="0"/>
              <a:t>, including:</a:t>
            </a:r>
          </a:p>
          <a:p>
            <a:pPr marL="1200150" lvl="2" indent="-285750">
              <a:buFont typeface="Arial" panose="020B0604020202020204" pitchFamily="34" charset="0"/>
              <a:buChar char="•"/>
            </a:pPr>
            <a:r>
              <a:rPr lang="en-US" dirty="0"/>
              <a:t>Setup and preparation</a:t>
            </a:r>
          </a:p>
          <a:p>
            <a:pPr marL="1200150" lvl="2" indent="-285750">
              <a:buFont typeface="Arial" panose="020B0604020202020204" pitchFamily="34" charset="0"/>
              <a:buChar char="•"/>
            </a:pPr>
            <a:r>
              <a:rPr lang="en-US" dirty="0"/>
              <a:t>Robot placement and testing</a:t>
            </a:r>
          </a:p>
          <a:p>
            <a:pPr marL="1200150" lvl="2" indent="-285750">
              <a:buFont typeface="Arial" panose="020B0604020202020204" pitchFamily="34" charset="0"/>
              <a:buChar char="•"/>
            </a:pPr>
            <a:r>
              <a:rPr lang="en-US" dirty="0"/>
              <a:t>Official performance</a:t>
            </a:r>
          </a:p>
          <a:p>
            <a:pPr marL="1200150" lvl="2" indent="-285750">
              <a:buFont typeface="Arial" panose="020B0604020202020204" pitchFamily="34" charset="0"/>
              <a:buChar char="•"/>
            </a:pPr>
            <a:r>
              <a:rPr lang="en-US" dirty="0"/>
              <a:t>Exit and field clearance</a:t>
            </a:r>
          </a:p>
          <a:p>
            <a:r>
              <a:rPr lang="en-US" b="1" dirty="0"/>
              <a:t>            Official performance duration</a:t>
            </a:r>
            <a:r>
              <a:rPr lang="en-US" dirty="0"/>
              <a:t>:</a:t>
            </a:r>
          </a:p>
          <a:p>
            <a:pPr marL="1200150" lvl="2" indent="-285750">
              <a:buFont typeface="Arial" panose="020B0604020202020204" pitchFamily="34" charset="0"/>
              <a:buChar char="•"/>
            </a:pPr>
            <a:r>
              <a:rPr lang="en-US" dirty="0"/>
              <a:t>Minimum: </a:t>
            </a:r>
            <a:r>
              <a:rPr lang="en-US" b="1" dirty="0"/>
              <a:t>1 minute</a:t>
            </a:r>
            <a:endParaRPr lang="en-US" dirty="0"/>
          </a:p>
          <a:p>
            <a:pPr marL="1200150" lvl="2" indent="-285750">
              <a:buFont typeface="Arial" panose="020B0604020202020204" pitchFamily="34" charset="0"/>
              <a:buChar char="•"/>
            </a:pPr>
            <a:r>
              <a:rPr lang="en-US" dirty="0"/>
              <a:t>Maximum: </a:t>
            </a:r>
            <a:r>
              <a:rPr lang="en-US" b="1" dirty="0"/>
              <a:t>3 minutes</a:t>
            </a:r>
            <a:endParaRPr lang="en-US" dirty="0"/>
          </a:p>
          <a:p>
            <a:r>
              <a:rPr lang="en-US" dirty="0"/>
              <a:t>            Exceeding time limits may result in score penalties or termination of the performance.</a:t>
            </a:r>
            <a:endParaRPr kumimoji="0" lang="en-US" sz="1800" b="0" i="0" u="none" strike="noStrike" kern="100" cap="none" spc="0" normalizeH="0" baseline="0" noProof="0" dirty="0">
              <a:ln>
                <a:noFill/>
              </a:ln>
              <a:solidFill>
                <a:srgbClr val="000000"/>
              </a:solidFill>
              <a:effectLst/>
              <a:uLnTx/>
              <a:uFillTx/>
              <a:latin typeface="Times" panose="02020603050405020304" pitchFamily="18" charset="0"/>
              <a:ea typeface="Times" panose="02020603050405020304" pitchFamily="18" charset="0"/>
              <a:cs typeface="Arial" panose="020B0604020202020204" pitchFamily="34" charset="0"/>
            </a:endParaRPr>
          </a:p>
        </p:txBody>
      </p:sp>
    </p:spTree>
    <p:extLst>
      <p:ext uri="{BB962C8B-B14F-4D97-AF65-F5344CB8AC3E}">
        <p14:creationId xmlns:p14="http://schemas.microsoft.com/office/powerpoint/2010/main" val="280744888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4A30C82E-AF2A-968B-F2BA-25BCA92942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C51C33-B4DD-246B-4EFF-BBE167D4AD5E}"/>
              </a:ext>
            </a:extLst>
          </p:cNvPr>
          <p:cNvSpPr>
            <a:spLocks noGrp="1"/>
          </p:cNvSpPr>
          <p:nvPr>
            <p:ph type="title"/>
          </p:nvPr>
        </p:nvSpPr>
        <p:spPr>
          <a:xfrm>
            <a:off x="2461491" y="382476"/>
            <a:ext cx="7269017" cy="785091"/>
          </a:xfrm>
        </p:spPr>
        <p:txBody>
          <a:bodyPr/>
          <a:lstStyle/>
          <a:p>
            <a:r>
              <a:rPr lang="en-MY" dirty="0">
                <a:solidFill>
                  <a:srgbClr val="002060"/>
                </a:solidFill>
              </a:rPr>
              <a:t>OPEN : </a:t>
            </a:r>
            <a:r>
              <a:rPr lang="en-US" dirty="0">
                <a:solidFill>
                  <a:srgbClr val="002060"/>
                </a:solidFill>
              </a:rPr>
              <a:t>ROBODOG SHOW</a:t>
            </a:r>
            <a:endParaRPr lang="en-MY" dirty="0">
              <a:solidFill>
                <a:srgbClr val="002060"/>
              </a:solidFill>
            </a:endParaRPr>
          </a:p>
        </p:txBody>
      </p:sp>
      <p:sp>
        <p:nvSpPr>
          <p:cNvPr id="5" name="Oval 4">
            <a:extLst>
              <a:ext uri="{FF2B5EF4-FFF2-40B4-BE49-F238E27FC236}">
                <a16:creationId xmlns:a16="http://schemas.microsoft.com/office/drawing/2014/main" id="{3F909AB4-1169-24B8-5BBC-98BDF41D498C}"/>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4" name="Picture 3">
            <a:extLst>
              <a:ext uri="{FF2B5EF4-FFF2-40B4-BE49-F238E27FC236}">
                <a16:creationId xmlns:a16="http://schemas.microsoft.com/office/drawing/2014/main" id="{D50051DC-A837-5F18-0A1F-29F8072114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
        <p:nvSpPr>
          <p:cNvPr id="7" name="TextBox 6">
            <a:extLst>
              <a:ext uri="{FF2B5EF4-FFF2-40B4-BE49-F238E27FC236}">
                <a16:creationId xmlns:a16="http://schemas.microsoft.com/office/drawing/2014/main" id="{950E9E8A-E149-BBAD-1758-40DAD6C1193C}"/>
              </a:ext>
            </a:extLst>
          </p:cNvPr>
          <p:cNvSpPr txBox="1"/>
          <p:nvPr/>
        </p:nvSpPr>
        <p:spPr>
          <a:xfrm>
            <a:off x="854672" y="1120212"/>
            <a:ext cx="10937081" cy="5355312"/>
          </a:xfrm>
          <a:prstGeom prst="rect">
            <a:avLst/>
          </a:prstGeom>
          <a:noFill/>
        </p:spPr>
        <p:txBody>
          <a:bodyPr wrap="square">
            <a:spAutoFit/>
          </a:bodyPr>
          <a:lstStyle/>
          <a:p>
            <a:r>
              <a:rPr lang="en-US" b="1" dirty="0"/>
              <a:t>3. Robot Regulations</a:t>
            </a:r>
          </a:p>
          <a:p>
            <a:r>
              <a:rPr lang="en-US" b="1" dirty="0"/>
              <a:t>     3.1. Robot</a:t>
            </a:r>
          </a:p>
          <a:p>
            <a:pPr marL="742950" lvl="1" indent="-285750">
              <a:buFont typeface="Arial" panose="020B0604020202020204" pitchFamily="34" charset="0"/>
              <a:buChar char="•"/>
            </a:pPr>
            <a:r>
              <a:rPr lang="en-US" dirty="0"/>
              <a:t>Only the official </a:t>
            </a:r>
            <a:r>
              <a:rPr lang="en-US" b="1" dirty="0"/>
              <a:t>ROBODOG robot</a:t>
            </a:r>
            <a:r>
              <a:rPr lang="en-US" dirty="0"/>
              <a:t> may be used.</a:t>
            </a:r>
          </a:p>
          <a:p>
            <a:pPr marL="742950" lvl="1" indent="-285750">
              <a:buFont typeface="Arial" panose="020B0604020202020204" pitchFamily="34" charset="0"/>
              <a:buChar char="•"/>
            </a:pPr>
            <a:r>
              <a:rPr lang="en-US" dirty="0"/>
              <a:t>The standard configuration includes </a:t>
            </a:r>
            <a:r>
              <a:rPr lang="en-US" b="1" dirty="0"/>
              <a:t>8 servo motors</a:t>
            </a:r>
            <a:r>
              <a:rPr lang="en-US" dirty="0"/>
              <a:t>.</a:t>
            </a:r>
          </a:p>
          <a:p>
            <a:pPr marL="742950" lvl="1" indent="-285750">
              <a:buFont typeface="Arial" panose="020B0604020202020204" pitchFamily="34" charset="0"/>
              <a:buChar char="•"/>
            </a:pPr>
            <a:r>
              <a:rPr lang="en-US" dirty="0"/>
              <a:t>Teams may add </a:t>
            </a:r>
            <a:r>
              <a:rPr lang="en-US" b="1" dirty="0"/>
              <a:t>a maximum of 1 additional servo motor</a:t>
            </a:r>
            <a:r>
              <a:rPr lang="en-US" dirty="0"/>
              <a:t>.</a:t>
            </a:r>
          </a:p>
          <a:p>
            <a:r>
              <a:rPr lang="en-US" dirty="0"/>
              <a:t>        Total servo motors must </a:t>
            </a:r>
            <a:r>
              <a:rPr lang="en-US" b="1" dirty="0"/>
              <a:t>not exceed 9</a:t>
            </a:r>
            <a:r>
              <a:rPr lang="en-US" dirty="0"/>
              <a:t>.</a:t>
            </a:r>
          </a:p>
          <a:p>
            <a:r>
              <a:rPr lang="en-US" b="1" dirty="0"/>
              <a:t>     3.2. Modifications and Decorations</a:t>
            </a:r>
          </a:p>
          <a:p>
            <a:pPr marL="742950" lvl="1" indent="-285750">
              <a:buFont typeface="Arial" panose="020B0604020202020204" pitchFamily="34" charset="0"/>
              <a:buChar char="•"/>
            </a:pPr>
            <a:r>
              <a:rPr lang="en-US" dirty="0"/>
              <a:t>Aesthetic decorations are permitted and encouraged.</a:t>
            </a:r>
          </a:p>
          <a:p>
            <a:pPr marL="742950" lvl="1" indent="-285750">
              <a:buFont typeface="Arial" panose="020B0604020202020204" pitchFamily="34" charset="0"/>
              <a:buChar char="•"/>
            </a:pPr>
            <a:r>
              <a:rPr lang="en-US" dirty="0"/>
              <a:t>Decorations must not interfere with robot movement, sensors, or safety.</a:t>
            </a:r>
          </a:p>
          <a:p>
            <a:r>
              <a:rPr lang="en-US" b="1" dirty="0"/>
              <a:t>         Structural modifications to the ROBODOG base platform are not allowed</a:t>
            </a:r>
            <a:r>
              <a:rPr lang="en-US" dirty="0"/>
              <a:t>.</a:t>
            </a:r>
          </a:p>
          <a:p>
            <a:endParaRPr lang="en-US" b="1" dirty="0"/>
          </a:p>
          <a:p>
            <a:r>
              <a:rPr lang="en-US" b="1" dirty="0"/>
              <a:t>4. Competition Procedure</a:t>
            </a:r>
          </a:p>
          <a:p>
            <a:r>
              <a:rPr lang="en-US" dirty="0"/>
              <a:t>     4.1. The robot may be started manually or remotely by </a:t>
            </a:r>
            <a:r>
              <a:rPr lang="en-US" b="1" dirty="0"/>
              <a:t>one team member</a:t>
            </a:r>
            <a:r>
              <a:rPr lang="en-US" dirty="0"/>
              <a:t> only.</a:t>
            </a:r>
          </a:p>
          <a:p>
            <a:r>
              <a:rPr lang="en-US" dirty="0"/>
              <a:t>     4.2. Once the robot begins its official performance:</a:t>
            </a:r>
          </a:p>
          <a:p>
            <a:pPr marL="742950" lvl="1" indent="-285750">
              <a:buFont typeface="Arial" panose="020B0604020202020204" pitchFamily="34" charset="0"/>
              <a:buChar char="•"/>
            </a:pPr>
            <a:r>
              <a:rPr lang="en-US" dirty="0"/>
              <a:t>No remote control</a:t>
            </a:r>
          </a:p>
          <a:p>
            <a:pPr marL="742950" lvl="1" indent="-285750">
              <a:buFont typeface="Arial" panose="020B0604020202020204" pitchFamily="34" charset="0"/>
              <a:buChar char="•"/>
            </a:pPr>
            <a:r>
              <a:rPr lang="en-US" dirty="0"/>
              <a:t>No manual adjustment</a:t>
            </a:r>
          </a:p>
          <a:p>
            <a:pPr marL="742950" lvl="1" indent="-285750">
              <a:buFont typeface="Arial" panose="020B0604020202020204" pitchFamily="34" charset="0"/>
              <a:buChar char="•"/>
            </a:pPr>
            <a:r>
              <a:rPr lang="en-US" dirty="0"/>
              <a:t>No physical contact</a:t>
            </a:r>
          </a:p>
          <a:p>
            <a:r>
              <a:rPr lang="en-US" dirty="0"/>
              <a:t>        Any violation will result in </a:t>
            </a:r>
            <a:r>
              <a:rPr lang="en-US" b="1" dirty="0"/>
              <a:t>disqualification</a:t>
            </a:r>
            <a:r>
              <a:rPr lang="en-US" dirty="0"/>
              <a:t>, consistent with IYRC fair-play principles.</a:t>
            </a:r>
          </a:p>
          <a:p>
            <a:endParaRPr lang="en-US" dirty="0"/>
          </a:p>
        </p:txBody>
      </p:sp>
    </p:spTree>
    <p:extLst>
      <p:ext uri="{BB962C8B-B14F-4D97-AF65-F5344CB8AC3E}">
        <p14:creationId xmlns:p14="http://schemas.microsoft.com/office/powerpoint/2010/main" val="139979998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B89D96D2-14EA-6117-A5DE-B39BA35118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C8B85B-0BF8-9200-3D92-EE9A45CFDFBA}"/>
              </a:ext>
            </a:extLst>
          </p:cNvPr>
          <p:cNvSpPr>
            <a:spLocks noGrp="1"/>
          </p:cNvSpPr>
          <p:nvPr>
            <p:ph type="title"/>
          </p:nvPr>
        </p:nvSpPr>
        <p:spPr>
          <a:xfrm>
            <a:off x="2461491" y="382476"/>
            <a:ext cx="7269017" cy="785091"/>
          </a:xfrm>
        </p:spPr>
        <p:txBody>
          <a:bodyPr/>
          <a:lstStyle/>
          <a:p>
            <a:r>
              <a:rPr lang="en-MY" dirty="0">
                <a:solidFill>
                  <a:srgbClr val="002060"/>
                </a:solidFill>
              </a:rPr>
              <a:t>OPEN : </a:t>
            </a:r>
            <a:r>
              <a:rPr lang="en-US" dirty="0">
                <a:solidFill>
                  <a:srgbClr val="002060"/>
                </a:solidFill>
              </a:rPr>
              <a:t>ROBODOG SHOW</a:t>
            </a:r>
            <a:endParaRPr lang="en-MY" dirty="0">
              <a:solidFill>
                <a:srgbClr val="002060"/>
              </a:solidFill>
            </a:endParaRPr>
          </a:p>
        </p:txBody>
      </p:sp>
      <p:sp>
        <p:nvSpPr>
          <p:cNvPr id="5" name="Oval 4">
            <a:extLst>
              <a:ext uri="{FF2B5EF4-FFF2-40B4-BE49-F238E27FC236}">
                <a16:creationId xmlns:a16="http://schemas.microsoft.com/office/drawing/2014/main" id="{CDD02396-4973-DB7F-CD3F-1180BF3B6300}"/>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4" name="Picture 3">
            <a:extLst>
              <a:ext uri="{FF2B5EF4-FFF2-40B4-BE49-F238E27FC236}">
                <a16:creationId xmlns:a16="http://schemas.microsoft.com/office/drawing/2014/main" id="{F67A7843-5EE1-7251-E12F-4427F54F8F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
        <p:nvSpPr>
          <p:cNvPr id="7" name="TextBox 6">
            <a:extLst>
              <a:ext uri="{FF2B5EF4-FFF2-40B4-BE49-F238E27FC236}">
                <a16:creationId xmlns:a16="http://schemas.microsoft.com/office/drawing/2014/main" id="{4C2BBB54-7650-4572-1B97-5A9AAC74E148}"/>
              </a:ext>
            </a:extLst>
          </p:cNvPr>
          <p:cNvSpPr txBox="1"/>
          <p:nvPr/>
        </p:nvSpPr>
        <p:spPr>
          <a:xfrm>
            <a:off x="854672" y="1120212"/>
            <a:ext cx="10937081" cy="5355312"/>
          </a:xfrm>
          <a:prstGeom prst="rect">
            <a:avLst/>
          </a:prstGeom>
          <a:noFill/>
        </p:spPr>
        <p:txBody>
          <a:bodyPr wrap="square">
            <a:spAutoFit/>
          </a:bodyPr>
          <a:lstStyle/>
          <a:p>
            <a:r>
              <a:rPr lang="en-US" dirty="0"/>
              <a:t>     4.3. Teams must not interfere with:</a:t>
            </a:r>
          </a:p>
          <a:p>
            <a:pPr marL="742950" lvl="1" indent="-285750">
              <a:buFont typeface="Arial" panose="020B0604020202020204" pitchFamily="34" charset="0"/>
              <a:buChar char="•"/>
            </a:pPr>
            <a:r>
              <a:rPr lang="en-US" dirty="0"/>
              <a:t>Other teams’ robots</a:t>
            </a:r>
          </a:p>
          <a:p>
            <a:pPr marL="742950" lvl="1" indent="-285750">
              <a:buFont typeface="Arial" panose="020B0604020202020204" pitchFamily="34" charset="0"/>
              <a:buChar char="•"/>
            </a:pPr>
            <a:r>
              <a:rPr lang="en-US" dirty="0"/>
              <a:t>Judges</a:t>
            </a:r>
          </a:p>
          <a:p>
            <a:pPr marL="742950" lvl="1" indent="-285750">
              <a:buFont typeface="Arial" panose="020B0604020202020204" pitchFamily="34" charset="0"/>
              <a:buChar char="•"/>
            </a:pPr>
            <a:r>
              <a:rPr lang="en-US" dirty="0"/>
              <a:t>Competition fields or equipment</a:t>
            </a:r>
          </a:p>
          <a:p>
            <a:r>
              <a:rPr lang="en-US" dirty="0"/>
              <a:t>     4.4. Robot Malfunction Policy</a:t>
            </a:r>
          </a:p>
          <a:p>
            <a:pPr marL="742950" lvl="1" indent="-285750">
              <a:buFont typeface="Arial" panose="020B0604020202020204" pitchFamily="34" charset="0"/>
              <a:buChar char="•"/>
            </a:pPr>
            <a:r>
              <a:rPr lang="en-US" dirty="0"/>
              <a:t>If a malfunction occurs, the team may restart the robot </a:t>
            </a:r>
            <a:r>
              <a:rPr lang="en-US" b="1" dirty="0"/>
              <a:t>with judge approval</a:t>
            </a:r>
            <a:r>
              <a:rPr lang="en-US" dirty="0"/>
              <a:t>.</a:t>
            </a:r>
          </a:p>
          <a:p>
            <a:pPr marL="742950" lvl="1" indent="-285750">
              <a:buFont typeface="Arial" panose="020B0604020202020204" pitchFamily="34" charset="0"/>
              <a:buChar char="•"/>
            </a:pPr>
            <a:r>
              <a:rPr lang="en-US" dirty="0"/>
              <a:t>A </a:t>
            </a:r>
            <a:r>
              <a:rPr lang="en-US" b="1" dirty="0"/>
              <a:t>score deduction</a:t>
            </a:r>
            <a:r>
              <a:rPr lang="en-US" dirty="0"/>
              <a:t> will be applied to ensure fairness.</a:t>
            </a:r>
          </a:p>
          <a:p>
            <a:pPr marL="742950" lvl="1" indent="-285750">
              <a:buFont typeface="Arial" panose="020B0604020202020204" pitchFamily="34" charset="0"/>
              <a:buChar char="•"/>
            </a:pPr>
            <a:endParaRPr lang="en-US" dirty="0"/>
          </a:p>
          <a:p>
            <a:r>
              <a:rPr lang="en-US" dirty="0"/>
              <a:t>      4.5. Performances exceeding the permitted time must be stopped by judges.</a:t>
            </a:r>
          </a:p>
          <a:p>
            <a:r>
              <a:rPr lang="en-US" dirty="0"/>
              <a:t>      4.6. Teams must demonstrate respectful behavior toward judges, staff, and other teams at all times.</a:t>
            </a:r>
          </a:p>
          <a:p>
            <a:endParaRPr lang="en-US" dirty="0"/>
          </a:p>
          <a:p>
            <a:r>
              <a:rPr lang="en-US" b="1" dirty="0"/>
              <a:t>5. Judging and Scoring System</a:t>
            </a:r>
          </a:p>
          <a:p>
            <a:r>
              <a:rPr lang="en-US" dirty="0"/>
              <a:t>    Judging follows principles commonly used in </a:t>
            </a:r>
            <a:r>
              <a:rPr lang="en-US" b="1" dirty="0"/>
              <a:t>IYRC competitions</a:t>
            </a:r>
            <a:r>
              <a:rPr lang="en-US" dirty="0"/>
              <a:t>:</a:t>
            </a:r>
          </a:p>
          <a:p>
            <a:pPr marL="742950" lvl="1" indent="-285750">
              <a:buFont typeface="Arial" panose="020B0604020202020204" pitchFamily="34" charset="0"/>
              <a:buChar char="•"/>
            </a:pPr>
            <a:r>
              <a:rPr lang="en-US" dirty="0"/>
              <a:t>Transparency</a:t>
            </a:r>
          </a:p>
          <a:p>
            <a:pPr marL="742950" lvl="1" indent="-285750">
              <a:buFont typeface="Arial" panose="020B0604020202020204" pitchFamily="34" charset="0"/>
              <a:buChar char="•"/>
            </a:pPr>
            <a:r>
              <a:rPr lang="en-US" dirty="0"/>
              <a:t>Consistency</a:t>
            </a:r>
          </a:p>
          <a:p>
            <a:pPr marL="742950" lvl="1" indent="-285750">
              <a:buFont typeface="Arial" panose="020B0604020202020204" pitchFamily="34" charset="0"/>
              <a:buChar char="•"/>
            </a:pPr>
            <a:r>
              <a:rPr lang="en-US" dirty="0"/>
              <a:t>Educational value</a:t>
            </a:r>
          </a:p>
          <a:p>
            <a:pPr marL="742950" lvl="1" indent="-285750">
              <a:buFont typeface="Arial" panose="020B0604020202020204" pitchFamily="34" charset="0"/>
              <a:buChar char="•"/>
            </a:pPr>
            <a:r>
              <a:rPr lang="en-US" dirty="0"/>
              <a:t>Balanced evaluation of creativity and technical skill</a:t>
            </a:r>
          </a:p>
          <a:p>
            <a:r>
              <a:rPr lang="en-US" dirty="0"/>
              <a:t>         A panel of trained judges will evaluate performances using the criteria below.</a:t>
            </a:r>
          </a:p>
          <a:p>
            <a:endParaRPr lang="en-US" dirty="0"/>
          </a:p>
        </p:txBody>
      </p:sp>
    </p:spTree>
    <p:extLst>
      <p:ext uri="{BB962C8B-B14F-4D97-AF65-F5344CB8AC3E}">
        <p14:creationId xmlns:p14="http://schemas.microsoft.com/office/powerpoint/2010/main" val="86788047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6690E940-D21F-88BF-CCD7-802E428693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ED0670-A0BA-3B57-1648-7D492E95A8BC}"/>
              </a:ext>
            </a:extLst>
          </p:cNvPr>
          <p:cNvSpPr>
            <a:spLocks noGrp="1"/>
          </p:cNvSpPr>
          <p:nvPr>
            <p:ph type="title"/>
          </p:nvPr>
        </p:nvSpPr>
        <p:spPr>
          <a:xfrm>
            <a:off x="2461491" y="382476"/>
            <a:ext cx="7269017" cy="785091"/>
          </a:xfrm>
        </p:spPr>
        <p:txBody>
          <a:bodyPr/>
          <a:lstStyle/>
          <a:p>
            <a:r>
              <a:rPr lang="en-MY" dirty="0">
                <a:solidFill>
                  <a:srgbClr val="002060"/>
                </a:solidFill>
              </a:rPr>
              <a:t>OPEN : </a:t>
            </a:r>
            <a:r>
              <a:rPr lang="en-US" dirty="0">
                <a:solidFill>
                  <a:srgbClr val="002060"/>
                </a:solidFill>
              </a:rPr>
              <a:t>ROBODOG SHOW</a:t>
            </a:r>
            <a:endParaRPr lang="en-MY" dirty="0">
              <a:solidFill>
                <a:srgbClr val="002060"/>
              </a:solidFill>
            </a:endParaRPr>
          </a:p>
        </p:txBody>
      </p:sp>
      <p:sp>
        <p:nvSpPr>
          <p:cNvPr id="5" name="Oval 4">
            <a:extLst>
              <a:ext uri="{FF2B5EF4-FFF2-40B4-BE49-F238E27FC236}">
                <a16:creationId xmlns:a16="http://schemas.microsoft.com/office/drawing/2014/main" id="{A4935900-B89B-1E23-6D93-D5128F32153D}"/>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4" name="Picture 3">
            <a:extLst>
              <a:ext uri="{FF2B5EF4-FFF2-40B4-BE49-F238E27FC236}">
                <a16:creationId xmlns:a16="http://schemas.microsoft.com/office/drawing/2014/main" id="{28BAC978-C6DD-55B3-1736-F077F628BE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
        <p:nvSpPr>
          <p:cNvPr id="7" name="TextBox 6">
            <a:extLst>
              <a:ext uri="{FF2B5EF4-FFF2-40B4-BE49-F238E27FC236}">
                <a16:creationId xmlns:a16="http://schemas.microsoft.com/office/drawing/2014/main" id="{A014FF31-8CA6-9B5D-F4B0-183587ECCFB8}"/>
              </a:ext>
            </a:extLst>
          </p:cNvPr>
          <p:cNvSpPr txBox="1"/>
          <p:nvPr/>
        </p:nvSpPr>
        <p:spPr>
          <a:xfrm>
            <a:off x="854672" y="1120212"/>
            <a:ext cx="10937081" cy="5355312"/>
          </a:xfrm>
          <a:prstGeom prst="rect">
            <a:avLst/>
          </a:prstGeom>
          <a:noFill/>
        </p:spPr>
        <p:txBody>
          <a:bodyPr wrap="square">
            <a:spAutoFit/>
          </a:bodyPr>
          <a:lstStyle/>
          <a:p>
            <a:r>
              <a:rPr lang="en-US" dirty="0"/>
              <a:t>     </a:t>
            </a:r>
            <a:r>
              <a:rPr lang="en-US" b="1" dirty="0"/>
              <a:t>5.1. Design, Creativity, and Innovation – 45 Points</a:t>
            </a:r>
          </a:p>
          <a:p>
            <a:r>
              <a:rPr lang="en-US" dirty="0"/>
              <a:t>             Judges will consider:</a:t>
            </a:r>
          </a:p>
          <a:p>
            <a:pPr marL="1200150" lvl="2" indent="-285750">
              <a:buFont typeface="Arial" panose="020B0604020202020204" pitchFamily="34" charset="0"/>
              <a:buChar char="•"/>
            </a:pPr>
            <a:r>
              <a:rPr lang="en-US" dirty="0"/>
              <a:t>Originality of the concept</a:t>
            </a:r>
          </a:p>
          <a:p>
            <a:pPr marL="1200150" lvl="2" indent="-285750">
              <a:buFont typeface="Arial" panose="020B0604020202020204" pitchFamily="34" charset="0"/>
              <a:buChar char="•"/>
            </a:pPr>
            <a:r>
              <a:rPr lang="en-US" dirty="0"/>
              <a:t>Creative use of robotics beyond basic movement</a:t>
            </a:r>
          </a:p>
          <a:p>
            <a:pPr marL="1200150" lvl="2" indent="-285750">
              <a:buFont typeface="Arial" panose="020B0604020202020204" pitchFamily="34" charset="0"/>
              <a:buChar char="•"/>
            </a:pPr>
            <a:r>
              <a:rPr lang="en-US" dirty="0"/>
              <a:t>Cooperative or multi-robot behaviors (e.g., inspiration from social insects or real-world systems)</a:t>
            </a:r>
          </a:p>
          <a:p>
            <a:pPr marL="1200150" lvl="2" indent="-285750">
              <a:buFont typeface="Arial" panose="020B0604020202020204" pitchFamily="34" charset="0"/>
              <a:buChar char="•"/>
            </a:pPr>
            <a:r>
              <a:rPr lang="en-US" dirty="0"/>
              <a:t>Integration of </a:t>
            </a:r>
            <a:r>
              <a:rPr lang="en-US" b="1" dirty="0"/>
              <a:t>story, theme, or real-life inspiration</a:t>
            </a:r>
            <a:endParaRPr lang="en-US" dirty="0"/>
          </a:p>
          <a:p>
            <a:pPr marL="1200150" lvl="2" indent="-285750">
              <a:buFont typeface="Arial" panose="020B0604020202020204" pitchFamily="34" charset="0"/>
              <a:buChar char="•"/>
            </a:pPr>
            <a:r>
              <a:rPr lang="en-US" dirty="0"/>
              <a:t>Effective combination of </a:t>
            </a:r>
            <a:r>
              <a:rPr lang="en-US" b="1" dirty="0"/>
              <a:t>sound, light, and motion</a:t>
            </a:r>
          </a:p>
          <a:p>
            <a:pPr marL="1200150" lvl="2" indent="-285750">
              <a:buFont typeface="Arial" panose="020B0604020202020204" pitchFamily="34" charset="0"/>
              <a:buChar char="•"/>
            </a:pPr>
            <a:endParaRPr lang="en-US" b="1" dirty="0"/>
          </a:p>
          <a:p>
            <a:r>
              <a:rPr lang="en-US" b="1" dirty="0"/>
              <a:t>     5.2. Choreography and Technical Execution – 25 Points</a:t>
            </a:r>
          </a:p>
          <a:p>
            <a:r>
              <a:rPr lang="en-US" dirty="0"/>
              <a:t>             Includes evaluation of:</a:t>
            </a:r>
          </a:p>
          <a:p>
            <a:pPr marL="1200150" lvl="2" indent="-285750">
              <a:buFont typeface="Arial" panose="020B0604020202020204" pitchFamily="34" charset="0"/>
              <a:buChar char="•"/>
            </a:pPr>
            <a:r>
              <a:rPr lang="en-US" dirty="0"/>
              <a:t>Motion complexity</a:t>
            </a:r>
          </a:p>
          <a:p>
            <a:pPr marL="1200150" lvl="2" indent="-285750">
              <a:buFont typeface="Arial" panose="020B0604020202020204" pitchFamily="34" charset="0"/>
              <a:buChar char="•"/>
            </a:pPr>
            <a:r>
              <a:rPr lang="en-US" dirty="0"/>
              <a:t>Precision and stability</a:t>
            </a:r>
          </a:p>
          <a:p>
            <a:pPr marL="1200150" lvl="2" indent="-285750">
              <a:buFont typeface="Arial" panose="020B0604020202020204" pitchFamily="34" charset="0"/>
              <a:buChar char="•"/>
            </a:pPr>
            <a:r>
              <a:rPr lang="en-US" dirty="0"/>
              <a:t>Synchronization between robot actions</a:t>
            </a:r>
          </a:p>
          <a:p>
            <a:pPr marL="1200150" lvl="2" indent="-285750">
              <a:buFont typeface="Arial" panose="020B0604020202020204" pitchFamily="34" charset="0"/>
              <a:buChar char="•"/>
            </a:pPr>
            <a:r>
              <a:rPr lang="en-US" dirty="0"/>
              <a:t>Programming difficulty and execution quality</a:t>
            </a:r>
          </a:p>
          <a:p>
            <a:pPr marL="1200150" lvl="2" indent="-285750">
              <a:buFont typeface="Arial" panose="020B0604020202020204" pitchFamily="34" charset="0"/>
              <a:buChar char="•"/>
            </a:pPr>
            <a:endParaRPr lang="en-US" dirty="0"/>
          </a:p>
          <a:p>
            <a:r>
              <a:rPr lang="en-US" b="1" dirty="0"/>
              <a:t>     5.3. Music and Movement Synchronization – 10 Points</a:t>
            </a:r>
          </a:p>
          <a:p>
            <a:pPr marL="1200150" lvl="2" indent="-285750">
              <a:buFont typeface="Arial" panose="020B0604020202020204" pitchFamily="34" charset="0"/>
              <a:buChar char="•"/>
            </a:pPr>
            <a:r>
              <a:rPr lang="en-US" dirty="0"/>
              <a:t>Alignment of movements with rhythm and timing</a:t>
            </a:r>
          </a:p>
          <a:p>
            <a:pPr marL="1200150" lvl="2" indent="-285750">
              <a:buFont typeface="Arial" panose="020B0604020202020204" pitchFamily="34" charset="0"/>
              <a:buChar char="•"/>
            </a:pPr>
            <a:r>
              <a:rPr lang="en-US" dirty="0"/>
              <a:t>Expressiveness and consistency with the selected music</a:t>
            </a:r>
          </a:p>
          <a:p>
            <a:endParaRPr lang="en-US" dirty="0"/>
          </a:p>
        </p:txBody>
      </p:sp>
    </p:spTree>
    <p:extLst>
      <p:ext uri="{BB962C8B-B14F-4D97-AF65-F5344CB8AC3E}">
        <p14:creationId xmlns:p14="http://schemas.microsoft.com/office/powerpoint/2010/main" val="21702505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A76F11C5-D8B0-A768-9073-34B5A8ADB2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FCE7E2-20E7-40E0-9A18-4BD5F3314F87}"/>
              </a:ext>
            </a:extLst>
          </p:cNvPr>
          <p:cNvSpPr>
            <a:spLocks noGrp="1"/>
          </p:cNvSpPr>
          <p:nvPr>
            <p:ph type="title"/>
          </p:nvPr>
        </p:nvSpPr>
        <p:spPr>
          <a:xfrm>
            <a:off x="2461491" y="382476"/>
            <a:ext cx="7269017" cy="785091"/>
          </a:xfrm>
        </p:spPr>
        <p:txBody>
          <a:bodyPr/>
          <a:lstStyle/>
          <a:p>
            <a:r>
              <a:rPr lang="en-MY" dirty="0">
                <a:solidFill>
                  <a:srgbClr val="002060"/>
                </a:solidFill>
              </a:rPr>
              <a:t>OPEN : </a:t>
            </a:r>
            <a:r>
              <a:rPr lang="en-US" dirty="0">
                <a:solidFill>
                  <a:srgbClr val="002060"/>
                </a:solidFill>
              </a:rPr>
              <a:t>ROBODOG SHOW</a:t>
            </a:r>
            <a:endParaRPr lang="en-MY" dirty="0">
              <a:solidFill>
                <a:srgbClr val="002060"/>
              </a:solidFill>
            </a:endParaRPr>
          </a:p>
        </p:txBody>
      </p:sp>
      <p:sp>
        <p:nvSpPr>
          <p:cNvPr id="5" name="Oval 4">
            <a:extLst>
              <a:ext uri="{FF2B5EF4-FFF2-40B4-BE49-F238E27FC236}">
                <a16:creationId xmlns:a16="http://schemas.microsoft.com/office/drawing/2014/main" id="{CE0894A4-A117-89C6-B0B9-2DF48FACF096}"/>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4" name="Picture 3">
            <a:extLst>
              <a:ext uri="{FF2B5EF4-FFF2-40B4-BE49-F238E27FC236}">
                <a16:creationId xmlns:a16="http://schemas.microsoft.com/office/drawing/2014/main" id="{F5418640-DDBE-0C88-17B2-BAEBE349A3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
        <p:nvSpPr>
          <p:cNvPr id="7" name="TextBox 6">
            <a:extLst>
              <a:ext uri="{FF2B5EF4-FFF2-40B4-BE49-F238E27FC236}">
                <a16:creationId xmlns:a16="http://schemas.microsoft.com/office/drawing/2014/main" id="{5E761A50-3909-D63F-EB68-115F99AD2843}"/>
              </a:ext>
            </a:extLst>
          </p:cNvPr>
          <p:cNvSpPr txBox="1"/>
          <p:nvPr/>
        </p:nvSpPr>
        <p:spPr>
          <a:xfrm>
            <a:off x="854672" y="1120212"/>
            <a:ext cx="10937081" cy="4247317"/>
          </a:xfrm>
          <a:prstGeom prst="rect">
            <a:avLst/>
          </a:prstGeom>
          <a:noFill/>
        </p:spPr>
        <p:txBody>
          <a:bodyPr wrap="square">
            <a:spAutoFit/>
          </a:bodyPr>
          <a:lstStyle/>
          <a:p>
            <a:r>
              <a:rPr lang="en-US" b="1" dirty="0"/>
              <a:t>     5.4. Robot Appearance and Presentation – 10 Points</a:t>
            </a:r>
          </a:p>
          <a:p>
            <a:pPr marL="1200150" lvl="2" indent="-285750">
              <a:buFont typeface="Arial" panose="020B0604020202020204" pitchFamily="34" charset="0"/>
              <a:buChar char="•"/>
            </a:pPr>
            <a:r>
              <a:rPr lang="en-US" dirty="0"/>
              <a:t>Visual design</a:t>
            </a:r>
          </a:p>
          <a:p>
            <a:pPr marL="1200150" lvl="2" indent="-285750">
              <a:buFont typeface="Arial" panose="020B0604020202020204" pitchFamily="34" charset="0"/>
              <a:buChar char="•"/>
            </a:pPr>
            <a:r>
              <a:rPr lang="en-US" dirty="0"/>
              <a:t>Costumes or decorative elements</a:t>
            </a:r>
          </a:p>
          <a:p>
            <a:pPr marL="1200150" lvl="2" indent="-285750">
              <a:buFont typeface="Arial" panose="020B0604020202020204" pitchFamily="34" charset="0"/>
              <a:buChar char="•"/>
            </a:pPr>
            <a:r>
              <a:rPr lang="en-US" dirty="0"/>
              <a:t>Overall presentation quality</a:t>
            </a:r>
          </a:p>
          <a:p>
            <a:endParaRPr lang="en-US" dirty="0"/>
          </a:p>
          <a:p>
            <a:r>
              <a:rPr lang="en-US" b="1" dirty="0"/>
              <a:t>     5.5. Use of Competition Area – 10 Points</a:t>
            </a:r>
          </a:p>
          <a:p>
            <a:pPr marL="1200150" lvl="2" indent="-285750">
              <a:buFont typeface="Arial" panose="020B0604020202020204" pitchFamily="34" charset="0"/>
              <a:buChar char="•"/>
            </a:pPr>
            <a:r>
              <a:rPr lang="en-US" dirty="0"/>
              <a:t>Effective and intentional use of the full performance space</a:t>
            </a:r>
          </a:p>
          <a:p>
            <a:pPr marL="1200150" lvl="2" indent="-285750">
              <a:buFont typeface="Arial" panose="020B0604020202020204" pitchFamily="34" charset="0"/>
              <a:buChar char="•"/>
            </a:pPr>
            <a:r>
              <a:rPr lang="en-US" dirty="0"/>
              <a:t>Spatial awareness and movement planning</a:t>
            </a:r>
          </a:p>
          <a:p>
            <a:endParaRPr lang="en-US" dirty="0"/>
          </a:p>
          <a:p>
            <a:r>
              <a:rPr lang="en-US" b="1" dirty="0"/>
              <a:t>6. Fair Play and Dispute Resolution</a:t>
            </a:r>
          </a:p>
          <a:p>
            <a:r>
              <a:rPr lang="en-US" dirty="0"/>
              <a:t>Teams must follow principles of </a:t>
            </a:r>
            <a:r>
              <a:rPr lang="en-US" b="1" dirty="0"/>
              <a:t>fair play, respect, and integrity</a:t>
            </a:r>
            <a:r>
              <a:rPr lang="en-US" dirty="0"/>
              <a:t>, consistent with international robotics competitions.</a:t>
            </a:r>
          </a:p>
          <a:p>
            <a:r>
              <a:rPr lang="en-US" dirty="0"/>
              <a:t>Any disputes must be submitted formally to the organizing committee.</a:t>
            </a:r>
          </a:p>
          <a:p>
            <a:r>
              <a:rPr lang="en-US" dirty="0"/>
              <a:t>Final decisions will be made by the </a:t>
            </a:r>
            <a:r>
              <a:rPr lang="en-US" b="1" dirty="0"/>
              <a:t>Competition Committee</a:t>
            </a:r>
            <a:r>
              <a:rPr lang="en-US" dirty="0"/>
              <a:t>, whose ruling is final.</a:t>
            </a:r>
          </a:p>
          <a:p>
            <a:endParaRPr lang="en-US" dirty="0"/>
          </a:p>
        </p:txBody>
      </p:sp>
    </p:spTree>
    <p:extLst>
      <p:ext uri="{BB962C8B-B14F-4D97-AF65-F5344CB8AC3E}">
        <p14:creationId xmlns:p14="http://schemas.microsoft.com/office/powerpoint/2010/main" val="249408495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B7E1008-0724-7424-7CFB-A97884EE8C15}"/>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2037741-816B-431A-8A02-240731D0DB8E}" type="slidenum">
              <a:rPr lang="en-US" smtClean="0"/>
              <a:pPr/>
              <a:t>157</a:t>
            </a:fld>
            <a:endParaRPr lang="en-MY" dirty="0"/>
          </a:p>
        </p:txBody>
      </p:sp>
      <p:pic>
        <p:nvPicPr>
          <p:cNvPr id="5" name="Picture 4">
            <a:extLst>
              <a:ext uri="{FF2B5EF4-FFF2-40B4-BE49-F238E27FC236}">
                <a16:creationId xmlns:a16="http://schemas.microsoft.com/office/drawing/2014/main" id="{C2BB8C52-10D1-753D-2F3F-67F7C950A8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
        <p:nvSpPr>
          <p:cNvPr id="6" name="Title 1">
            <a:extLst>
              <a:ext uri="{FF2B5EF4-FFF2-40B4-BE49-F238E27FC236}">
                <a16:creationId xmlns:a16="http://schemas.microsoft.com/office/drawing/2014/main" id="{C58F7EE2-6298-B480-5C48-D3DC53BB74C7}"/>
              </a:ext>
            </a:extLst>
          </p:cNvPr>
          <p:cNvSpPr txBox="1">
            <a:spLocks/>
          </p:cNvSpPr>
          <p:nvPr/>
        </p:nvSpPr>
        <p:spPr>
          <a:xfrm>
            <a:off x="1123950" y="840508"/>
            <a:ext cx="9972675" cy="526475"/>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500" kern="1200">
                <a:solidFill>
                  <a:schemeClr val="accent4"/>
                </a:solidFill>
                <a:latin typeface="+mj-lt"/>
                <a:ea typeface="+mj-ea"/>
                <a:cs typeface="+mj-cs"/>
              </a:defRPr>
            </a:lvl1pPr>
          </a:lstStyle>
          <a:p>
            <a:r>
              <a:rPr lang="en-MY" dirty="0">
                <a:solidFill>
                  <a:srgbClr val="002060"/>
                </a:solidFill>
              </a:rPr>
              <a:t>OPEN : DRONE </a:t>
            </a:r>
            <a:r>
              <a:rPr lang="en-US" altLang="zh-CN" dirty="0">
                <a:solidFill>
                  <a:srgbClr val="002060"/>
                </a:solidFill>
              </a:rPr>
              <a:t>MISSION</a:t>
            </a:r>
            <a:endParaRPr lang="en-MY" dirty="0">
              <a:solidFill>
                <a:srgbClr val="002060"/>
              </a:solidFill>
            </a:endParaRPr>
          </a:p>
        </p:txBody>
      </p:sp>
      <p:sp>
        <p:nvSpPr>
          <p:cNvPr id="7" name="Content Placeholder 3">
            <a:extLst>
              <a:ext uri="{FF2B5EF4-FFF2-40B4-BE49-F238E27FC236}">
                <a16:creationId xmlns:a16="http://schemas.microsoft.com/office/drawing/2014/main" id="{D516BC16-5F52-4B9A-280D-313039460831}"/>
              </a:ext>
            </a:extLst>
          </p:cNvPr>
          <p:cNvSpPr txBox="1">
            <a:spLocks/>
          </p:cNvSpPr>
          <p:nvPr/>
        </p:nvSpPr>
        <p:spPr>
          <a:xfrm>
            <a:off x="6321286" y="1937096"/>
            <a:ext cx="4788000" cy="4104000"/>
          </a:xfrm>
          <a:prstGeom prst="rect">
            <a:avLst/>
          </a:prstGeom>
          <a:solidFill>
            <a:schemeClr val="bg1"/>
          </a:solidFill>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MY"/>
              <a:t> </a:t>
            </a:r>
            <a:endParaRPr lang="en-MY" dirty="0"/>
          </a:p>
        </p:txBody>
      </p:sp>
      <p:graphicFrame>
        <p:nvGraphicFramePr>
          <p:cNvPr id="8" name="Content Placeholder 4">
            <a:extLst>
              <a:ext uri="{FF2B5EF4-FFF2-40B4-BE49-F238E27FC236}">
                <a16:creationId xmlns:a16="http://schemas.microsoft.com/office/drawing/2014/main" id="{DB52CCD8-10B8-991B-40EF-35032128E2FF}"/>
              </a:ext>
            </a:extLst>
          </p:cNvPr>
          <p:cNvGraphicFramePr>
            <a:graphicFrameLocks/>
          </p:cNvGraphicFramePr>
          <p:nvPr/>
        </p:nvGraphicFramePr>
        <p:xfrm>
          <a:off x="1133198" y="1937097"/>
          <a:ext cx="4757898" cy="3339993"/>
        </p:xfrm>
        <a:graphic>
          <a:graphicData uri="http://schemas.openxmlformats.org/drawingml/2006/table">
            <a:tbl>
              <a:tblPr firstRow="1" bandRow="1">
                <a:tableStyleId>{5940675A-B579-460E-94D1-54222C63F5DA}</a:tableStyleId>
              </a:tblPr>
              <a:tblGrid>
                <a:gridCol w="1531652">
                  <a:extLst>
                    <a:ext uri="{9D8B030D-6E8A-4147-A177-3AD203B41FA5}">
                      <a16:colId xmlns:a16="http://schemas.microsoft.com/office/drawing/2014/main" val="2434513250"/>
                    </a:ext>
                  </a:extLst>
                </a:gridCol>
                <a:gridCol w="3226246">
                  <a:extLst>
                    <a:ext uri="{9D8B030D-6E8A-4147-A177-3AD203B41FA5}">
                      <a16:colId xmlns:a16="http://schemas.microsoft.com/office/drawing/2014/main" val="3519656850"/>
                    </a:ext>
                  </a:extLst>
                </a:gridCol>
              </a:tblGrid>
              <a:tr h="431281">
                <a:tc>
                  <a:txBody>
                    <a:bodyPr/>
                    <a:lstStyle/>
                    <a:p>
                      <a:pPr algn="ctr"/>
                      <a:r>
                        <a:rPr lang="en-MY" b="1" baseline="0" dirty="0">
                          <a:solidFill>
                            <a:schemeClr val="bg1"/>
                          </a:solidFill>
                          <a:latin typeface="+mj-lt"/>
                        </a:rPr>
                        <a:t>Age</a:t>
                      </a:r>
                    </a:p>
                  </a:txBody>
                  <a:tcPr anchor="ctr">
                    <a:lnL w="12700" cmpd="sng">
                      <a:noFill/>
                    </a:lnL>
                    <a:lnR w="12700" cmpd="sng">
                      <a:noFill/>
                    </a:lnR>
                    <a:lnT w="12700" cmpd="sng">
                      <a:noFill/>
                    </a:lnT>
                    <a:lnB w="12700" cap="flat" cmpd="sng" algn="ctr">
                      <a:solidFill>
                        <a:schemeClr val="bg1"/>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r>
                        <a:rPr lang="en-MY" baseline="0" dirty="0">
                          <a:solidFill>
                            <a:schemeClr val="bg1"/>
                          </a:solidFill>
                        </a:rPr>
                        <a:t>8-13</a:t>
                      </a:r>
                    </a:p>
                  </a:txBody>
                  <a:tcPr anchor="ctr">
                    <a:lnL w="12700" cmpd="sng">
                      <a:noFill/>
                    </a:lnL>
                    <a:lnR w="12700" cmpd="sng">
                      <a:noFill/>
                    </a:lnR>
                    <a:lnT w="12700" cmpd="sng">
                      <a:noFill/>
                    </a:lnT>
                    <a:lnB w="12700" cap="flat" cmpd="sng" algn="ctr">
                      <a:solidFill>
                        <a:schemeClr val="bg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6386750"/>
                  </a:ext>
                </a:extLst>
              </a:tr>
              <a:tr h="444161">
                <a:tc>
                  <a:txBody>
                    <a:bodyPr/>
                    <a:lstStyle/>
                    <a:p>
                      <a:pPr algn="ctr"/>
                      <a:r>
                        <a:rPr lang="en-MY" b="1" baseline="0" dirty="0">
                          <a:solidFill>
                            <a:schemeClr val="bg1"/>
                          </a:solidFill>
                          <a:latin typeface="+mj-lt"/>
                        </a:rPr>
                        <a:t>Category</a:t>
                      </a:r>
                    </a:p>
                  </a:txBody>
                  <a:tcPr anchor="ctr">
                    <a:lnL w="12700" cmpd="sng">
                      <a:noFill/>
                    </a:lnL>
                    <a:lnR w="12700" cmpd="sng">
                      <a:noFill/>
                    </a:lnR>
                    <a:lnT w="12700" cap="flat" cmpd="sng" algn="ctr">
                      <a:solidFill>
                        <a:schemeClr val="bg1"/>
                      </a:solidFill>
                      <a:prstDash val="dot"/>
                      <a:round/>
                      <a:headEnd type="none" w="med" len="med"/>
                      <a:tailEnd type="none" w="med" len="med"/>
                    </a:lnT>
                    <a:lnB w="12700" cap="flat" cmpd="sng" algn="ctr">
                      <a:solidFill>
                        <a:schemeClr val="bg1"/>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r>
                        <a:rPr lang="en-MY" baseline="0" dirty="0">
                          <a:solidFill>
                            <a:schemeClr val="bg1"/>
                          </a:solidFill>
                        </a:rPr>
                        <a:t>2 vs 2</a:t>
                      </a:r>
                    </a:p>
                  </a:txBody>
                  <a:tcPr anchor="ctr">
                    <a:lnL w="12700" cmpd="sng">
                      <a:noFill/>
                    </a:lnL>
                    <a:lnR w="12700" cmpd="sng">
                      <a:noFill/>
                    </a:lnR>
                    <a:lnT w="12700" cap="flat" cmpd="sng" algn="ctr">
                      <a:solidFill>
                        <a:schemeClr val="bg1"/>
                      </a:solidFill>
                      <a:prstDash val="dot"/>
                      <a:round/>
                      <a:headEnd type="none" w="med" len="med"/>
                      <a:tailEnd type="none" w="med" len="med"/>
                    </a:lnT>
                    <a:lnB w="12700" cap="flat" cmpd="sng" algn="ctr">
                      <a:solidFill>
                        <a:schemeClr val="bg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08240727"/>
                  </a:ext>
                </a:extLst>
              </a:tr>
              <a:tr h="560862">
                <a:tc>
                  <a:txBody>
                    <a:bodyPr/>
                    <a:lstStyle/>
                    <a:p>
                      <a:pPr algn="ctr"/>
                      <a:r>
                        <a:rPr lang="en-MY" b="1" baseline="0" dirty="0">
                          <a:solidFill>
                            <a:schemeClr val="bg1"/>
                          </a:solidFill>
                          <a:latin typeface="+mj-lt"/>
                        </a:rPr>
                        <a:t>Robot Kits allowed</a:t>
                      </a:r>
                    </a:p>
                  </a:txBody>
                  <a:tcPr anchor="ctr">
                    <a:lnL w="12700" cmpd="sng">
                      <a:noFill/>
                    </a:lnL>
                    <a:lnR w="12700" cmpd="sng">
                      <a:noFill/>
                    </a:lnR>
                    <a:lnT w="12700" cap="flat" cmpd="sng" algn="ctr">
                      <a:solidFill>
                        <a:schemeClr val="bg1"/>
                      </a:solidFill>
                      <a:prstDash val="dot"/>
                      <a:round/>
                      <a:headEnd type="none" w="med" len="med"/>
                      <a:tailEnd type="none" w="med" len="med"/>
                    </a:lnT>
                    <a:lnB w="12700" cap="flat" cmpd="sng" algn="ctr">
                      <a:solidFill>
                        <a:schemeClr val="bg1"/>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endParaRPr lang="en-MY" baseline="0" dirty="0">
                        <a:solidFill>
                          <a:schemeClr val="bg1"/>
                        </a:solidFill>
                      </a:endParaRPr>
                    </a:p>
                  </a:txBody>
                  <a:tcPr anchor="ctr">
                    <a:lnL w="12700" cmpd="sng">
                      <a:noFill/>
                    </a:lnL>
                    <a:lnR w="12700" cmpd="sng">
                      <a:noFill/>
                    </a:lnR>
                    <a:lnT w="12700" cap="flat" cmpd="sng" algn="ctr">
                      <a:solidFill>
                        <a:schemeClr val="bg1"/>
                      </a:solidFill>
                      <a:prstDash val="dot"/>
                      <a:round/>
                      <a:headEnd type="none" w="med" len="med"/>
                      <a:tailEnd type="none" w="med" len="med"/>
                    </a:lnT>
                    <a:lnB w="12700" cap="flat" cmpd="sng" algn="ctr">
                      <a:solidFill>
                        <a:schemeClr val="bg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18880674"/>
                  </a:ext>
                </a:extLst>
              </a:tr>
              <a:tr h="1184391">
                <a:tc>
                  <a:txBody>
                    <a:bodyPr/>
                    <a:lstStyle/>
                    <a:p>
                      <a:pPr algn="ctr"/>
                      <a:r>
                        <a:rPr lang="en-MY" b="1" baseline="0" dirty="0">
                          <a:solidFill>
                            <a:schemeClr val="bg1"/>
                          </a:solidFill>
                          <a:latin typeface="+mj-lt"/>
                        </a:rPr>
                        <a:t>Mission</a:t>
                      </a:r>
                    </a:p>
                  </a:txBody>
                  <a:tcPr anchor="ctr">
                    <a:lnL w="12700" cmpd="sng">
                      <a:noFill/>
                    </a:lnL>
                    <a:lnR w="12700" cmpd="sng">
                      <a:noFill/>
                    </a:lnR>
                    <a:lnT w="12700" cap="flat" cmpd="sng" algn="ctr">
                      <a:solidFill>
                        <a:schemeClr val="bg1"/>
                      </a:solidFill>
                      <a:prstDash val="dot"/>
                      <a:round/>
                      <a:headEnd type="none" w="med" len="med"/>
                      <a:tailEnd type="none" w="med" len="med"/>
                    </a:lnT>
                    <a:lnB w="12700" cap="flat" cmpd="sng" algn="ctr">
                      <a:solidFill>
                        <a:schemeClr val="bg1"/>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endParaRPr lang="en-MY" baseline="0" dirty="0">
                        <a:solidFill>
                          <a:schemeClr val="bg1"/>
                        </a:solidFill>
                      </a:endParaRPr>
                    </a:p>
                  </a:txBody>
                  <a:tcPr anchor="ctr">
                    <a:lnL w="12700" cmpd="sng">
                      <a:noFill/>
                    </a:lnL>
                    <a:lnR w="12700" cmpd="sng">
                      <a:noFill/>
                    </a:lnR>
                    <a:lnT w="12700" cap="flat" cmpd="sng" algn="ctr">
                      <a:solidFill>
                        <a:schemeClr val="bg1"/>
                      </a:solidFill>
                      <a:prstDash val="dot"/>
                      <a:round/>
                      <a:headEnd type="none" w="med" len="med"/>
                      <a:tailEnd type="none" w="med" len="med"/>
                    </a:lnT>
                    <a:lnB w="12700" cap="flat" cmpd="sng" algn="ctr">
                      <a:solidFill>
                        <a:schemeClr val="bg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12115306"/>
                  </a:ext>
                </a:extLst>
              </a:tr>
              <a:tr h="560862">
                <a:tc>
                  <a:txBody>
                    <a:bodyPr/>
                    <a:lstStyle/>
                    <a:p>
                      <a:pPr algn="ctr"/>
                      <a:r>
                        <a:rPr lang="en-MY" b="1" baseline="0" dirty="0">
                          <a:solidFill>
                            <a:schemeClr val="bg1"/>
                          </a:solidFill>
                          <a:latin typeface="+mj-lt"/>
                        </a:rPr>
                        <a:t>Robot Building</a:t>
                      </a:r>
                    </a:p>
                  </a:txBody>
                  <a:tcPr anchor="ctr">
                    <a:lnL w="12700" cmpd="sng">
                      <a:noFill/>
                    </a:lnL>
                    <a:lnR w="12700" cmpd="sng">
                      <a:noFill/>
                    </a:lnR>
                    <a:lnT w="12700" cap="flat" cmpd="sng" algn="ctr">
                      <a:solidFill>
                        <a:schemeClr val="bg1"/>
                      </a:solidFill>
                      <a:prstDash val="dot"/>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en-MY" baseline="0" dirty="0">
                        <a:solidFill>
                          <a:schemeClr val="bg1"/>
                        </a:solidFill>
                      </a:endParaRPr>
                    </a:p>
                  </a:txBody>
                  <a:tcPr anchor="ctr">
                    <a:lnL w="12700" cmpd="sng">
                      <a:noFill/>
                    </a:lnL>
                    <a:lnR w="12700" cmpd="sng">
                      <a:noFill/>
                    </a:lnR>
                    <a:lnT w="12700" cap="flat" cmpd="sng" algn="ctr">
                      <a:solidFill>
                        <a:schemeClr val="bg1"/>
                      </a:solidFill>
                      <a:prstDash val="dot"/>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60991218"/>
                  </a:ext>
                </a:extLst>
              </a:tr>
            </a:tbl>
          </a:graphicData>
        </a:graphic>
      </p:graphicFrame>
      <p:sp>
        <p:nvSpPr>
          <p:cNvPr id="9" name="AutoShape 2">
            <a:extLst>
              <a:ext uri="{FF2B5EF4-FFF2-40B4-BE49-F238E27FC236}">
                <a16:creationId xmlns:a16="http://schemas.microsoft.com/office/drawing/2014/main" id="{495C7419-EE51-6D2F-E4AB-66A9A63CABF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MY"/>
          </a:p>
        </p:txBody>
      </p:sp>
      <p:sp>
        <p:nvSpPr>
          <p:cNvPr id="10" name="Rectangle 9">
            <a:extLst>
              <a:ext uri="{FF2B5EF4-FFF2-40B4-BE49-F238E27FC236}">
                <a16:creationId xmlns:a16="http://schemas.microsoft.com/office/drawing/2014/main" id="{BC95CF37-50E8-2A33-DC87-B3ABB33D7BA4}"/>
              </a:ext>
            </a:extLst>
          </p:cNvPr>
          <p:cNvSpPr/>
          <p:nvPr/>
        </p:nvSpPr>
        <p:spPr>
          <a:xfrm>
            <a:off x="1066800" y="1647825"/>
            <a:ext cx="4791075" cy="436244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39F94F5-23EA-81F8-045C-82F41A9A6ED6}"/>
              </a:ext>
            </a:extLst>
          </p:cNvPr>
          <p:cNvSpPr/>
          <p:nvPr/>
        </p:nvSpPr>
        <p:spPr>
          <a:xfrm>
            <a:off x="6324600" y="1638301"/>
            <a:ext cx="4791075" cy="408622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2" name="Table 11">
            <a:extLst>
              <a:ext uri="{FF2B5EF4-FFF2-40B4-BE49-F238E27FC236}">
                <a16:creationId xmlns:a16="http://schemas.microsoft.com/office/drawing/2014/main" id="{31F359BE-44F7-1857-8C98-15A77105E287}"/>
              </a:ext>
            </a:extLst>
          </p:cNvPr>
          <p:cNvGraphicFramePr>
            <a:graphicFrameLocks noGrp="1"/>
          </p:cNvGraphicFramePr>
          <p:nvPr/>
        </p:nvGraphicFramePr>
        <p:xfrm>
          <a:off x="1146175" y="2238375"/>
          <a:ext cx="4664075" cy="3114675"/>
        </p:xfrm>
        <a:graphic>
          <a:graphicData uri="http://schemas.openxmlformats.org/drawingml/2006/table">
            <a:tbl>
              <a:tblPr firstRow="1" bandRow="1">
                <a:tableStyleId>{5C22544A-7EE6-4342-B048-85BDC9FD1C3A}</a:tableStyleId>
              </a:tblPr>
              <a:tblGrid>
                <a:gridCol w="1156909">
                  <a:extLst>
                    <a:ext uri="{9D8B030D-6E8A-4147-A177-3AD203B41FA5}">
                      <a16:colId xmlns:a16="http://schemas.microsoft.com/office/drawing/2014/main" val="908066491"/>
                    </a:ext>
                  </a:extLst>
                </a:gridCol>
                <a:gridCol w="3507166">
                  <a:extLst>
                    <a:ext uri="{9D8B030D-6E8A-4147-A177-3AD203B41FA5}">
                      <a16:colId xmlns:a16="http://schemas.microsoft.com/office/drawing/2014/main" val="3167338628"/>
                    </a:ext>
                  </a:extLst>
                </a:gridCol>
              </a:tblGrid>
              <a:tr h="344834">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MY" sz="1800" b="1" kern="1200" baseline="0" dirty="0">
                          <a:solidFill>
                            <a:schemeClr val="tx1"/>
                          </a:solidFill>
                          <a:latin typeface="+mn-lt"/>
                          <a:ea typeface="+mn-ea"/>
                          <a:cs typeface="+mn-cs"/>
                        </a:rPr>
                        <a:t>Age</a:t>
                      </a:r>
                    </a:p>
                  </a:txBody>
                  <a:tcPr>
                    <a:solidFill>
                      <a:schemeClr val="bg1">
                        <a:lumMod val="95000"/>
                      </a:schemeClr>
                    </a:solidFill>
                  </a:tcPr>
                </a:tc>
                <a:tc>
                  <a:txBody>
                    <a:bodyPr/>
                    <a:lstStyle/>
                    <a:p>
                      <a:r>
                        <a:rPr lang="en-US" sz="1800" b="0" i="0" u="none" strike="noStrike" kern="1200" baseline="0" dirty="0">
                          <a:solidFill>
                            <a:schemeClr val="tx1"/>
                          </a:solidFill>
                          <a:latin typeface="+mn-lt"/>
                          <a:ea typeface="+mn-ea"/>
                          <a:cs typeface="+mn-cs"/>
                        </a:rPr>
                        <a:t>Junior Category : 9 to 12 years old Senior Category: 13 to 18 years old</a:t>
                      </a:r>
                      <a:endParaRPr lang="en-US" dirty="0">
                        <a:solidFill>
                          <a:schemeClr val="tx1"/>
                        </a:solidFill>
                      </a:endParaRPr>
                    </a:p>
                  </a:txBody>
                  <a:tcPr>
                    <a:solidFill>
                      <a:schemeClr val="bg1">
                        <a:lumMod val="95000"/>
                      </a:schemeClr>
                    </a:solidFill>
                  </a:tcPr>
                </a:tc>
                <a:extLst>
                  <a:ext uri="{0D108BD9-81ED-4DB2-BD59-A6C34878D82A}">
                    <a16:rowId xmlns:a16="http://schemas.microsoft.com/office/drawing/2014/main" val="3427738065"/>
                  </a:ext>
                </a:extLst>
              </a:tr>
              <a:tr h="344834">
                <a:tc>
                  <a:txBody>
                    <a:bodyPr/>
                    <a:lstStyle/>
                    <a:p>
                      <a:r>
                        <a:rPr lang="en-MY" dirty="0"/>
                        <a:t>Category</a:t>
                      </a:r>
                      <a:endParaRPr lang="en-US" dirty="0"/>
                    </a:p>
                  </a:txBody>
                  <a:tcPr/>
                </a:tc>
                <a:tc>
                  <a:txBody>
                    <a:bodyPr/>
                    <a:lstStyle/>
                    <a:p>
                      <a:r>
                        <a:rPr lang="en-MY" dirty="0"/>
                        <a:t>Individual</a:t>
                      </a:r>
                      <a:endParaRPr lang="en-US" dirty="0"/>
                    </a:p>
                  </a:txBody>
                  <a:tcPr/>
                </a:tc>
                <a:extLst>
                  <a:ext uri="{0D108BD9-81ED-4DB2-BD59-A6C34878D82A}">
                    <a16:rowId xmlns:a16="http://schemas.microsoft.com/office/drawing/2014/main" val="375098544"/>
                  </a:ext>
                </a:extLst>
              </a:tr>
              <a:tr h="595195">
                <a:tc>
                  <a:txBody>
                    <a:bodyPr/>
                    <a:lstStyle/>
                    <a:p>
                      <a:r>
                        <a:rPr lang="en-MY" dirty="0"/>
                        <a:t>Robot Kits Allowed</a:t>
                      </a:r>
                      <a:endParaRPr lang="en-US" dirty="0"/>
                    </a:p>
                  </a:txBody>
                  <a:tcPr/>
                </a:tc>
                <a:tc>
                  <a:txBody>
                    <a:bodyPr/>
                    <a:lstStyle/>
                    <a:p>
                      <a:r>
                        <a:rPr lang="en-MY" dirty="0"/>
                        <a:t>Remote Control Drone Robot</a:t>
                      </a:r>
                      <a:endParaRPr lang="en-US" dirty="0"/>
                    </a:p>
                  </a:txBody>
                  <a:tcPr/>
                </a:tc>
                <a:extLst>
                  <a:ext uri="{0D108BD9-81ED-4DB2-BD59-A6C34878D82A}">
                    <a16:rowId xmlns:a16="http://schemas.microsoft.com/office/drawing/2014/main" val="3338115504"/>
                  </a:ext>
                </a:extLst>
              </a:tr>
              <a:tr h="828675">
                <a:tc>
                  <a:txBody>
                    <a:bodyPr/>
                    <a:lstStyle/>
                    <a:p>
                      <a:r>
                        <a:rPr lang="en-MY" dirty="0"/>
                        <a:t>Mission</a:t>
                      </a:r>
                      <a:endParaRPr lang="en-US" dirty="0"/>
                    </a:p>
                  </a:txBody>
                  <a:tcPr/>
                </a:tc>
                <a:tc>
                  <a:txBody>
                    <a:bodyPr/>
                    <a:lstStyle/>
                    <a:p>
                      <a:r>
                        <a:rPr lang="en-US" sz="1800" b="0" i="0" u="none" strike="noStrike" kern="1200" baseline="0" dirty="0">
                          <a:solidFill>
                            <a:schemeClr val="dk1"/>
                          </a:solidFill>
                          <a:latin typeface="+mn-lt"/>
                          <a:ea typeface="+mn-ea"/>
                          <a:cs typeface="+mn-cs"/>
                        </a:rPr>
                        <a:t>Task completion</a:t>
                      </a:r>
                      <a:endParaRPr lang="en-US" dirty="0"/>
                    </a:p>
                  </a:txBody>
                  <a:tcPr/>
                </a:tc>
                <a:extLst>
                  <a:ext uri="{0D108BD9-81ED-4DB2-BD59-A6C34878D82A}">
                    <a16:rowId xmlns:a16="http://schemas.microsoft.com/office/drawing/2014/main" val="46155910"/>
                  </a:ext>
                </a:extLst>
              </a:tr>
              <a:tr h="595195">
                <a:tc>
                  <a:txBody>
                    <a:bodyPr/>
                    <a:lstStyle/>
                    <a:p>
                      <a:r>
                        <a:rPr lang="en-MY" dirty="0"/>
                        <a:t>Robot Building</a:t>
                      </a:r>
                      <a:endParaRPr lang="en-US" dirty="0"/>
                    </a:p>
                  </a:txBody>
                  <a:tcPr/>
                </a:tc>
                <a:tc>
                  <a:txBody>
                    <a:bodyPr/>
                    <a:lstStyle/>
                    <a:p>
                      <a:r>
                        <a:rPr lang="en-MY" dirty="0"/>
                        <a:t>Pre-build robot</a:t>
                      </a:r>
                      <a:endParaRPr lang="en-US" dirty="0"/>
                    </a:p>
                  </a:txBody>
                  <a:tcPr/>
                </a:tc>
                <a:extLst>
                  <a:ext uri="{0D108BD9-81ED-4DB2-BD59-A6C34878D82A}">
                    <a16:rowId xmlns:a16="http://schemas.microsoft.com/office/drawing/2014/main" val="161686148"/>
                  </a:ext>
                </a:extLst>
              </a:tr>
            </a:tbl>
          </a:graphicData>
        </a:graphic>
      </p:graphicFrame>
      <p:pic>
        <p:nvPicPr>
          <p:cNvPr id="3" name="Picture 2">
            <a:extLst>
              <a:ext uri="{FF2B5EF4-FFF2-40B4-BE49-F238E27FC236}">
                <a16:creationId xmlns:a16="http://schemas.microsoft.com/office/drawing/2014/main" id="{8A063B50-72EF-BB27-63BC-79A48CA3424E}"/>
              </a:ext>
            </a:extLst>
          </p:cNvPr>
          <p:cNvPicPr>
            <a:picLocks noChangeAspect="1"/>
          </p:cNvPicPr>
          <p:nvPr/>
        </p:nvPicPr>
        <p:blipFill>
          <a:blip r:embed="rId3"/>
          <a:stretch>
            <a:fillRect/>
          </a:stretch>
        </p:blipFill>
        <p:spPr>
          <a:xfrm>
            <a:off x="7331141" y="1699427"/>
            <a:ext cx="2955859" cy="3963971"/>
          </a:xfrm>
          <a:prstGeom prst="rect">
            <a:avLst/>
          </a:prstGeom>
        </p:spPr>
      </p:pic>
    </p:spTree>
    <p:extLst>
      <p:ext uri="{BB962C8B-B14F-4D97-AF65-F5344CB8AC3E}">
        <p14:creationId xmlns:p14="http://schemas.microsoft.com/office/powerpoint/2010/main" val="224130987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7847D68-54E0-98F8-B7F9-1A567CB3E4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8632B5-CA6F-4B9C-15C8-CA18D1ADFEE0}"/>
              </a:ext>
            </a:extLst>
          </p:cNvPr>
          <p:cNvSpPr>
            <a:spLocks noGrp="1"/>
          </p:cNvSpPr>
          <p:nvPr>
            <p:ph type="title"/>
          </p:nvPr>
        </p:nvSpPr>
        <p:spPr>
          <a:xfrm>
            <a:off x="2533574" y="768975"/>
            <a:ext cx="7269017" cy="785091"/>
          </a:xfrm>
        </p:spPr>
        <p:txBody>
          <a:bodyPr/>
          <a:lstStyle/>
          <a:p>
            <a:r>
              <a:rPr lang="en-MY" dirty="0">
                <a:solidFill>
                  <a:srgbClr val="002060"/>
                </a:solidFill>
              </a:rPr>
              <a:t>OPEN : DRONE MISSION</a:t>
            </a:r>
          </a:p>
        </p:txBody>
      </p:sp>
      <p:sp>
        <p:nvSpPr>
          <p:cNvPr id="5" name="Oval 4">
            <a:extLst>
              <a:ext uri="{FF2B5EF4-FFF2-40B4-BE49-F238E27FC236}">
                <a16:creationId xmlns:a16="http://schemas.microsoft.com/office/drawing/2014/main" id="{7F9D4F43-28E4-9B76-2AB5-34F69F94F3AA}"/>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4" name="Picture 3">
            <a:extLst>
              <a:ext uri="{FF2B5EF4-FFF2-40B4-BE49-F238E27FC236}">
                <a16:creationId xmlns:a16="http://schemas.microsoft.com/office/drawing/2014/main" id="{40F7047C-0A6C-BCE8-4097-CDE798AD2F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
        <p:nvSpPr>
          <p:cNvPr id="7" name="TextBox 6">
            <a:extLst>
              <a:ext uri="{FF2B5EF4-FFF2-40B4-BE49-F238E27FC236}">
                <a16:creationId xmlns:a16="http://schemas.microsoft.com/office/drawing/2014/main" id="{123CAED5-D63F-2654-1950-A9780D674BC0}"/>
              </a:ext>
            </a:extLst>
          </p:cNvPr>
          <p:cNvSpPr txBox="1"/>
          <p:nvPr/>
        </p:nvSpPr>
        <p:spPr>
          <a:xfrm>
            <a:off x="461913" y="1498415"/>
            <a:ext cx="11462993" cy="5669757"/>
          </a:xfrm>
          <a:prstGeom prst="rect">
            <a:avLst/>
          </a:prstGeom>
          <a:noFill/>
        </p:spPr>
        <p:txBody>
          <a:bodyPr wrap="square">
            <a:spAutoFit/>
          </a:bodyPr>
          <a:lstStyle/>
          <a:p>
            <a:r>
              <a:rPr lang="en-US" b="1" dirty="0"/>
              <a:t>1. Competition Environment</a:t>
            </a:r>
            <a:endParaRPr lang="en-US" dirty="0"/>
          </a:p>
          <a:p>
            <a:r>
              <a:rPr lang="en-US" dirty="0"/>
              <a:t>a. </a:t>
            </a:r>
            <a:r>
              <a:rPr lang="en-US" b="1" dirty="0"/>
              <a:t>Control system </a:t>
            </a:r>
            <a:r>
              <a:rPr lang="en-US" dirty="0"/>
              <a:t>: Remote Control Operation </a:t>
            </a:r>
          </a:p>
          <a:p>
            <a:r>
              <a:rPr lang="en-US" dirty="0"/>
              <a:t>b. </a:t>
            </a:r>
            <a:r>
              <a:rPr lang="en-US" b="1" dirty="0"/>
              <a:t>Prohibited devices </a:t>
            </a:r>
            <a:r>
              <a:rPr lang="en-US" dirty="0"/>
              <a:t>: USB Flash Drives, mobile phones, smartwatches, walkie-talkies etc. </a:t>
            </a:r>
          </a:p>
          <a:p>
            <a:r>
              <a:rPr lang="en-US" dirty="0"/>
              <a:t>c. </a:t>
            </a:r>
            <a:r>
              <a:rPr lang="en-US" b="1" dirty="0"/>
              <a:t>Competition game </a:t>
            </a:r>
            <a:r>
              <a:rPr lang="en-US" dirty="0"/>
              <a:t>fi</a:t>
            </a:r>
            <a:r>
              <a:rPr lang="en-US" b="1" dirty="0"/>
              <a:t>eld: </a:t>
            </a:r>
            <a:endParaRPr lang="en-US" dirty="0"/>
          </a:p>
          <a:p>
            <a:r>
              <a:rPr lang="en-US" dirty="0"/>
              <a:t>	</a:t>
            </a:r>
            <a:r>
              <a:rPr lang="en-US" dirty="0" err="1"/>
              <a:t>i</a:t>
            </a:r>
            <a:r>
              <a:rPr lang="en-US" dirty="0"/>
              <a:t>. The total size of the game field is </a:t>
            </a:r>
            <a:r>
              <a:rPr lang="en-US" b="1" dirty="0"/>
              <a:t>300cm (W) x 400cm (L) (±5%), </a:t>
            </a:r>
            <a:r>
              <a:rPr lang="en-US" dirty="0"/>
              <a:t>the positions of task points on the spot 	will have task props randomly placed. </a:t>
            </a:r>
          </a:p>
          <a:p>
            <a:r>
              <a:rPr lang="en-US" dirty="0"/>
              <a:t>	ii. There is a circular area marked with an 'H' symbol, serving as both the take-off and landing point (the 	standing point for participants after the drone takes off) outside of the game field </a:t>
            </a:r>
          </a:p>
          <a:p>
            <a:r>
              <a:rPr lang="en-US" dirty="0"/>
              <a:t>	iii. The drone competition venue is indoors, with efforts made to maintain a wind-free and magnetically 	undisturbed environment. </a:t>
            </a:r>
          </a:p>
          <a:p>
            <a:endParaRPr lang="en-US" dirty="0"/>
          </a:p>
          <a:p>
            <a:r>
              <a:rPr lang="en-US" b="1" dirty="0"/>
              <a:t>2. Robot Requirements</a:t>
            </a:r>
            <a:endParaRPr lang="en-US" dirty="0"/>
          </a:p>
          <a:p>
            <a:r>
              <a:rPr lang="en-US" dirty="0"/>
              <a:t>    a. Each participant needs to have one remote-controlled drone. </a:t>
            </a:r>
          </a:p>
          <a:p>
            <a:r>
              <a:rPr lang="en-US" dirty="0"/>
              <a:t>	</a:t>
            </a:r>
            <a:r>
              <a:rPr lang="en-US" dirty="0" err="1"/>
              <a:t>i</a:t>
            </a:r>
            <a:r>
              <a:rPr lang="en-US" dirty="0"/>
              <a:t>. The drone has dimensions of </a:t>
            </a:r>
            <a:r>
              <a:rPr lang="en-US" b="1" dirty="0"/>
              <a:t>200 mm × 200 mm × 180 mm</a:t>
            </a:r>
            <a:r>
              <a:rPr lang="en-US" dirty="0"/>
              <a:t>, with a wheelbase of 118 mm, and is equipped 	with a </a:t>
            </a:r>
            <a:r>
              <a:rPr lang="en-US" b="1" dirty="0"/>
              <a:t>protective cover ( no matter if it is spherical or what). </a:t>
            </a:r>
            <a:endParaRPr lang="en-US" dirty="0"/>
          </a:p>
          <a:p>
            <a:r>
              <a:rPr lang="en-US" dirty="0"/>
              <a:t>	ii. </a:t>
            </a:r>
            <a:r>
              <a:rPr lang="en-US" b="1" dirty="0"/>
              <a:t>Controller: </a:t>
            </a:r>
            <a:r>
              <a:rPr lang="en-US" dirty="0"/>
              <a:t>Remote controller operating at a frequency of 2.4GHz. </a:t>
            </a:r>
          </a:p>
          <a:p>
            <a:r>
              <a:rPr lang="en-US" dirty="0"/>
              <a:t>	iii. </a:t>
            </a:r>
            <a:r>
              <a:rPr lang="en-US" b="1" dirty="0"/>
              <a:t>Weight: </a:t>
            </a:r>
            <a:r>
              <a:rPr lang="en-US" dirty="0"/>
              <a:t>The drone’s empty weight must be within 80 g, and the total take-off weight must be within 100 g. </a:t>
            </a:r>
          </a:p>
          <a:p>
            <a:r>
              <a:rPr lang="en-US" dirty="0"/>
              <a:t>	iv. </a:t>
            </a:r>
            <a:r>
              <a:rPr lang="en-US" b="1" dirty="0"/>
              <a:t>Battery Voltage and Capacity: </a:t>
            </a:r>
            <a:r>
              <a:rPr lang="en-US" dirty="0"/>
              <a:t>Up to 7.5 V and within 500 </a:t>
            </a:r>
            <a:r>
              <a:rPr lang="en-US" dirty="0" err="1"/>
              <a:t>mAh</a:t>
            </a:r>
            <a:r>
              <a:rPr lang="en-US" dirty="0"/>
              <a:t>. </a:t>
            </a:r>
          </a:p>
          <a:p>
            <a:endParaRPr lang="en-US" dirty="0"/>
          </a:p>
          <a:p>
            <a:pPr marL="285750" marR="54610" lvl="0" indent="-10795" algn="just" defTabSz="914400" rtl="0" eaLnBrk="1" fontAlgn="auto" latinLnBrk="1" hangingPunct="1">
              <a:lnSpc>
                <a:spcPct val="95000"/>
              </a:lnSpc>
              <a:spcBef>
                <a:spcPts val="420"/>
              </a:spcBef>
              <a:spcAft>
                <a:spcPts val="250"/>
              </a:spcAft>
              <a:buClrTx/>
              <a:buSzTx/>
              <a:buFontTx/>
              <a:buNone/>
              <a:tabLst/>
              <a:defRPr/>
            </a:pPr>
            <a:endParaRPr kumimoji="0" lang="en-US" sz="1800" b="0" i="0" u="none" strike="noStrike" kern="100" cap="none" spc="0" normalizeH="0" baseline="0" noProof="0" dirty="0">
              <a:ln>
                <a:noFill/>
              </a:ln>
              <a:solidFill>
                <a:srgbClr val="000000"/>
              </a:solidFill>
              <a:effectLst/>
              <a:uLnTx/>
              <a:uFillTx/>
              <a:latin typeface="Times" panose="02020603050405020304" pitchFamily="18" charset="0"/>
              <a:ea typeface="Times" panose="02020603050405020304" pitchFamily="18" charset="0"/>
              <a:cs typeface="Arial" panose="020B0604020202020204" pitchFamily="34" charset="0"/>
            </a:endParaRPr>
          </a:p>
        </p:txBody>
      </p:sp>
    </p:spTree>
    <p:extLst>
      <p:ext uri="{BB962C8B-B14F-4D97-AF65-F5344CB8AC3E}">
        <p14:creationId xmlns:p14="http://schemas.microsoft.com/office/powerpoint/2010/main" val="423582990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C3CEDFE-677C-1A71-4BFC-D4EA9280B3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997AFC-2DEC-B63B-880D-46EB5B31E4ED}"/>
              </a:ext>
            </a:extLst>
          </p:cNvPr>
          <p:cNvSpPr>
            <a:spLocks noGrp="1"/>
          </p:cNvSpPr>
          <p:nvPr>
            <p:ph type="title"/>
          </p:nvPr>
        </p:nvSpPr>
        <p:spPr>
          <a:xfrm>
            <a:off x="2533574" y="768975"/>
            <a:ext cx="7269017" cy="785091"/>
          </a:xfrm>
        </p:spPr>
        <p:txBody>
          <a:bodyPr/>
          <a:lstStyle/>
          <a:p>
            <a:r>
              <a:rPr lang="en-MY" dirty="0">
                <a:solidFill>
                  <a:srgbClr val="002060"/>
                </a:solidFill>
              </a:rPr>
              <a:t>OPEN : DRONE MISSION</a:t>
            </a:r>
          </a:p>
        </p:txBody>
      </p:sp>
      <p:sp>
        <p:nvSpPr>
          <p:cNvPr id="5" name="Oval 4">
            <a:extLst>
              <a:ext uri="{FF2B5EF4-FFF2-40B4-BE49-F238E27FC236}">
                <a16:creationId xmlns:a16="http://schemas.microsoft.com/office/drawing/2014/main" id="{8630C21C-CE3A-A43C-7F75-95E663068B68}"/>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4" name="Picture 3">
            <a:extLst>
              <a:ext uri="{FF2B5EF4-FFF2-40B4-BE49-F238E27FC236}">
                <a16:creationId xmlns:a16="http://schemas.microsoft.com/office/drawing/2014/main" id="{B8FDB654-7024-EBEA-CFDB-1541BDF9E4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
        <p:nvSpPr>
          <p:cNvPr id="7" name="TextBox 6">
            <a:extLst>
              <a:ext uri="{FF2B5EF4-FFF2-40B4-BE49-F238E27FC236}">
                <a16:creationId xmlns:a16="http://schemas.microsoft.com/office/drawing/2014/main" id="{80F4D011-F26A-ABC0-E303-CBFD3B8FA678}"/>
              </a:ext>
            </a:extLst>
          </p:cNvPr>
          <p:cNvSpPr txBox="1"/>
          <p:nvPr/>
        </p:nvSpPr>
        <p:spPr>
          <a:xfrm>
            <a:off x="461913" y="1498415"/>
            <a:ext cx="11462993" cy="4838761"/>
          </a:xfrm>
          <a:prstGeom prst="rect">
            <a:avLst/>
          </a:prstGeom>
          <a:noFill/>
        </p:spPr>
        <p:txBody>
          <a:bodyPr wrap="square">
            <a:spAutoFit/>
          </a:bodyPr>
          <a:lstStyle/>
          <a:p>
            <a:r>
              <a:rPr lang="en-US" b="1" dirty="0"/>
              <a:t>3. Competition Task </a:t>
            </a:r>
            <a:endParaRPr lang="en-US" dirty="0"/>
          </a:p>
          <a:p>
            <a:r>
              <a:rPr lang="en-US" b="1" dirty="0"/>
              <a:t>    A. Task overview </a:t>
            </a:r>
            <a:endParaRPr lang="en-US" dirty="0"/>
          </a:p>
          <a:p>
            <a:r>
              <a:rPr lang="en-US" dirty="0"/>
              <a:t>	</a:t>
            </a:r>
            <a:r>
              <a:rPr lang="en-US" dirty="0" err="1"/>
              <a:t>i</a:t>
            </a:r>
            <a:r>
              <a:rPr lang="en-US" dirty="0"/>
              <a:t>. </a:t>
            </a:r>
            <a:r>
              <a:rPr lang="en-US" b="1" dirty="0"/>
              <a:t>Elementary School : </a:t>
            </a:r>
            <a:r>
              <a:rPr lang="en-US" dirty="0"/>
              <a:t>The drone starts from the take-off point, completes tasks at 5 designated points and   	returns to the landing point. </a:t>
            </a:r>
          </a:p>
          <a:p>
            <a:r>
              <a:rPr lang="en-US" dirty="0"/>
              <a:t>	ii. </a:t>
            </a:r>
            <a:r>
              <a:rPr lang="en-US" b="1" dirty="0"/>
              <a:t>Middle and High School : </a:t>
            </a:r>
            <a:r>
              <a:rPr lang="en-US" dirty="0"/>
              <a:t>The drone starts from the take-off point, completes tasks at 8 designated points 	and returns to the landing point. </a:t>
            </a:r>
          </a:p>
          <a:p>
            <a:r>
              <a:rPr lang="en-US" dirty="0"/>
              <a:t>	All tasks are scored only once, multiple completions of the same task are counted as a single score. </a:t>
            </a:r>
          </a:p>
          <a:p>
            <a:r>
              <a:rPr lang="en-US" b="1" dirty="0"/>
              <a:t>    B. Task decomposition </a:t>
            </a:r>
            <a:endParaRPr lang="en-US" dirty="0"/>
          </a:p>
          <a:p>
            <a:r>
              <a:rPr lang="en-US" b="1" dirty="0"/>
              <a:t>         Drone takeoff: </a:t>
            </a:r>
            <a:r>
              <a:rPr lang="en-US" dirty="0"/>
              <a:t>The drone completes takeoff and vertical projection fully leaving the takeoff point is considered   </a:t>
            </a:r>
          </a:p>
          <a:p>
            <a:r>
              <a:rPr lang="en-US" dirty="0"/>
              <a:t>         successful. </a:t>
            </a:r>
          </a:p>
          <a:p>
            <a:r>
              <a:rPr lang="en-US" dirty="0"/>
              <a:t>	</a:t>
            </a:r>
            <a:r>
              <a:rPr lang="en-US" dirty="0" err="1"/>
              <a:t>i</a:t>
            </a:r>
            <a:r>
              <a:rPr lang="en-US" dirty="0"/>
              <a:t>. </a:t>
            </a:r>
            <a:r>
              <a:rPr lang="en-US" b="1" dirty="0"/>
              <a:t>Task 1 Crossing mountains and ridges : </a:t>
            </a:r>
          </a:p>
          <a:p>
            <a:r>
              <a:rPr lang="en-US" b="1" dirty="0"/>
              <a:t>	</a:t>
            </a:r>
            <a:r>
              <a:rPr lang="en-US" dirty="0"/>
              <a:t>The drone completes one circle around the horizontal bar to be 	</a:t>
            </a:r>
          </a:p>
          <a:p>
            <a:r>
              <a:rPr lang="en-US" dirty="0"/>
              <a:t>	considered successful. A related diagram is provided below: </a:t>
            </a:r>
          </a:p>
          <a:p>
            <a:r>
              <a:rPr lang="en-US" dirty="0"/>
              <a:t>	</a:t>
            </a:r>
          </a:p>
          <a:p>
            <a:endParaRPr lang="en-US" dirty="0"/>
          </a:p>
          <a:p>
            <a:endParaRPr lang="en-US" dirty="0"/>
          </a:p>
          <a:p>
            <a:pPr marL="285750" marR="54610" lvl="0" indent="-10795" algn="just" defTabSz="914400" rtl="0" eaLnBrk="1" fontAlgn="auto" latinLnBrk="1" hangingPunct="1">
              <a:lnSpc>
                <a:spcPct val="95000"/>
              </a:lnSpc>
              <a:spcBef>
                <a:spcPts val="420"/>
              </a:spcBef>
              <a:spcAft>
                <a:spcPts val="250"/>
              </a:spcAft>
              <a:buClrTx/>
              <a:buSzTx/>
              <a:buFontTx/>
              <a:buNone/>
              <a:tabLst/>
              <a:defRPr/>
            </a:pPr>
            <a:endParaRPr kumimoji="0" lang="en-US" sz="1800" b="0" i="0" u="none" strike="noStrike" kern="100" cap="none" spc="0" normalizeH="0" baseline="0" noProof="0" dirty="0">
              <a:ln>
                <a:noFill/>
              </a:ln>
              <a:solidFill>
                <a:srgbClr val="000000"/>
              </a:solidFill>
              <a:effectLst/>
              <a:uLnTx/>
              <a:uFillTx/>
              <a:latin typeface="Times" panose="02020603050405020304" pitchFamily="18" charset="0"/>
              <a:ea typeface="Times" panose="02020603050405020304" pitchFamily="18" charset="0"/>
              <a:cs typeface="Arial" panose="020B0604020202020204" pitchFamily="34" charset="0"/>
            </a:endParaRPr>
          </a:p>
        </p:txBody>
      </p:sp>
      <p:pic>
        <p:nvPicPr>
          <p:cNvPr id="6" name="Picture 5">
            <a:extLst>
              <a:ext uri="{FF2B5EF4-FFF2-40B4-BE49-F238E27FC236}">
                <a16:creationId xmlns:a16="http://schemas.microsoft.com/office/drawing/2014/main" id="{24258FAE-FACE-F5AF-3AFD-32D68AFE7539}"/>
              </a:ext>
            </a:extLst>
          </p:cNvPr>
          <p:cNvPicPr>
            <a:picLocks noChangeAspect="1"/>
          </p:cNvPicPr>
          <p:nvPr/>
        </p:nvPicPr>
        <p:blipFill>
          <a:blip r:embed="rId3"/>
          <a:stretch>
            <a:fillRect/>
          </a:stretch>
        </p:blipFill>
        <p:spPr>
          <a:xfrm>
            <a:off x="7518164" y="4095009"/>
            <a:ext cx="3349467" cy="2648691"/>
          </a:xfrm>
          <a:prstGeom prst="rect">
            <a:avLst/>
          </a:prstGeom>
        </p:spPr>
      </p:pic>
    </p:spTree>
    <p:extLst>
      <p:ext uri="{BB962C8B-B14F-4D97-AF65-F5344CB8AC3E}">
        <p14:creationId xmlns:p14="http://schemas.microsoft.com/office/powerpoint/2010/main" val="16609668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77620CCB-E136-C190-91BF-03376AE27183}"/>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734FAA05-6A17-BF41-0635-2223EFD5CFC9}"/>
              </a:ext>
            </a:extLst>
          </p:cNvPr>
          <p:cNvSpPr/>
          <p:nvPr/>
        </p:nvSpPr>
        <p:spPr>
          <a:xfrm>
            <a:off x="688157" y="1647826"/>
            <a:ext cx="5407843" cy="408622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B60039F-D77C-2C19-8EE8-804DB54FCBE8}"/>
              </a:ext>
            </a:extLst>
          </p:cNvPr>
          <p:cNvSpPr/>
          <p:nvPr/>
        </p:nvSpPr>
        <p:spPr>
          <a:xfrm>
            <a:off x="6324600" y="1638301"/>
            <a:ext cx="4791075" cy="301596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Table 8">
            <a:extLst>
              <a:ext uri="{FF2B5EF4-FFF2-40B4-BE49-F238E27FC236}">
                <a16:creationId xmlns:a16="http://schemas.microsoft.com/office/drawing/2014/main" id="{93A1AB58-871E-3BB8-3FDF-143EE38C8935}"/>
              </a:ext>
            </a:extLst>
          </p:cNvPr>
          <p:cNvGraphicFramePr>
            <a:graphicFrameLocks noGrp="1"/>
          </p:cNvGraphicFramePr>
          <p:nvPr>
            <p:extLst>
              <p:ext uri="{D42A27DB-BD31-4B8C-83A1-F6EECF244321}">
                <p14:modId xmlns:p14="http://schemas.microsoft.com/office/powerpoint/2010/main" val="274276409"/>
              </p:ext>
            </p:extLst>
          </p:nvPr>
        </p:nvGraphicFramePr>
        <p:xfrm>
          <a:off x="761541" y="1745029"/>
          <a:ext cx="5261074" cy="3967295"/>
        </p:xfrm>
        <a:graphic>
          <a:graphicData uri="http://schemas.openxmlformats.org/drawingml/2006/table">
            <a:tbl>
              <a:tblPr firstRow="1" bandRow="1">
                <a:tableStyleId>{5C22544A-7EE6-4342-B048-85BDC9FD1C3A}</a:tableStyleId>
              </a:tblPr>
              <a:tblGrid>
                <a:gridCol w="1650608">
                  <a:extLst>
                    <a:ext uri="{9D8B030D-6E8A-4147-A177-3AD203B41FA5}">
                      <a16:colId xmlns:a16="http://schemas.microsoft.com/office/drawing/2014/main" val="908066491"/>
                    </a:ext>
                  </a:extLst>
                </a:gridCol>
                <a:gridCol w="3610466">
                  <a:extLst>
                    <a:ext uri="{9D8B030D-6E8A-4147-A177-3AD203B41FA5}">
                      <a16:colId xmlns:a16="http://schemas.microsoft.com/office/drawing/2014/main" val="3167338628"/>
                    </a:ext>
                  </a:extLst>
                </a:gridCol>
              </a:tblGrid>
              <a:tr h="45123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MY" sz="1800" b="1" kern="1200" baseline="0" dirty="0">
                          <a:solidFill>
                            <a:schemeClr val="tx1"/>
                          </a:solidFill>
                          <a:latin typeface="+mn-lt"/>
                          <a:ea typeface="+mn-ea"/>
                          <a:cs typeface="+mn-cs"/>
                        </a:rPr>
                        <a:t>Age</a:t>
                      </a:r>
                    </a:p>
                  </a:txBody>
                  <a:tcPr>
                    <a:solidFill>
                      <a:schemeClr val="bg1">
                        <a:lumMod val="95000"/>
                      </a:schemeClr>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chemeClr val="tx1"/>
                          </a:solidFill>
                          <a:latin typeface="+mn-lt"/>
                          <a:ea typeface="+mn-ea"/>
                          <a:cs typeface="+mn-cs"/>
                        </a:rPr>
                        <a:t>5-8 years old (Based on year) </a:t>
                      </a:r>
                      <a:r>
                        <a:rPr lang="en-US" sz="1800" b="0" i="0" u="none" strike="noStrike" kern="1200" baseline="0" dirty="0">
                          <a:solidFill>
                            <a:schemeClr val="lt1"/>
                          </a:solidFill>
                          <a:latin typeface="+mn-lt"/>
                          <a:ea typeface="+mn-ea"/>
                          <a:cs typeface="+mn-cs"/>
                        </a:rPr>
                        <a:t>	</a:t>
                      </a:r>
                    </a:p>
                  </a:txBody>
                  <a:tcPr>
                    <a:solidFill>
                      <a:schemeClr val="bg1">
                        <a:lumMod val="95000"/>
                      </a:schemeClr>
                    </a:solidFill>
                  </a:tcPr>
                </a:tc>
                <a:extLst>
                  <a:ext uri="{0D108BD9-81ED-4DB2-BD59-A6C34878D82A}">
                    <a16:rowId xmlns:a16="http://schemas.microsoft.com/office/drawing/2014/main" val="3427738065"/>
                  </a:ext>
                </a:extLst>
              </a:tr>
              <a:tr h="451230">
                <a:tc>
                  <a:txBody>
                    <a:bodyPr/>
                    <a:lstStyle/>
                    <a:p>
                      <a:r>
                        <a:rPr lang="en-MY" dirty="0"/>
                        <a:t>Category</a:t>
                      </a:r>
                      <a:endParaRPr lang="en-US" dirty="0"/>
                    </a:p>
                  </a:txBody>
                  <a:tcPr/>
                </a:tc>
                <a:tc>
                  <a:txBody>
                    <a:bodyPr/>
                    <a:lstStyle/>
                    <a:p>
                      <a:r>
                        <a:rPr lang="en-US" sz="1800" b="0" i="0" u="none" strike="noStrike" kern="1200" baseline="0" dirty="0">
                          <a:solidFill>
                            <a:schemeClr val="dk1"/>
                          </a:solidFill>
                          <a:latin typeface="+mn-lt"/>
                          <a:ea typeface="+mn-ea"/>
                          <a:cs typeface="+mn-cs"/>
                        </a:rPr>
                        <a:t>Grouping ( max 3 people in a team) </a:t>
                      </a:r>
                    </a:p>
                  </a:txBody>
                  <a:tcPr/>
                </a:tc>
                <a:extLst>
                  <a:ext uri="{0D108BD9-81ED-4DB2-BD59-A6C34878D82A}">
                    <a16:rowId xmlns:a16="http://schemas.microsoft.com/office/drawing/2014/main" val="375098544"/>
                  </a:ext>
                </a:extLst>
              </a:tr>
              <a:tr h="601266">
                <a:tc>
                  <a:txBody>
                    <a:bodyPr/>
                    <a:lstStyle/>
                    <a:p>
                      <a:r>
                        <a:rPr lang="en-MY" dirty="0"/>
                        <a:t>Robot Kits Allowed</a:t>
                      </a:r>
                      <a:endParaRPr lang="en-US" dirty="0"/>
                    </a:p>
                  </a:txBody>
                  <a:tcPr/>
                </a:tc>
                <a:tc>
                  <a:txBody>
                    <a:bodyPr/>
                    <a:lstStyle/>
                    <a:p>
                      <a:r>
                        <a:rPr lang="en-US" sz="1800" b="0" i="0" u="none" strike="noStrike" kern="1200" baseline="0" dirty="0">
                          <a:solidFill>
                            <a:schemeClr val="dk1"/>
                          </a:solidFill>
                          <a:latin typeface="+mn-lt"/>
                          <a:ea typeface="+mn-ea"/>
                          <a:cs typeface="+mn-cs"/>
                        </a:rPr>
                        <a:t>MRT series product, included </a:t>
                      </a:r>
                      <a:r>
                        <a:rPr lang="en-US" sz="1800" b="0" i="0" u="none" strike="noStrike" kern="1200" baseline="0" dirty="0" err="1">
                          <a:solidFill>
                            <a:schemeClr val="dk1"/>
                          </a:solidFill>
                          <a:latin typeface="+mn-lt"/>
                          <a:ea typeface="+mn-ea"/>
                          <a:cs typeface="+mn-cs"/>
                        </a:rPr>
                        <a:t>CodeSpark</a:t>
                      </a:r>
                      <a:r>
                        <a:rPr lang="en-US" sz="1800" b="0" i="0" u="none" strike="noStrike" kern="1200" baseline="0" dirty="0">
                          <a:solidFill>
                            <a:schemeClr val="dk1"/>
                          </a:solidFill>
                          <a:latin typeface="+mn-lt"/>
                          <a:ea typeface="+mn-ea"/>
                          <a:cs typeface="+mn-cs"/>
                        </a:rPr>
                        <a:t> (Can combine) </a:t>
                      </a:r>
                    </a:p>
                  </a:txBody>
                  <a:tcPr/>
                </a:tc>
                <a:extLst>
                  <a:ext uri="{0D108BD9-81ED-4DB2-BD59-A6C34878D82A}">
                    <a16:rowId xmlns:a16="http://schemas.microsoft.com/office/drawing/2014/main" val="3338115504"/>
                  </a:ext>
                </a:extLst>
              </a:tr>
              <a:tr h="601266">
                <a:tc>
                  <a:txBody>
                    <a:bodyPr/>
                    <a:lstStyle/>
                    <a:p>
                      <a:r>
                        <a:rPr lang="en-MY" dirty="0"/>
                        <a:t>Mission</a:t>
                      </a:r>
                      <a:endParaRPr lang="en-US" dirty="0"/>
                    </a:p>
                  </a:txBody>
                  <a:tcPr/>
                </a:tc>
                <a:tc>
                  <a:txBody>
                    <a:bodyPr/>
                    <a:lstStyle/>
                    <a:p>
                      <a:r>
                        <a:rPr lang="en-US" sz="1800" b="0" i="0" u="none" strike="noStrike" kern="1200" baseline="0" dirty="0">
                          <a:solidFill>
                            <a:schemeClr val="dk1"/>
                          </a:solidFill>
                          <a:latin typeface="+mn-lt"/>
                          <a:ea typeface="+mn-ea"/>
                          <a:cs typeface="+mn-cs"/>
                        </a:rPr>
                        <a:t>Participants design robots/models to perform a storytelling presentation</a:t>
                      </a:r>
                    </a:p>
                  </a:txBody>
                  <a:tcPr/>
                </a:tc>
                <a:extLst>
                  <a:ext uri="{0D108BD9-81ED-4DB2-BD59-A6C34878D82A}">
                    <a16:rowId xmlns:a16="http://schemas.microsoft.com/office/drawing/2014/main" val="46155910"/>
                  </a:ext>
                </a:extLst>
              </a:tr>
              <a:tr h="359346">
                <a:tc>
                  <a:txBody>
                    <a:bodyPr/>
                    <a:lstStyle/>
                    <a:p>
                      <a:r>
                        <a:rPr lang="en-MY" dirty="0"/>
                        <a:t>Robot Building</a:t>
                      </a:r>
                      <a:endParaRPr lang="en-US" dirty="0"/>
                    </a:p>
                  </a:txBody>
                  <a:tcPr/>
                </a:tc>
                <a:tc>
                  <a:txBody>
                    <a:bodyPr/>
                    <a:lstStyle/>
                    <a:p>
                      <a:r>
                        <a:rPr lang="en-MY" dirty="0"/>
                        <a:t>Pre-build</a:t>
                      </a:r>
                      <a:endParaRPr lang="en-US" dirty="0"/>
                    </a:p>
                  </a:txBody>
                  <a:tcPr/>
                </a:tc>
                <a:extLst>
                  <a:ext uri="{0D108BD9-81ED-4DB2-BD59-A6C34878D82A}">
                    <a16:rowId xmlns:a16="http://schemas.microsoft.com/office/drawing/2014/main" val="161686148"/>
                  </a:ext>
                </a:extLst>
              </a:tr>
              <a:tr h="620748">
                <a:tc>
                  <a:txBody>
                    <a:bodyPr/>
                    <a:lstStyle/>
                    <a:p>
                      <a:r>
                        <a:rPr lang="en-US" dirty="0"/>
                        <a:t>Game Method</a:t>
                      </a:r>
                    </a:p>
                  </a:txBody>
                  <a:tcPr/>
                </a:tc>
                <a:tc>
                  <a:txBody>
                    <a:bodyPr/>
                    <a:lstStyle/>
                    <a:p>
                      <a:r>
                        <a:rPr lang="en-US" dirty="0"/>
                        <a:t>On-site presentation and demonstration</a:t>
                      </a:r>
                    </a:p>
                  </a:txBody>
                  <a:tcPr/>
                </a:tc>
                <a:extLst>
                  <a:ext uri="{0D108BD9-81ED-4DB2-BD59-A6C34878D82A}">
                    <a16:rowId xmlns:a16="http://schemas.microsoft.com/office/drawing/2014/main" val="1858216069"/>
                  </a:ext>
                </a:extLst>
              </a:tr>
              <a:tr h="778835">
                <a:tc>
                  <a:txBody>
                    <a:bodyPr/>
                    <a:lstStyle/>
                    <a:p>
                      <a:r>
                        <a:rPr lang="en-US" dirty="0"/>
                        <a:t>Game Duration</a:t>
                      </a:r>
                    </a:p>
                  </a:txBody>
                  <a:tcPr/>
                </a:tc>
                <a:tc>
                  <a:txBody>
                    <a:bodyPr/>
                    <a:lstStyle/>
                    <a:p>
                      <a:r>
                        <a:rPr lang="en-US" dirty="0"/>
                        <a:t>Total 5 minutes including Q&amp;A</a:t>
                      </a:r>
                    </a:p>
                  </a:txBody>
                  <a:tcPr/>
                </a:tc>
                <a:extLst>
                  <a:ext uri="{0D108BD9-81ED-4DB2-BD59-A6C34878D82A}">
                    <a16:rowId xmlns:a16="http://schemas.microsoft.com/office/drawing/2014/main" val="4042124736"/>
                  </a:ext>
                </a:extLst>
              </a:tr>
            </a:tbl>
          </a:graphicData>
        </a:graphic>
      </p:graphicFrame>
      <p:sp>
        <p:nvSpPr>
          <p:cNvPr id="2" name="Title 1">
            <a:extLst>
              <a:ext uri="{FF2B5EF4-FFF2-40B4-BE49-F238E27FC236}">
                <a16:creationId xmlns:a16="http://schemas.microsoft.com/office/drawing/2014/main" id="{3B790378-31F3-45DB-8266-0FB3E97F411B}"/>
              </a:ext>
            </a:extLst>
          </p:cNvPr>
          <p:cNvSpPr>
            <a:spLocks noGrp="1"/>
          </p:cNvSpPr>
          <p:nvPr>
            <p:ph type="title"/>
          </p:nvPr>
        </p:nvSpPr>
        <p:spPr/>
        <p:txBody>
          <a:bodyPr>
            <a:noAutofit/>
          </a:bodyPr>
          <a:lstStyle/>
          <a:p>
            <a:r>
              <a:rPr lang="en-MY" sz="3500" dirty="0">
                <a:solidFill>
                  <a:srgbClr val="002060"/>
                </a:solidFill>
              </a:rPr>
              <a:t>KINDER : YOUNG INNOVATOR</a:t>
            </a:r>
          </a:p>
        </p:txBody>
      </p:sp>
      <p:pic>
        <p:nvPicPr>
          <p:cNvPr id="4" name="Picture 3">
            <a:extLst>
              <a:ext uri="{FF2B5EF4-FFF2-40B4-BE49-F238E27FC236}">
                <a16:creationId xmlns:a16="http://schemas.microsoft.com/office/drawing/2014/main" id="{51902DB9-CD86-F88D-A542-3F0C827527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pic>
        <p:nvPicPr>
          <p:cNvPr id="15" name="Content Placeholder 14">
            <a:extLst>
              <a:ext uri="{FF2B5EF4-FFF2-40B4-BE49-F238E27FC236}">
                <a16:creationId xmlns:a16="http://schemas.microsoft.com/office/drawing/2014/main" id="{3BE0AC9D-DEFA-ABB9-C60D-66F78382AE49}"/>
              </a:ext>
            </a:extLst>
          </p:cNvPr>
          <p:cNvPicPr>
            <a:picLocks noGrp="1" noChangeAspect="1"/>
          </p:cNvPicPr>
          <p:nvPr>
            <p:ph sz="half" idx="10"/>
          </p:nvPr>
        </p:nvPicPr>
        <p:blipFill>
          <a:blip r:embed="rId3"/>
          <a:stretch>
            <a:fillRect/>
          </a:stretch>
        </p:blipFill>
        <p:spPr>
          <a:xfrm>
            <a:off x="6603819" y="2164456"/>
            <a:ext cx="4232635" cy="1637247"/>
          </a:xfrm>
          <a:prstGeom prst="rect">
            <a:avLst/>
          </a:prstGeom>
        </p:spPr>
      </p:pic>
    </p:spTree>
    <p:extLst>
      <p:ext uri="{BB962C8B-B14F-4D97-AF65-F5344CB8AC3E}">
        <p14:creationId xmlns:p14="http://schemas.microsoft.com/office/powerpoint/2010/main" val="2489176168"/>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8357D00-FFEE-D76E-BD07-DEB4393E1F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96C253-3AE8-497E-AB43-60D664E36DC8}"/>
              </a:ext>
            </a:extLst>
          </p:cNvPr>
          <p:cNvSpPr>
            <a:spLocks noGrp="1"/>
          </p:cNvSpPr>
          <p:nvPr>
            <p:ph type="title"/>
          </p:nvPr>
        </p:nvSpPr>
        <p:spPr>
          <a:xfrm>
            <a:off x="2533574" y="768975"/>
            <a:ext cx="7269017" cy="785091"/>
          </a:xfrm>
        </p:spPr>
        <p:txBody>
          <a:bodyPr/>
          <a:lstStyle/>
          <a:p>
            <a:r>
              <a:rPr lang="en-MY" dirty="0">
                <a:solidFill>
                  <a:srgbClr val="002060"/>
                </a:solidFill>
              </a:rPr>
              <a:t>OPEN : DRONE MISSION</a:t>
            </a:r>
          </a:p>
        </p:txBody>
      </p:sp>
      <p:sp>
        <p:nvSpPr>
          <p:cNvPr id="5" name="Oval 4">
            <a:extLst>
              <a:ext uri="{FF2B5EF4-FFF2-40B4-BE49-F238E27FC236}">
                <a16:creationId xmlns:a16="http://schemas.microsoft.com/office/drawing/2014/main" id="{B0DC8792-3A7A-F908-5C85-7C3C089520DF}"/>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4" name="Picture 3">
            <a:extLst>
              <a:ext uri="{FF2B5EF4-FFF2-40B4-BE49-F238E27FC236}">
                <a16:creationId xmlns:a16="http://schemas.microsoft.com/office/drawing/2014/main" id="{D94FD883-4273-48B4-96BF-2BC885AFCB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
        <p:nvSpPr>
          <p:cNvPr id="7" name="TextBox 6">
            <a:extLst>
              <a:ext uri="{FF2B5EF4-FFF2-40B4-BE49-F238E27FC236}">
                <a16:creationId xmlns:a16="http://schemas.microsoft.com/office/drawing/2014/main" id="{02D81707-C324-EEB0-2C22-2F438BA427C9}"/>
              </a:ext>
            </a:extLst>
          </p:cNvPr>
          <p:cNvSpPr txBox="1"/>
          <p:nvPr/>
        </p:nvSpPr>
        <p:spPr>
          <a:xfrm>
            <a:off x="461913" y="1498415"/>
            <a:ext cx="11462993" cy="3909275"/>
          </a:xfrm>
          <a:prstGeom prst="rect">
            <a:avLst/>
          </a:prstGeom>
          <a:noFill/>
        </p:spPr>
        <p:txBody>
          <a:bodyPr wrap="square">
            <a:spAutoFit/>
          </a:bodyPr>
          <a:lstStyle/>
          <a:p>
            <a:r>
              <a:rPr lang="en-US" dirty="0"/>
              <a:t>	ii. </a:t>
            </a:r>
            <a:r>
              <a:rPr lang="en-US" b="1" dirty="0"/>
              <a:t>Task 2 Crossing the strait: </a:t>
            </a:r>
            <a:r>
              <a:rPr lang="en-US" dirty="0"/>
              <a:t>The drone passing through the ring is considered successful. A related diagram is 	shown below: </a:t>
            </a:r>
          </a:p>
          <a:p>
            <a:pPr marL="285750" marR="54610" lvl="0" indent="-10795" algn="just" defTabSz="914400" rtl="0" eaLnBrk="1" fontAlgn="auto" latinLnBrk="1" hangingPunct="1">
              <a:lnSpc>
                <a:spcPct val="95000"/>
              </a:lnSpc>
              <a:spcBef>
                <a:spcPts val="420"/>
              </a:spcBef>
              <a:spcAft>
                <a:spcPts val="250"/>
              </a:spcAft>
              <a:buClrTx/>
              <a:buSzTx/>
              <a:buFontTx/>
              <a:buNone/>
              <a:tabLst/>
              <a:defRPr/>
            </a:pPr>
            <a:endParaRPr kumimoji="0" lang="en-US" sz="1800" b="0" i="0" u="none" strike="noStrike" kern="100" cap="none" spc="0" normalizeH="0" baseline="0" noProof="0" dirty="0">
              <a:ln>
                <a:noFill/>
              </a:ln>
              <a:solidFill>
                <a:srgbClr val="000000"/>
              </a:solidFill>
              <a:effectLst/>
              <a:uLnTx/>
              <a:uFillTx/>
              <a:latin typeface="Times" panose="02020603050405020304" pitchFamily="18" charset="0"/>
              <a:ea typeface="Times" panose="02020603050405020304" pitchFamily="18" charset="0"/>
              <a:cs typeface="Arial" panose="020B0604020202020204" pitchFamily="34" charset="0"/>
            </a:endParaRPr>
          </a:p>
          <a:p>
            <a:pPr marL="285750" marR="54610" lvl="0" indent="-10795" algn="just" defTabSz="914400" rtl="0" eaLnBrk="1" fontAlgn="auto" latinLnBrk="1" hangingPunct="1">
              <a:lnSpc>
                <a:spcPct val="95000"/>
              </a:lnSpc>
              <a:spcBef>
                <a:spcPts val="420"/>
              </a:spcBef>
              <a:spcAft>
                <a:spcPts val="250"/>
              </a:spcAft>
              <a:buClrTx/>
              <a:buSzTx/>
              <a:buFontTx/>
              <a:buNone/>
              <a:tabLst/>
              <a:defRPr/>
            </a:pPr>
            <a:endParaRPr lang="en-US" kern="100" dirty="0">
              <a:solidFill>
                <a:srgbClr val="000000"/>
              </a:solidFill>
              <a:latin typeface="Times" panose="02020603050405020304" pitchFamily="18" charset="0"/>
              <a:ea typeface="Times" panose="02020603050405020304" pitchFamily="18" charset="0"/>
              <a:cs typeface="Arial" panose="020B0604020202020204" pitchFamily="34" charset="0"/>
            </a:endParaRPr>
          </a:p>
          <a:p>
            <a:pPr marL="285750" marR="54610" lvl="0" indent="-10795" algn="just" defTabSz="914400" rtl="0" eaLnBrk="1" fontAlgn="auto" latinLnBrk="1" hangingPunct="1">
              <a:lnSpc>
                <a:spcPct val="95000"/>
              </a:lnSpc>
              <a:spcBef>
                <a:spcPts val="420"/>
              </a:spcBef>
              <a:spcAft>
                <a:spcPts val="250"/>
              </a:spcAft>
              <a:buClrTx/>
              <a:buSzTx/>
              <a:buFontTx/>
              <a:buNone/>
              <a:tabLst/>
              <a:defRPr/>
            </a:pPr>
            <a:endParaRPr kumimoji="0" lang="en-US" sz="1800" b="0" i="0" u="none" strike="noStrike" kern="100" cap="none" spc="0" normalizeH="0" baseline="0" noProof="0" dirty="0">
              <a:ln>
                <a:noFill/>
              </a:ln>
              <a:solidFill>
                <a:srgbClr val="000000"/>
              </a:solidFill>
              <a:effectLst/>
              <a:uLnTx/>
              <a:uFillTx/>
              <a:latin typeface="Times" panose="02020603050405020304" pitchFamily="18" charset="0"/>
              <a:ea typeface="Times" panose="02020603050405020304" pitchFamily="18" charset="0"/>
              <a:cs typeface="Arial" panose="020B0604020202020204" pitchFamily="34" charset="0"/>
            </a:endParaRPr>
          </a:p>
          <a:p>
            <a:pPr marL="285750" marR="54610" lvl="0" indent="-10795" algn="just" defTabSz="914400" rtl="0" eaLnBrk="1" fontAlgn="auto" latinLnBrk="1" hangingPunct="1">
              <a:lnSpc>
                <a:spcPct val="95000"/>
              </a:lnSpc>
              <a:spcBef>
                <a:spcPts val="420"/>
              </a:spcBef>
              <a:spcAft>
                <a:spcPts val="250"/>
              </a:spcAft>
              <a:buClrTx/>
              <a:buSzTx/>
              <a:buFontTx/>
              <a:buNone/>
              <a:tabLst/>
              <a:defRPr/>
            </a:pPr>
            <a:endParaRPr lang="en-US" kern="100" dirty="0">
              <a:solidFill>
                <a:srgbClr val="000000"/>
              </a:solidFill>
              <a:latin typeface="Times" panose="02020603050405020304" pitchFamily="18" charset="0"/>
              <a:ea typeface="Times" panose="02020603050405020304" pitchFamily="18" charset="0"/>
              <a:cs typeface="Arial" panose="020B0604020202020204" pitchFamily="34" charset="0"/>
            </a:endParaRPr>
          </a:p>
          <a:p>
            <a:pPr marL="285750" marR="54610" lvl="0" indent="-10795" algn="just" defTabSz="914400" rtl="0" eaLnBrk="1" fontAlgn="auto" latinLnBrk="1" hangingPunct="1">
              <a:lnSpc>
                <a:spcPct val="95000"/>
              </a:lnSpc>
              <a:spcBef>
                <a:spcPts val="420"/>
              </a:spcBef>
              <a:spcAft>
                <a:spcPts val="250"/>
              </a:spcAft>
              <a:buClrTx/>
              <a:buSzTx/>
              <a:buFontTx/>
              <a:buNone/>
              <a:tabLst/>
              <a:defRPr/>
            </a:pPr>
            <a:endParaRPr kumimoji="0" lang="en-US" sz="1800" b="0" i="0" u="none" strike="noStrike" kern="100" cap="none" spc="0" normalizeH="0" baseline="0" noProof="0" dirty="0">
              <a:ln>
                <a:noFill/>
              </a:ln>
              <a:solidFill>
                <a:srgbClr val="000000"/>
              </a:solidFill>
              <a:effectLst/>
              <a:uLnTx/>
              <a:uFillTx/>
              <a:latin typeface="Times" panose="02020603050405020304" pitchFamily="18" charset="0"/>
              <a:ea typeface="Times" panose="02020603050405020304" pitchFamily="18" charset="0"/>
              <a:cs typeface="Arial" panose="020B0604020202020204" pitchFamily="34" charset="0"/>
            </a:endParaRPr>
          </a:p>
          <a:p>
            <a:pPr marL="285750" marR="54610" lvl="0" indent="-10795" algn="just" defTabSz="914400" rtl="0" eaLnBrk="1" fontAlgn="auto" latinLnBrk="1" hangingPunct="1">
              <a:lnSpc>
                <a:spcPct val="95000"/>
              </a:lnSpc>
              <a:spcBef>
                <a:spcPts val="420"/>
              </a:spcBef>
              <a:spcAft>
                <a:spcPts val="250"/>
              </a:spcAft>
              <a:buClrTx/>
              <a:buSzTx/>
              <a:buFontTx/>
              <a:buNone/>
              <a:tabLst/>
              <a:defRPr/>
            </a:pPr>
            <a:endParaRPr lang="en-US" kern="100" dirty="0">
              <a:solidFill>
                <a:srgbClr val="000000"/>
              </a:solidFill>
              <a:latin typeface="Times" panose="02020603050405020304" pitchFamily="18" charset="0"/>
              <a:ea typeface="Times" panose="02020603050405020304" pitchFamily="18" charset="0"/>
              <a:cs typeface="Arial" panose="020B0604020202020204" pitchFamily="34" charset="0"/>
            </a:endParaRPr>
          </a:p>
          <a:p>
            <a:r>
              <a:rPr lang="en-US" dirty="0"/>
              <a:t>	iii. </a:t>
            </a:r>
            <a:r>
              <a:rPr lang="en-US" b="1" dirty="0"/>
              <a:t>Task 3 Fixed-point cruising: </a:t>
            </a:r>
            <a:r>
              <a:rPr lang="en-US" dirty="0"/>
              <a:t>The drone completes one circle around the vertical pole to be considered 	successful (the flight altitude must not exceed the height of the vertical pole). A related diagram is shown 	below: </a:t>
            </a:r>
          </a:p>
          <a:p>
            <a:pPr marL="285750" marR="54610" lvl="0" indent="-10795" algn="just" defTabSz="914400" rtl="0" eaLnBrk="1" fontAlgn="auto" latinLnBrk="1" hangingPunct="1">
              <a:lnSpc>
                <a:spcPct val="95000"/>
              </a:lnSpc>
              <a:spcBef>
                <a:spcPts val="420"/>
              </a:spcBef>
              <a:spcAft>
                <a:spcPts val="250"/>
              </a:spcAft>
              <a:buClrTx/>
              <a:buSzTx/>
              <a:buFontTx/>
              <a:buNone/>
              <a:tabLst/>
              <a:defRPr/>
            </a:pPr>
            <a:endParaRPr kumimoji="0" lang="en-US" sz="1800" b="0" i="0" u="none" strike="noStrike" kern="100" cap="none" spc="0" normalizeH="0" baseline="0" noProof="0" dirty="0">
              <a:ln>
                <a:noFill/>
              </a:ln>
              <a:solidFill>
                <a:srgbClr val="000000"/>
              </a:solidFill>
              <a:effectLst/>
              <a:uLnTx/>
              <a:uFillTx/>
              <a:latin typeface="Times" panose="02020603050405020304" pitchFamily="18" charset="0"/>
              <a:ea typeface="Times" panose="02020603050405020304" pitchFamily="18" charset="0"/>
              <a:cs typeface="Arial" panose="020B0604020202020204" pitchFamily="34" charset="0"/>
            </a:endParaRPr>
          </a:p>
        </p:txBody>
      </p:sp>
      <p:pic>
        <p:nvPicPr>
          <p:cNvPr id="9" name="Picture 8">
            <a:extLst>
              <a:ext uri="{FF2B5EF4-FFF2-40B4-BE49-F238E27FC236}">
                <a16:creationId xmlns:a16="http://schemas.microsoft.com/office/drawing/2014/main" id="{4283E854-CF89-5835-7E35-62AD0945AC03}"/>
              </a:ext>
            </a:extLst>
          </p:cNvPr>
          <p:cNvPicPr>
            <a:picLocks noChangeAspect="1"/>
          </p:cNvPicPr>
          <p:nvPr/>
        </p:nvPicPr>
        <p:blipFill>
          <a:blip r:embed="rId3"/>
          <a:stretch>
            <a:fillRect/>
          </a:stretch>
        </p:blipFill>
        <p:spPr>
          <a:xfrm>
            <a:off x="4254321" y="1966609"/>
            <a:ext cx="2778075" cy="2205940"/>
          </a:xfrm>
          <a:prstGeom prst="rect">
            <a:avLst/>
          </a:prstGeom>
        </p:spPr>
      </p:pic>
      <p:pic>
        <p:nvPicPr>
          <p:cNvPr id="11" name="Picture 10">
            <a:extLst>
              <a:ext uri="{FF2B5EF4-FFF2-40B4-BE49-F238E27FC236}">
                <a16:creationId xmlns:a16="http://schemas.microsoft.com/office/drawing/2014/main" id="{55D9019C-0E91-3A92-33D6-8A5058E01BD9}"/>
              </a:ext>
            </a:extLst>
          </p:cNvPr>
          <p:cNvPicPr>
            <a:picLocks noChangeAspect="1"/>
          </p:cNvPicPr>
          <p:nvPr/>
        </p:nvPicPr>
        <p:blipFill>
          <a:blip r:embed="rId4"/>
          <a:stretch>
            <a:fillRect/>
          </a:stretch>
        </p:blipFill>
        <p:spPr>
          <a:xfrm>
            <a:off x="4530221" y="4862449"/>
            <a:ext cx="2502175" cy="1881251"/>
          </a:xfrm>
          <a:prstGeom prst="rect">
            <a:avLst/>
          </a:prstGeom>
        </p:spPr>
      </p:pic>
    </p:spTree>
    <p:extLst>
      <p:ext uri="{BB962C8B-B14F-4D97-AF65-F5344CB8AC3E}">
        <p14:creationId xmlns:p14="http://schemas.microsoft.com/office/powerpoint/2010/main" val="281677465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AFBF4EC-B0E3-D464-42BB-4498CE7101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6402AC-96A7-9C47-1E7F-ED75A107F750}"/>
              </a:ext>
            </a:extLst>
          </p:cNvPr>
          <p:cNvSpPr>
            <a:spLocks noGrp="1"/>
          </p:cNvSpPr>
          <p:nvPr>
            <p:ph type="title"/>
          </p:nvPr>
        </p:nvSpPr>
        <p:spPr>
          <a:xfrm>
            <a:off x="2533574" y="768975"/>
            <a:ext cx="7269017" cy="785091"/>
          </a:xfrm>
        </p:spPr>
        <p:txBody>
          <a:bodyPr/>
          <a:lstStyle/>
          <a:p>
            <a:r>
              <a:rPr lang="en-MY" dirty="0">
                <a:solidFill>
                  <a:srgbClr val="002060"/>
                </a:solidFill>
              </a:rPr>
              <a:t>OPEN : DRONE MISSION</a:t>
            </a:r>
          </a:p>
        </p:txBody>
      </p:sp>
      <p:sp>
        <p:nvSpPr>
          <p:cNvPr id="5" name="Oval 4">
            <a:extLst>
              <a:ext uri="{FF2B5EF4-FFF2-40B4-BE49-F238E27FC236}">
                <a16:creationId xmlns:a16="http://schemas.microsoft.com/office/drawing/2014/main" id="{47C921C5-5BDF-21AA-DAB4-B36BA81070D6}"/>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4" name="Picture 3">
            <a:extLst>
              <a:ext uri="{FF2B5EF4-FFF2-40B4-BE49-F238E27FC236}">
                <a16:creationId xmlns:a16="http://schemas.microsoft.com/office/drawing/2014/main" id="{178325A3-9628-B1F3-135E-E122082194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
        <p:nvSpPr>
          <p:cNvPr id="7" name="TextBox 6">
            <a:extLst>
              <a:ext uri="{FF2B5EF4-FFF2-40B4-BE49-F238E27FC236}">
                <a16:creationId xmlns:a16="http://schemas.microsoft.com/office/drawing/2014/main" id="{FDA72CEE-3107-6BAA-6A73-C85C719175E0}"/>
              </a:ext>
            </a:extLst>
          </p:cNvPr>
          <p:cNvSpPr txBox="1"/>
          <p:nvPr/>
        </p:nvSpPr>
        <p:spPr>
          <a:xfrm>
            <a:off x="461913" y="1498415"/>
            <a:ext cx="11462993" cy="4186274"/>
          </a:xfrm>
          <a:prstGeom prst="rect">
            <a:avLst/>
          </a:prstGeom>
          <a:noFill/>
        </p:spPr>
        <p:txBody>
          <a:bodyPr wrap="square">
            <a:spAutoFit/>
          </a:bodyPr>
          <a:lstStyle/>
          <a:p>
            <a:r>
              <a:rPr lang="en-US" dirty="0"/>
              <a:t>	iv. </a:t>
            </a:r>
            <a:r>
              <a:rPr lang="en-US" b="1" dirty="0"/>
              <a:t>Task 4 Dual challenge: </a:t>
            </a:r>
            <a:r>
              <a:rPr lang="en-US" dirty="0"/>
              <a:t>The drone completes one circle around each of the horizontal bars at both ends to be 	considered successful. A related diagram is shown below: </a:t>
            </a:r>
          </a:p>
          <a:p>
            <a:pPr marL="285750" marR="54610" lvl="0" indent="-10795" algn="just" defTabSz="914400" rtl="0" eaLnBrk="1" fontAlgn="auto" latinLnBrk="1" hangingPunct="1">
              <a:lnSpc>
                <a:spcPct val="95000"/>
              </a:lnSpc>
              <a:spcBef>
                <a:spcPts val="420"/>
              </a:spcBef>
              <a:spcAft>
                <a:spcPts val="250"/>
              </a:spcAft>
              <a:buClrTx/>
              <a:buSzTx/>
              <a:buFontTx/>
              <a:buNone/>
              <a:tabLst/>
              <a:defRPr/>
            </a:pPr>
            <a:endParaRPr kumimoji="0" lang="en-US" sz="1800" b="0" i="0" u="none" strike="noStrike" kern="100" cap="none" spc="0" normalizeH="0" baseline="0" noProof="0" dirty="0">
              <a:ln>
                <a:noFill/>
              </a:ln>
              <a:solidFill>
                <a:srgbClr val="000000"/>
              </a:solidFill>
              <a:effectLst/>
              <a:uLnTx/>
              <a:uFillTx/>
              <a:latin typeface="Times" panose="02020603050405020304" pitchFamily="18" charset="0"/>
              <a:ea typeface="Times" panose="02020603050405020304" pitchFamily="18" charset="0"/>
              <a:cs typeface="Arial" panose="020B0604020202020204" pitchFamily="34" charset="0"/>
            </a:endParaRPr>
          </a:p>
          <a:p>
            <a:pPr marL="285750" marR="54610" lvl="0" indent="-10795" algn="just" defTabSz="914400" rtl="0" eaLnBrk="1" fontAlgn="auto" latinLnBrk="1" hangingPunct="1">
              <a:lnSpc>
                <a:spcPct val="95000"/>
              </a:lnSpc>
              <a:spcBef>
                <a:spcPts val="420"/>
              </a:spcBef>
              <a:spcAft>
                <a:spcPts val="250"/>
              </a:spcAft>
              <a:buClrTx/>
              <a:buSzTx/>
              <a:buFontTx/>
              <a:buNone/>
              <a:tabLst/>
              <a:defRPr/>
            </a:pPr>
            <a:endParaRPr lang="en-US" kern="100" dirty="0">
              <a:solidFill>
                <a:srgbClr val="000000"/>
              </a:solidFill>
              <a:latin typeface="Times" panose="02020603050405020304" pitchFamily="18" charset="0"/>
              <a:ea typeface="Times" panose="02020603050405020304" pitchFamily="18" charset="0"/>
              <a:cs typeface="Arial" panose="020B0604020202020204" pitchFamily="34" charset="0"/>
            </a:endParaRPr>
          </a:p>
          <a:p>
            <a:pPr marL="285750" marR="54610" lvl="0" indent="-10795" algn="just" defTabSz="914400" rtl="0" eaLnBrk="1" fontAlgn="auto" latinLnBrk="1" hangingPunct="1">
              <a:lnSpc>
                <a:spcPct val="95000"/>
              </a:lnSpc>
              <a:spcBef>
                <a:spcPts val="420"/>
              </a:spcBef>
              <a:spcAft>
                <a:spcPts val="250"/>
              </a:spcAft>
              <a:buClrTx/>
              <a:buSzTx/>
              <a:buFontTx/>
              <a:buNone/>
              <a:tabLst/>
              <a:defRPr/>
            </a:pPr>
            <a:endParaRPr kumimoji="0" lang="en-US" sz="1800" b="0" i="0" u="none" strike="noStrike" kern="100" cap="none" spc="0" normalizeH="0" baseline="0" noProof="0" dirty="0">
              <a:ln>
                <a:noFill/>
              </a:ln>
              <a:solidFill>
                <a:srgbClr val="000000"/>
              </a:solidFill>
              <a:effectLst/>
              <a:uLnTx/>
              <a:uFillTx/>
              <a:latin typeface="Times" panose="02020603050405020304" pitchFamily="18" charset="0"/>
              <a:ea typeface="Times" panose="02020603050405020304" pitchFamily="18" charset="0"/>
              <a:cs typeface="Arial" panose="020B0604020202020204" pitchFamily="34" charset="0"/>
            </a:endParaRPr>
          </a:p>
          <a:p>
            <a:pPr marL="285750" marR="54610" lvl="0" indent="-10795" algn="just" defTabSz="914400" rtl="0" eaLnBrk="1" fontAlgn="auto" latinLnBrk="1" hangingPunct="1">
              <a:lnSpc>
                <a:spcPct val="95000"/>
              </a:lnSpc>
              <a:spcBef>
                <a:spcPts val="420"/>
              </a:spcBef>
              <a:spcAft>
                <a:spcPts val="250"/>
              </a:spcAft>
              <a:buClrTx/>
              <a:buSzTx/>
              <a:buFontTx/>
              <a:buNone/>
              <a:tabLst/>
              <a:defRPr/>
            </a:pPr>
            <a:endParaRPr lang="en-US" kern="100" dirty="0">
              <a:solidFill>
                <a:srgbClr val="000000"/>
              </a:solidFill>
              <a:latin typeface="Times" panose="02020603050405020304" pitchFamily="18" charset="0"/>
              <a:ea typeface="Times" panose="02020603050405020304" pitchFamily="18" charset="0"/>
              <a:cs typeface="Arial" panose="020B0604020202020204" pitchFamily="34" charset="0"/>
            </a:endParaRPr>
          </a:p>
          <a:p>
            <a:pPr marL="285750" marR="54610" lvl="0" indent="-10795" algn="just" defTabSz="914400" rtl="0" eaLnBrk="1" fontAlgn="auto" latinLnBrk="1" hangingPunct="1">
              <a:lnSpc>
                <a:spcPct val="95000"/>
              </a:lnSpc>
              <a:spcBef>
                <a:spcPts val="420"/>
              </a:spcBef>
              <a:spcAft>
                <a:spcPts val="250"/>
              </a:spcAft>
              <a:buClrTx/>
              <a:buSzTx/>
              <a:buFontTx/>
              <a:buNone/>
              <a:tabLst/>
              <a:defRPr/>
            </a:pPr>
            <a:endParaRPr kumimoji="0" lang="en-US" sz="1800" b="0" i="0" u="none" strike="noStrike" kern="100" cap="none" spc="0" normalizeH="0" baseline="0" noProof="0" dirty="0">
              <a:ln>
                <a:noFill/>
              </a:ln>
              <a:solidFill>
                <a:srgbClr val="000000"/>
              </a:solidFill>
              <a:effectLst/>
              <a:uLnTx/>
              <a:uFillTx/>
              <a:latin typeface="Times" panose="02020603050405020304" pitchFamily="18" charset="0"/>
              <a:ea typeface="Times" panose="02020603050405020304" pitchFamily="18" charset="0"/>
              <a:cs typeface="Arial" panose="020B0604020202020204" pitchFamily="34" charset="0"/>
            </a:endParaRPr>
          </a:p>
          <a:p>
            <a:pPr marL="285750" marR="54610" lvl="0" indent="-10795" algn="just" defTabSz="914400" rtl="0" eaLnBrk="1" fontAlgn="auto" latinLnBrk="1" hangingPunct="1">
              <a:lnSpc>
                <a:spcPct val="95000"/>
              </a:lnSpc>
              <a:spcBef>
                <a:spcPts val="420"/>
              </a:spcBef>
              <a:spcAft>
                <a:spcPts val="250"/>
              </a:spcAft>
              <a:buClrTx/>
              <a:buSzTx/>
              <a:buFontTx/>
              <a:buNone/>
              <a:tabLst/>
              <a:defRPr/>
            </a:pPr>
            <a:endParaRPr lang="en-US" kern="100" dirty="0">
              <a:solidFill>
                <a:srgbClr val="000000"/>
              </a:solidFill>
              <a:latin typeface="Times" panose="02020603050405020304" pitchFamily="18" charset="0"/>
              <a:ea typeface="Times" panose="02020603050405020304" pitchFamily="18" charset="0"/>
              <a:cs typeface="Arial" panose="020B0604020202020204" pitchFamily="34" charset="0"/>
            </a:endParaRPr>
          </a:p>
          <a:p>
            <a:r>
              <a:rPr lang="en-US" dirty="0"/>
              <a:t>	</a:t>
            </a:r>
          </a:p>
          <a:p>
            <a:r>
              <a:rPr lang="en-US" dirty="0"/>
              <a:t>	v. </a:t>
            </a:r>
            <a:r>
              <a:rPr lang="en-US" b="1" dirty="0"/>
              <a:t>Task 5 Rapid ascent: </a:t>
            </a:r>
            <a:r>
              <a:rPr lang="en-US" dirty="0"/>
              <a:t>The drone passing through the ring from bottom to top is considered successful. A 	related diagram is shown below: </a:t>
            </a:r>
          </a:p>
          <a:p>
            <a:endParaRPr lang="en-US" dirty="0"/>
          </a:p>
          <a:p>
            <a:pPr marL="285750" marR="54610" lvl="0" indent="-10795" algn="just" defTabSz="914400" rtl="0" eaLnBrk="1" fontAlgn="auto" latinLnBrk="1" hangingPunct="1">
              <a:lnSpc>
                <a:spcPct val="95000"/>
              </a:lnSpc>
              <a:spcBef>
                <a:spcPts val="420"/>
              </a:spcBef>
              <a:spcAft>
                <a:spcPts val="250"/>
              </a:spcAft>
              <a:buClrTx/>
              <a:buSzTx/>
              <a:buFontTx/>
              <a:buNone/>
              <a:tabLst/>
              <a:defRPr/>
            </a:pPr>
            <a:endParaRPr kumimoji="0" lang="en-US" sz="1800" b="0" i="0" u="none" strike="noStrike" kern="100" cap="none" spc="0" normalizeH="0" baseline="0" noProof="0" dirty="0">
              <a:ln>
                <a:noFill/>
              </a:ln>
              <a:solidFill>
                <a:srgbClr val="000000"/>
              </a:solidFill>
              <a:effectLst/>
              <a:uLnTx/>
              <a:uFillTx/>
              <a:latin typeface="Times" panose="02020603050405020304" pitchFamily="18" charset="0"/>
              <a:ea typeface="Times" panose="02020603050405020304" pitchFamily="18" charset="0"/>
              <a:cs typeface="Arial" panose="020B0604020202020204" pitchFamily="34" charset="0"/>
            </a:endParaRPr>
          </a:p>
        </p:txBody>
      </p:sp>
      <p:pic>
        <p:nvPicPr>
          <p:cNvPr id="6" name="Picture 5">
            <a:extLst>
              <a:ext uri="{FF2B5EF4-FFF2-40B4-BE49-F238E27FC236}">
                <a16:creationId xmlns:a16="http://schemas.microsoft.com/office/drawing/2014/main" id="{3789411F-92C9-69B8-309A-4E6FD733AC51}"/>
              </a:ext>
            </a:extLst>
          </p:cNvPr>
          <p:cNvPicPr>
            <a:picLocks noChangeAspect="1"/>
          </p:cNvPicPr>
          <p:nvPr/>
        </p:nvPicPr>
        <p:blipFill>
          <a:blip r:embed="rId3"/>
          <a:stretch>
            <a:fillRect/>
          </a:stretch>
        </p:blipFill>
        <p:spPr>
          <a:xfrm>
            <a:off x="4251488" y="2044735"/>
            <a:ext cx="3016577" cy="2263873"/>
          </a:xfrm>
          <a:prstGeom prst="rect">
            <a:avLst/>
          </a:prstGeom>
        </p:spPr>
      </p:pic>
      <p:pic>
        <p:nvPicPr>
          <p:cNvPr id="10" name="Picture 9">
            <a:extLst>
              <a:ext uri="{FF2B5EF4-FFF2-40B4-BE49-F238E27FC236}">
                <a16:creationId xmlns:a16="http://schemas.microsoft.com/office/drawing/2014/main" id="{D2E0A359-260E-617F-7F62-1AB8F90BB335}"/>
              </a:ext>
            </a:extLst>
          </p:cNvPr>
          <p:cNvPicPr>
            <a:picLocks noChangeAspect="1"/>
          </p:cNvPicPr>
          <p:nvPr/>
        </p:nvPicPr>
        <p:blipFill>
          <a:blip r:embed="rId4"/>
          <a:stretch>
            <a:fillRect/>
          </a:stretch>
        </p:blipFill>
        <p:spPr>
          <a:xfrm>
            <a:off x="4682577" y="4713729"/>
            <a:ext cx="2826846" cy="2135170"/>
          </a:xfrm>
          <a:prstGeom prst="rect">
            <a:avLst/>
          </a:prstGeom>
        </p:spPr>
      </p:pic>
    </p:spTree>
    <p:extLst>
      <p:ext uri="{BB962C8B-B14F-4D97-AF65-F5344CB8AC3E}">
        <p14:creationId xmlns:p14="http://schemas.microsoft.com/office/powerpoint/2010/main" val="101224969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5380102-45CD-61D1-01C4-82EB2CC062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A47377-E2E3-64AC-7065-B7694EDB9729}"/>
              </a:ext>
            </a:extLst>
          </p:cNvPr>
          <p:cNvSpPr>
            <a:spLocks noGrp="1"/>
          </p:cNvSpPr>
          <p:nvPr>
            <p:ph type="title"/>
          </p:nvPr>
        </p:nvSpPr>
        <p:spPr>
          <a:xfrm>
            <a:off x="2533574" y="768975"/>
            <a:ext cx="7269017" cy="785091"/>
          </a:xfrm>
        </p:spPr>
        <p:txBody>
          <a:bodyPr/>
          <a:lstStyle/>
          <a:p>
            <a:r>
              <a:rPr lang="en-MY" dirty="0">
                <a:solidFill>
                  <a:srgbClr val="002060"/>
                </a:solidFill>
              </a:rPr>
              <a:t>OPEN : DRONE MISSION</a:t>
            </a:r>
          </a:p>
        </p:txBody>
      </p:sp>
      <p:sp>
        <p:nvSpPr>
          <p:cNvPr id="5" name="Oval 4">
            <a:extLst>
              <a:ext uri="{FF2B5EF4-FFF2-40B4-BE49-F238E27FC236}">
                <a16:creationId xmlns:a16="http://schemas.microsoft.com/office/drawing/2014/main" id="{AB5FD303-05CF-3882-40BF-2DD9E1E14FC2}"/>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4" name="Picture 3">
            <a:extLst>
              <a:ext uri="{FF2B5EF4-FFF2-40B4-BE49-F238E27FC236}">
                <a16:creationId xmlns:a16="http://schemas.microsoft.com/office/drawing/2014/main" id="{DAAA8A5E-AA36-4D10-B534-1ADE64ECCF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
        <p:nvSpPr>
          <p:cNvPr id="7" name="TextBox 6">
            <a:extLst>
              <a:ext uri="{FF2B5EF4-FFF2-40B4-BE49-F238E27FC236}">
                <a16:creationId xmlns:a16="http://schemas.microsoft.com/office/drawing/2014/main" id="{67B6948D-4CE2-140D-BA20-3A59AEEDA58F}"/>
              </a:ext>
            </a:extLst>
          </p:cNvPr>
          <p:cNvSpPr txBox="1"/>
          <p:nvPr/>
        </p:nvSpPr>
        <p:spPr>
          <a:xfrm>
            <a:off x="461913" y="1498415"/>
            <a:ext cx="11462993" cy="4186274"/>
          </a:xfrm>
          <a:prstGeom prst="rect">
            <a:avLst/>
          </a:prstGeom>
          <a:noFill/>
        </p:spPr>
        <p:txBody>
          <a:bodyPr wrap="square">
            <a:spAutoFit/>
          </a:bodyPr>
          <a:lstStyle/>
          <a:p>
            <a:r>
              <a:rPr lang="en-US" dirty="0"/>
              <a:t>	vi. </a:t>
            </a:r>
            <a:r>
              <a:rPr lang="en-US" b="1" dirty="0"/>
              <a:t>Task 6 S-shaped maneuvering: </a:t>
            </a:r>
            <a:r>
              <a:rPr lang="en-US" dirty="0"/>
              <a:t>The drone successfully navigates around two vertical poles spaced 30 cm 	apart in an S-shaped pattern. A related diagram is shown below: </a:t>
            </a:r>
          </a:p>
          <a:p>
            <a:pPr marL="285750" marR="54610" lvl="0" indent="-10795" algn="just" defTabSz="914400" rtl="0" eaLnBrk="1" fontAlgn="auto" latinLnBrk="1" hangingPunct="1">
              <a:lnSpc>
                <a:spcPct val="95000"/>
              </a:lnSpc>
              <a:spcBef>
                <a:spcPts val="420"/>
              </a:spcBef>
              <a:spcAft>
                <a:spcPts val="250"/>
              </a:spcAft>
              <a:buClrTx/>
              <a:buSzTx/>
              <a:buFontTx/>
              <a:buNone/>
              <a:tabLst/>
              <a:defRPr/>
            </a:pPr>
            <a:endParaRPr kumimoji="0" lang="en-US" sz="1800" b="0" i="0" u="none" strike="noStrike" kern="100" cap="none" spc="0" normalizeH="0" baseline="0" noProof="0" dirty="0">
              <a:ln>
                <a:noFill/>
              </a:ln>
              <a:solidFill>
                <a:srgbClr val="000000"/>
              </a:solidFill>
              <a:effectLst/>
              <a:uLnTx/>
              <a:uFillTx/>
              <a:latin typeface="Times" panose="02020603050405020304" pitchFamily="18" charset="0"/>
              <a:ea typeface="Times" panose="02020603050405020304" pitchFamily="18" charset="0"/>
              <a:cs typeface="Arial" panose="020B0604020202020204" pitchFamily="34" charset="0"/>
            </a:endParaRPr>
          </a:p>
          <a:p>
            <a:pPr marL="285750" marR="54610" lvl="0" indent="-10795" algn="just" defTabSz="914400" rtl="0" eaLnBrk="1" fontAlgn="auto" latinLnBrk="1" hangingPunct="1">
              <a:lnSpc>
                <a:spcPct val="95000"/>
              </a:lnSpc>
              <a:spcBef>
                <a:spcPts val="420"/>
              </a:spcBef>
              <a:spcAft>
                <a:spcPts val="250"/>
              </a:spcAft>
              <a:buClrTx/>
              <a:buSzTx/>
              <a:buFontTx/>
              <a:buNone/>
              <a:tabLst/>
              <a:defRPr/>
            </a:pPr>
            <a:endParaRPr lang="en-US" kern="100" dirty="0">
              <a:solidFill>
                <a:srgbClr val="000000"/>
              </a:solidFill>
              <a:latin typeface="Times" panose="02020603050405020304" pitchFamily="18" charset="0"/>
              <a:ea typeface="Times" panose="02020603050405020304" pitchFamily="18" charset="0"/>
              <a:cs typeface="Arial" panose="020B0604020202020204" pitchFamily="34" charset="0"/>
            </a:endParaRPr>
          </a:p>
          <a:p>
            <a:pPr marL="285750" marR="54610" lvl="0" indent="-10795" algn="just" defTabSz="914400" rtl="0" eaLnBrk="1" fontAlgn="auto" latinLnBrk="1" hangingPunct="1">
              <a:lnSpc>
                <a:spcPct val="95000"/>
              </a:lnSpc>
              <a:spcBef>
                <a:spcPts val="420"/>
              </a:spcBef>
              <a:spcAft>
                <a:spcPts val="250"/>
              </a:spcAft>
              <a:buClrTx/>
              <a:buSzTx/>
              <a:buFontTx/>
              <a:buNone/>
              <a:tabLst/>
              <a:defRPr/>
            </a:pPr>
            <a:endParaRPr kumimoji="0" lang="en-US" sz="1800" b="0" i="0" u="none" strike="noStrike" kern="100" cap="none" spc="0" normalizeH="0" baseline="0" noProof="0" dirty="0">
              <a:ln>
                <a:noFill/>
              </a:ln>
              <a:solidFill>
                <a:srgbClr val="000000"/>
              </a:solidFill>
              <a:effectLst/>
              <a:uLnTx/>
              <a:uFillTx/>
              <a:latin typeface="Times" panose="02020603050405020304" pitchFamily="18" charset="0"/>
              <a:ea typeface="Times" panose="02020603050405020304" pitchFamily="18" charset="0"/>
              <a:cs typeface="Arial" panose="020B0604020202020204" pitchFamily="34" charset="0"/>
            </a:endParaRPr>
          </a:p>
          <a:p>
            <a:pPr marL="285750" marR="54610" lvl="0" indent="-10795" algn="just" defTabSz="914400" rtl="0" eaLnBrk="1" fontAlgn="auto" latinLnBrk="1" hangingPunct="1">
              <a:lnSpc>
                <a:spcPct val="95000"/>
              </a:lnSpc>
              <a:spcBef>
                <a:spcPts val="420"/>
              </a:spcBef>
              <a:spcAft>
                <a:spcPts val="250"/>
              </a:spcAft>
              <a:buClrTx/>
              <a:buSzTx/>
              <a:buFontTx/>
              <a:buNone/>
              <a:tabLst/>
              <a:defRPr/>
            </a:pPr>
            <a:endParaRPr lang="en-US" kern="100" dirty="0">
              <a:solidFill>
                <a:srgbClr val="000000"/>
              </a:solidFill>
              <a:latin typeface="Times" panose="02020603050405020304" pitchFamily="18" charset="0"/>
              <a:ea typeface="Times" panose="02020603050405020304" pitchFamily="18" charset="0"/>
              <a:cs typeface="Arial" panose="020B0604020202020204" pitchFamily="34" charset="0"/>
            </a:endParaRPr>
          </a:p>
          <a:p>
            <a:pPr marL="285750" marR="54610" lvl="0" indent="-10795" algn="just" defTabSz="914400" rtl="0" eaLnBrk="1" fontAlgn="auto" latinLnBrk="1" hangingPunct="1">
              <a:lnSpc>
                <a:spcPct val="95000"/>
              </a:lnSpc>
              <a:spcBef>
                <a:spcPts val="420"/>
              </a:spcBef>
              <a:spcAft>
                <a:spcPts val="250"/>
              </a:spcAft>
              <a:buClrTx/>
              <a:buSzTx/>
              <a:buFontTx/>
              <a:buNone/>
              <a:tabLst/>
              <a:defRPr/>
            </a:pPr>
            <a:endParaRPr kumimoji="0" lang="en-US" sz="1800" b="0" i="0" u="none" strike="noStrike" kern="100" cap="none" spc="0" normalizeH="0" baseline="0" noProof="0" dirty="0">
              <a:ln>
                <a:noFill/>
              </a:ln>
              <a:solidFill>
                <a:srgbClr val="000000"/>
              </a:solidFill>
              <a:effectLst/>
              <a:uLnTx/>
              <a:uFillTx/>
              <a:latin typeface="Times" panose="02020603050405020304" pitchFamily="18" charset="0"/>
              <a:ea typeface="Times" panose="02020603050405020304" pitchFamily="18" charset="0"/>
              <a:cs typeface="Arial" panose="020B0604020202020204" pitchFamily="34" charset="0"/>
            </a:endParaRPr>
          </a:p>
          <a:p>
            <a:pPr marL="285750" marR="54610" lvl="0" indent="-10795" algn="just" defTabSz="914400" rtl="0" eaLnBrk="1" fontAlgn="auto" latinLnBrk="1" hangingPunct="1">
              <a:lnSpc>
                <a:spcPct val="95000"/>
              </a:lnSpc>
              <a:spcBef>
                <a:spcPts val="420"/>
              </a:spcBef>
              <a:spcAft>
                <a:spcPts val="250"/>
              </a:spcAft>
              <a:buClrTx/>
              <a:buSzTx/>
              <a:buFontTx/>
              <a:buNone/>
              <a:tabLst/>
              <a:defRPr/>
            </a:pPr>
            <a:endParaRPr lang="en-US" kern="100" dirty="0">
              <a:solidFill>
                <a:srgbClr val="000000"/>
              </a:solidFill>
              <a:latin typeface="Times" panose="02020603050405020304" pitchFamily="18" charset="0"/>
              <a:ea typeface="Times" panose="02020603050405020304" pitchFamily="18" charset="0"/>
              <a:cs typeface="Arial" panose="020B0604020202020204" pitchFamily="34" charset="0"/>
            </a:endParaRPr>
          </a:p>
          <a:p>
            <a:r>
              <a:rPr lang="en-US" dirty="0"/>
              <a:t>	</a:t>
            </a:r>
          </a:p>
          <a:p>
            <a:r>
              <a:rPr lang="en-US" dirty="0"/>
              <a:t>	vii. </a:t>
            </a:r>
            <a:r>
              <a:rPr lang="en-US" b="1" dirty="0"/>
              <a:t>Task 7 Low-altitude </a:t>
            </a:r>
            <a:r>
              <a:rPr lang="en-US" dirty="0"/>
              <a:t>fl</a:t>
            </a:r>
            <a:r>
              <a:rPr lang="en-US" b="1" dirty="0"/>
              <a:t>ight: </a:t>
            </a:r>
            <a:r>
              <a:rPr lang="en-US" dirty="0"/>
              <a:t>The drone completes one circle around the pole (the flight altitude must not 	exceed the height of the pole) to be considered successful. A related diagram is shown below: </a:t>
            </a:r>
          </a:p>
          <a:p>
            <a:endParaRPr lang="en-US" dirty="0"/>
          </a:p>
          <a:p>
            <a:pPr marL="285750" marR="54610" lvl="0" indent="-10795" algn="just" defTabSz="914400" rtl="0" eaLnBrk="1" fontAlgn="auto" latinLnBrk="1" hangingPunct="1">
              <a:lnSpc>
                <a:spcPct val="95000"/>
              </a:lnSpc>
              <a:spcBef>
                <a:spcPts val="420"/>
              </a:spcBef>
              <a:spcAft>
                <a:spcPts val="250"/>
              </a:spcAft>
              <a:buClrTx/>
              <a:buSzTx/>
              <a:buFontTx/>
              <a:buNone/>
              <a:tabLst/>
              <a:defRPr/>
            </a:pPr>
            <a:endParaRPr kumimoji="0" lang="en-US" sz="1800" b="0" i="0" u="none" strike="noStrike" kern="100" cap="none" spc="0" normalizeH="0" baseline="0" noProof="0" dirty="0">
              <a:ln>
                <a:noFill/>
              </a:ln>
              <a:solidFill>
                <a:srgbClr val="000000"/>
              </a:solidFill>
              <a:effectLst/>
              <a:uLnTx/>
              <a:uFillTx/>
              <a:latin typeface="Times" panose="02020603050405020304" pitchFamily="18" charset="0"/>
              <a:ea typeface="Times" panose="02020603050405020304" pitchFamily="18" charset="0"/>
              <a:cs typeface="Arial" panose="020B0604020202020204" pitchFamily="34" charset="0"/>
            </a:endParaRPr>
          </a:p>
        </p:txBody>
      </p:sp>
      <p:pic>
        <p:nvPicPr>
          <p:cNvPr id="8" name="Picture 7">
            <a:extLst>
              <a:ext uri="{FF2B5EF4-FFF2-40B4-BE49-F238E27FC236}">
                <a16:creationId xmlns:a16="http://schemas.microsoft.com/office/drawing/2014/main" id="{31DF023E-73F0-0095-2CC0-23CE710BCE85}"/>
              </a:ext>
            </a:extLst>
          </p:cNvPr>
          <p:cNvPicPr>
            <a:picLocks noChangeAspect="1"/>
          </p:cNvPicPr>
          <p:nvPr/>
        </p:nvPicPr>
        <p:blipFill>
          <a:blip r:embed="rId3"/>
          <a:stretch>
            <a:fillRect/>
          </a:stretch>
        </p:blipFill>
        <p:spPr>
          <a:xfrm>
            <a:off x="4324557" y="2121312"/>
            <a:ext cx="3141471" cy="2364025"/>
          </a:xfrm>
          <a:prstGeom prst="rect">
            <a:avLst/>
          </a:prstGeom>
        </p:spPr>
      </p:pic>
      <p:pic>
        <p:nvPicPr>
          <p:cNvPr id="11" name="Picture 10">
            <a:extLst>
              <a:ext uri="{FF2B5EF4-FFF2-40B4-BE49-F238E27FC236}">
                <a16:creationId xmlns:a16="http://schemas.microsoft.com/office/drawing/2014/main" id="{A42FCF89-06E8-EA01-93CE-5AB025B4BB62}"/>
              </a:ext>
            </a:extLst>
          </p:cNvPr>
          <p:cNvPicPr>
            <a:picLocks noChangeAspect="1"/>
          </p:cNvPicPr>
          <p:nvPr/>
        </p:nvPicPr>
        <p:blipFill>
          <a:blip r:embed="rId4"/>
          <a:stretch>
            <a:fillRect/>
          </a:stretch>
        </p:blipFill>
        <p:spPr>
          <a:xfrm>
            <a:off x="4495848" y="5007726"/>
            <a:ext cx="2461133" cy="1850274"/>
          </a:xfrm>
          <a:prstGeom prst="rect">
            <a:avLst/>
          </a:prstGeom>
        </p:spPr>
      </p:pic>
    </p:spTree>
    <p:extLst>
      <p:ext uri="{BB962C8B-B14F-4D97-AF65-F5344CB8AC3E}">
        <p14:creationId xmlns:p14="http://schemas.microsoft.com/office/powerpoint/2010/main" val="3976920900"/>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88697EA-C369-6275-6637-FF9E1EEB47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B73908-3480-3874-5ED8-707C4D6BF3A5}"/>
              </a:ext>
            </a:extLst>
          </p:cNvPr>
          <p:cNvSpPr>
            <a:spLocks noGrp="1"/>
          </p:cNvSpPr>
          <p:nvPr>
            <p:ph type="title"/>
          </p:nvPr>
        </p:nvSpPr>
        <p:spPr>
          <a:xfrm>
            <a:off x="2533574" y="768975"/>
            <a:ext cx="7269017" cy="785091"/>
          </a:xfrm>
        </p:spPr>
        <p:txBody>
          <a:bodyPr/>
          <a:lstStyle/>
          <a:p>
            <a:r>
              <a:rPr lang="en-MY" dirty="0">
                <a:solidFill>
                  <a:srgbClr val="002060"/>
                </a:solidFill>
              </a:rPr>
              <a:t>OPEN : DRONE MISSION</a:t>
            </a:r>
          </a:p>
        </p:txBody>
      </p:sp>
      <p:sp>
        <p:nvSpPr>
          <p:cNvPr id="5" name="Oval 4">
            <a:extLst>
              <a:ext uri="{FF2B5EF4-FFF2-40B4-BE49-F238E27FC236}">
                <a16:creationId xmlns:a16="http://schemas.microsoft.com/office/drawing/2014/main" id="{50033597-2F5A-6C34-CAF6-69D99953F7CF}"/>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4" name="Picture 3">
            <a:extLst>
              <a:ext uri="{FF2B5EF4-FFF2-40B4-BE49-F238E27FC236}">
                <a16:creationId xmlns:a16="http://schemas.microsoft.com/office/drawing/2014/main" id="{46075269-3EC6-2775-871D-271D89D3C1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
        <p:nvSpPr>
          <p:cNvPr id="7" name="TextBox 6">
            <a:extLst>
              <a:ext uri="{FF2B5EF4-FFF2-40B4-BE49-F238E27FC236}">
                <a16:creationId xmlns:a16="http://schemas.microsoft.com/office/drawing/2014/main" id="{E0D9901B-B60D-EA4E-8FAE-E0EC916E2018}"/>
              </a:ext>
            </a:extLst>
          </p:cNvPr>
          <p:cNvSpPr txBox="1"/>
          <p:nvPr/>
        </p:nvSpPr>
        <p:spPr>
          <a:xfrm>
            <a:off x="461913" y="1498415"/>
            <a:ext cx="11462993" cy="3909275"/>
          </a:xfrm>
          <a:prstGeom prst="rect">
            <a:avLst/>
          </a:prstGeom>
          <a:noFill/>
        </p:spPr>
        <p:txBody>
          <a:bodyPr wrap="square">
            <a:spAutoFit/>
          </a:bodyPr>
          <a:lstStyle/>
          <a:p>
            <a:r>
              <a:rPr lang="en-US" dirty="0"/>
              <a:t>	viii. </a:t>
            </a:r>
            <a:r>
              <a:rPr lang="en-US" b="1" dirty="0"/>
              <a:t>Task 8 Rapid descent: </a:t>
            </a:r>
            <a:r>
              <a:rPr lang="en-US" dirty="0"/>
              <a:t>The drone passing through the ring from top to bottom is considered successful. A 	related diagram is shown below: </a:t>
            </a:r>
          </a:p>
          <a:p>
            <a:pPr marL="285750" marR="54610" lvl="0" indent="-10795" algn="just" defTabSz="914400" rtl="0" eaLnBrk="1" fontAlgn="auto" latinLnBrk="1" hangingPunct="1">
              <a:lnSpc>
                <a:spcPct val="95000"/>
              </a:lnSpc>
              <a:spcBef>
                <a:spcPts val="420"/>
              </a:spcBef>
              <a:spcAft>
                <a:spcPts val="250"/>
              </a:spcAft>
              <a:buClrTx/>
              <a:buSzTx/>
              <a:buFontTx/>
              <a:buNone/>
              <a:tabLst/>
              <a:defRPr/>
            </a:pPr>
            <a:endParaRPr kumimoji="0" lang="en-US" sz="1800" b="0" i="0" u="none" strike="noStrike" kern="100" cap="none" spc="0" normalizeH="0" baseline="0" noProof="0" dirty="0">
              <a:ln>
                <a:noFill/>
              </a:ln>
              <a:solidFill>
                <a:srgbClr val="000000"/>
              </a:solidFill>
              <a:effectLst/>
              <a:uLnTx/>
              <a:uFillTx/>
              <a:latin typeface="Times" panose="02020603050405020304" pitchFamily="18" charset="0"/>
              <a:ea typeface="Times" panose="02020603050405020304" pitchFamily="18" charset="0"/>
              <a:cs typeface="Arial" panose="020B0604020202020204" pitchFamily="34" charset="0"/>
            </a:endParaRPr>
          </a:p>
          <a:p>
            <a:pPr marL="285750" marR="54610" lvl="0" indent="-10795" algn="just" defTabSz="914400" rtl="0" eaLnBrk="1" fontAlgn="auto" latinLnBrk="1" hangingPunct="1">
              <a:lnSpc>
                <a:spcPct val="95000"/>
              </a:lnSpc>
              <a:spcBef>
                <a:spcPts val="420"/>
              </a:spcBef>
              <a:spcAft>
                <a:spcPts val="250"/>
              </a:spcAft>
              <a:buClrTx/>
              <a:buSzTx/>
              <a:buFontTx/>
              <a:buNone/>
              <a:tabLst/>
              <a:defRPr/>
            </a:pPr>
            <a:endParaRPr lang="en-US" kern="100" dirty="0">
              <a:solidFill>
                <a:srgbClr val="000000"/>
              </a:solidFill>
              <a:latin typeface="Times" panose="02020603050405020304" pitchFamily="18" charset="0"/>
              <a:ea typeface="Times" panose="02020603050405020304" pitchFamily="18" charset="0"/>
              <a:cs typeface="Arial" panose="020B0604020202020204" pitchFamily="34" charset="0"/>
            </a:endParaRPr>
          </a:p>
          <a:p>
            <a:pPr marL="285750" marR="54610" lvl="0" indent="-10795" algn="just" defTabSz="914400" rtl="0" eaLnBrk="1" fontAlgn="auto" latinLnBrk="1" hangingPunct="1">
              <a:lnSpc>
                <a:spcPct val="95000"/>
              </a:lnSpc>
              <a:spcBef>
                <a:spcPts val="420"/>
              </a:spcBef>
              <a:spcAft>
                <a:spcPts val="250"/>
              </a:spcAft>
              <a:buClrTx/>
              <a:buSzTx/>
              <a:buFontTx/>
              <a:buNone/>
              <a:tabLst/>
              <a:defRPr/>
            </a:pPr>
            <a:endParaRPr kumimoji="0" lang="en-US" sz="1800" b="0" i="0" u="none" strike="noStrike" kern="100" cap="none" spc="0" normalizeH="0" baseline="0" noProof="0" dirty="0">
              <a:ln>
                <a:noFill/>
              </a:ln>
              <a:solidFill>
                <a:srgbClr val="000000"/>
              </a:solidFill>
              <a:effectLst/>
              <a:uLnTx/>
              <a:uFillTx/>
              <a:latin typeface="Times" panose="02020603050405020304" pitchFamily="18" charset="0"/>
              <a:ea typeface="Times" panose="02020603050405020304" pitchFamily="18" charset="0"/>
              <a:cs typeface="Arial" panose="020B0604020202020204" pitchFamily="34" charset="0"/>
            </a:endParaRPr>
          </a:p>
          <a:p>
            <a:pPr marL="285750" marR="54610" lvl="0" indent="-10795" algn="just" defTabSz="914400" rtl="0" eaLnBrk="1" fontAlgn="auto" latinLnBrk="1" hangingPunct="1">
              <a:lnSpc>
                <a:spcPct val="95000"/>
              </a:lnSpc>
              <a:spcBef>
                <a:spcPts val="420"/>
              </a:spcBef>
              <a:spcAft>
                <a:spcPts val="250"/>
              </a:spcAft>
              <a:buClrTx/>
              <a:buSzTx/>
              <a:buFontTx/>
              <a:buNone/>
              <a:tabLst/>
              <a:defRPr/>
            </a:pPr>
            <a:endParaRPr lang="en-US" kern="100" dirty="0">
              <a:solidFill>
                <a:srgbClr val="000000"/>
              </a:solidFill>
              <a:latin typeface="Times" panose="02020603050405020304" pitchFamily="18" charset="0"/>
              <a:ea typeface="Times" panose="02020603050405020304" pitchFamily="18" charset="0"/>
              <a:cs typeface="Arial" panose="020B0604020202020204" pitchFamily="34" charset="0"/>
            </a:endParaRPr>
          </a:p>
          <a:p>
            <a:pPr marL="285750" marR="54610" lvl="0" indent="-10795" algn="just" defTabSz="914400" rtl="0" eaLnBrk="1" fontAlgn="auto" latinLnBrk="1" hangingPunct="1">
              <a:lnSpc>
                <a:spcPct val="95000"/>
              </a:lnSpc>
              <a:spcBef>
                <a:spcPts val="420"/>
              </a:spcBef>
              <a:spcAft>
                <a:spcPts val="250"/>
              </a:spcAft>
              <a:buClrTx/>
              <a:buSzTx/>
              <a:buFontTx/>
              <a:buNone/>
              <a:tabLst/>
              <a:defRPr/>
            </a:pPr>
            <a:endParaRPr kumimoji="0" lang="en-US" sz="1800" b="0" i="0" u="none" strike="noStrike" kern="100" cap="none" spc="0" normalizeH="0" baseline="0" noProof="0" dirty="0">
              <a:ln>
                <a:noFill/>
              </a:ln>
              <a:solidFill>
                <a:srgbClr val="000000"/>
              </a:solidFill>
              <a:effectLst/>
              <a:uLnTx/>
              <a:uFillTx/>
              <a:latin typeface="Times" panose="02020603050405020304" pitchFamily="18" charset="0"/>
              <a:ea typeface="Times" panose="02020603050405020304" pitchFamily="18" charset="0"/>
              <a:cs typeface="Arial" panose="020B0604020202020204" pitchFamily="34" charset="0"/>
            </a:endParaRPr>
          </a:p>
          <a:p>
            <a:pPr marL="285750" marR="54610" lvl="0" indent="-10795" algn="just" defTabSz="914400" rtl="0" eaLnBrk="1" fontAlgn="auto" latinLnBrk="1" hangingPunct="1">
              <a:lnSpc>
                <a:spcPct val="95000"/>
              </a:lnSpc>
              <a:spcBef>
                <a:spcPts val="420"/>
              </a:spcBef>
              <a:spcAft>
                <a:spcPts val="250"/>
              </a:spcAft>
              <a:buClrTx/>
              <a:buSzTx/>
              <a:buFontTx/>
              <a:buNone/>
              <a:tabLst/>
              <a:defRPr/>
            </a:pPr>
            <a:endParaRPr lang="en-US" kern="100" dirty="0">
              <a:solidFill>
                <a:srgbClr val="000000"/>
              </a:solidFill>
              <a:latin typeface="Times" panose="02020603050405020304" pitchFamily="18" charset="0"/>
              <a:ea typeface="Times" panose="02020603050405020304" pitchFamily="18" charset="0"/>
              <a:cs typeface="Arial" panose="020B0604020202020204" pitchFamily="34" charset="0"/>
            </a:endParaRPr>
          </a:p>
          <a:p>
            <a:r>
              <a:rPr lang="en-US" dirty="0"/>
              <a:t>	</a:t>
            </a:r>
          </a:p>
          <a:p>
            <a:r>
              <a:rPr lang="en-US" dirty="0"/>
              <a:t>	ix. </a:t>
            </a:r>
            <a:r>
              <a:rPr lang="en-US" b="1" dirty="0"/>
              <a:t>Task 9 Safe return: </a:t>
            </a:r>
            <a:r>
              <a:rPr lang="en-US" dirty="0"/>
              <a:t>The drone passing through the ring is considered successful. A related diagram is shown 	below: </a:t>
            </a:r>
          </a:p>
          <a:p>
            <a:pPr marL="285750" marR="54610" lvl="0" indent="-10795" algn="just" defTabSz="914400" rtl="0" eaLnBrk="1" fontAlgn="auto" latinLnBrk="1" hangingPunct="1">
              <a:lnSpc>
                <a:spcPct val="95000"/>
              </a:lnSpc>
              <a:spcBef>
                <a:spcPts val="420"/>
              </a:spcBef>
              <a:spcAft>
                <a:spcPts val="250"/>
              </a:spcAft>
              <a:buClrTx/>
              <a:buSzTx/>
              <a:buFontTx/>
              <a:buNone/>
              <a:tabLst/>
              <a:defRPr/>
            </a:pPr>
            <a:endParaRPr kumimoji="0" lang="en-US" sz="1800" b="0" i="0" u="none" strike="noStrike" kern="100" cap="none" spc="0" normalizeH="0" baseline="0" noProof="0" dirty="0">
              <a:ln>
                <a:noFill/>
              </a:ln>
              <a:solidFill>
                <a:srgbClr val="000000"/>
              </a:solidFill>
              <a:effectLst/>
              <a:uLnTx/>
              <a:uFillTx/>
              <a:latin typeface="Times" panose="02020603050405020304" pitchFamily="18" charset="0"/>
              <a:ea typeface="Times" panose="02020603050405020304" pitchFamily="18" charset="0"/>
              <a:cs typeface="Arial" panose="020B0604020202020204" pitchFamily="34" charset="0"/>
            </a:endParaRPr>
          </a:p>
        </p:txBody>
      </p:sp>
      <p:pic>
        <p:nvPicPr>
          <p:cNvPr id="6" name="Picture 5">
            <a:extLst>
              <a:ext uri="{FF2B5EF4-FFF2-40B4-BE49-F238E27FC236}">
                <a16:creationId xmlns:a16="http://schemas.microsoft.com/office/drawing/2014/main" id="{BE904300-8560-F897-4FF3-4B3DD26F2A71}"/>
              </a:ext>
            </a:extLst>
          </p:cNvPr>
          <p:cNvPicPr>
            <a:picLocks noChangeAspect="1"/>
          </p:cNvPicPr>
          <p:nvPr/>
        </p:nvPicPr>
        <p:blipFill>
          <a:blip r:embed="rId3"/>
          <a:stretch>
            <a:fillRect/>
          </a:stretch>
        </p:blipFill>
        <p:spPr>
          <a:xfrm>
            <a:off x="4511986" y="1854765"/>
            <a:ext cx="3463089" cy="2603628"/>
          </a:xfrm>
          <a:prstGeom prst="rect">
            <a:avLst/>
          </a:prstGeom>
        </p:spPr>
      </p:pic>
      <p:pic>
        <p:nvPicPr>
          <p:cNvPr id="10" name="Picture 9">
            <a:extLst>
              <a:ext uri="{FF2B5EF4-FFF2-40B4-BE49-F238E27FC236}">
                <a16:creationId xmlns:a16="http://schemas.microsoft.com/office/drawing/2014/main" id="{1B821D1A-A7C8-3E3F-354F-AD3B98F38AB7}"/>
              </a:ext>
            </a:extLst>
          </p:cNvPr>
          <p:cNvPicPr>
            <a:picLocks noChangeAspect="1"/>
          </p:cNvPicPr>
          <p:nvPr/>
        </p:nvPicPr>
        <p:blipFill>
          <a:blip r:embed="rId4"/>
          <a:stretch>
            <a:fillRect/>
          </a:stretch>
        </p:blipFill>
        <p:spPr>
          <a:xfrm>
            <a:off x="4447571" y="4781401"/>
            <a:ext cx="2755769" cy="2076599"/>
          </a:xfrm>
          <a:prstGeom prst="rect">
            <a:avLst/>
          </a:prstGeom>
        </p:spPr>
      </p:pic>
    </p:spTree>
    <p:extLst>
      <p:ext uri="{BB962C8B-B14F-4D97-AF65-F5344CB8AC3E}">
        <p14:creationId xmlns:p14="http://schemas.microsoft.com/office/powerpoint/2010/main" val="1135387349"/>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57C6373-FF4A-F3A9-4827-93E822B293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B18A21-71F1-AF53-C4FF-7CEDD5DC2DD4}"/>
              </a:ext>
            </a:extLst>
          </p:cNvPr>
          <p:cNvSpPr>
            <a:spLocks noGrp="1"/>
          </p:cNvSpPr>
          <p:nvPr>
            <p:ph type="title"/>
          </p:nvPr>
        </p:nvSpPr>
        <p:spPr>
          <a:xfrm>
            <a:off x="2213062" y="293385"/>
            <a:ext cx="7269017" cy="785091"/>
          </a:xfrm>
        </p:spPr>
        <p:txBody>
          <a:bodyPr/>
          <a:lstStyle/>
          <a:p>
            <a:r>
              <a:rPr lang="en-MY" dirty="0">
                <a:solidFill>
                  <a:srgbClr val="002060"/>
                </a:solidFill>
              </a:rPr>
              <a:t>OPEN : DRONE MISSION</a:t>
            </a:r>
          </a:p>
        </p:txBody>
      </p:sp>
      <p:sp>
        <p:nvSpPr>
          <p:cNvPr id="5" name="Oval 4">
            <a:extLst>
              <a:ext uri="{FF2B5EF4-FFF2-40B4-BE49-F238E27FC236}">
                <a16:creationId xmlns:a16="http://schemas.microsoft.com/office/drawing/2014/main" id="{FAD7B166-E899-B7F3-C51F-07262163264D}"/>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4" name="Picture 3">
            <a:extLst>
              <a:ext uri="{FF2B5EF4-FFF2-40B4-BE49-F238E27FC236}">
                <a16:creationId xmlns:a16="http://schemas.microsoft.com/office/drawing/2014/main" id="{76D594B8-3458-540E-79A0-AB85994CF1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
        <p:nvSpPr>
          <p:cNvPr id="7" name="TextBox 6">
            <a:extLst>
              <a:ext uri="{FF2B5EF4-FFF2-40B4-BE49-F238E27FC236}">
                <a16:creationId xmlns:a16="http://schemas.microsoft.com/office/drawing/2014/main" id="{822CE8C5-4DCE-E296-6A4F-4AA467D491C4}"/>
              </a:ext>
            </a:extLst>
          </p:cNvPr>
          <p:cNvSpPr txBox="1"/>
          <p:nvPr/>
        </p:nvSpPr>
        <p:spPr>
          <a:xfrm>
            <a:off x="364503" y="1078476"/>
            <a:ext cx="11462993" cy="6223755"/>
          </a:xfrm>
          <a:prstGeom prst="rect">
            <a:avLst/>
          </a:prstGeom>
          <a:noFill/>
        </p:spPr>
        <p:txBody>
          <a:bodyPr wrap="square">
            <a:spAutoFit/>
          </a:bodyPr>
          <a:lstStyle/>
          <a:p>
            <a:r>
              <a:rPr lang="en-US" dirty="0"/>
              <a:t>	</a:t>
            </a:r>
            <a:r>
              <a:rPr lang="en-US" b="1" dirty="0"/>
              <a:t>Drone landing: </a:t>
            </a:r>
            <a:r>
              <a:rPr lang="en-US" dirty="0"/>
              <a:t>The drone must come to a complete stop and its vertical projection must be entirely within the 	landing zone to be considered successful. </a:t>
            </a:r>
          </a:p>
          <a:p>
            <a:r>
              <a:rPr lang="en-US" dirty="0"/>
              <a:t>	If the drone touches any competition task props while completing a task, that task will not earn any points. </a:t>
            </a:r>
            <a:endParaRPr lang="en-US" kern="100" dirty="0">
              <a:solidFill>
                <a:srgbClr val="000000"/>
              </a:solidFill>
              <a:latin typeface="Times" panose="02020603050405020304" pitchFamily="18" charset="0"/>
              <a:ea typeface="Times" panose="02020603050405020304" pitchFamily="18" charset="0"/>
              <a:cs typeface="Arial" panose="020B0604020202020204" pitchFamily="34" charset="0"/>
            </a:endParaRPr>
          </a:p>
          <a:p>
            <a:endParaRPr lang="en-US" dirty="0"/>
          </a:p>
          <a:p>
            <a:r>
              <a:rPr lang="en-US" b="1" dirty="0"/>
              <a:t>    C. Task Announcement</a:t>
            </a:r>
            <a:r>
              <a:rPr lang="en-US" dirty="0"/>
              <a:t>：</a:t>
            </a:r>
          </a:p>
          <a:p>
            <a:r>
              <a:rPr lang="en-US" dirty="0"/>
              <a:t>	</a:t>
            </a:r>
            <a:r>
              <a:rPr lang="en-US" dirty="0" err="1"/>
              <a:t>i</a:t>
            </a:r>
            <a:r>
              <a:rPr lang="en-US" dirty="0"/>
              <a:t>. Types of tasks. </a:t>
            </a:r>
          </a:p>
          <a:p>
            <a:r>
              <a:rPr lang="en-US" dirty="0"/>
              <a:t>	ii. Placement position, orientation, and height of the tasks. </a:t>
            </a:r>
          </a:p>
          <a:p>
            <a:endParaRPr lang="en-US" dirty="0"/>
          </a:p>
          <a:p>
            <a:r>
              <a:rPr lang="en-US" b="1" dirty="0"/>
              <a:t>    D. Time and Frequency </a:t>
            </a:r>
            <a:endParaRPr lang="en-US" dirty="0"/>
          </a:p>
          <a:p>
            <a:r>
              <a:rPr lang="en-US" dirty="0"/>
              <a:t>				</a:t>
            </a:r>
          </a:p>
          <a:p>
            <a:endParaRPr lang="en-US" dirty="0"/>
          </a:p>
          <a:p>
            <a:endParaRPr lang="en-US" dirty="0"/>
          </a:p>
          <a:p>
            <a:endParaRPr lang="en-US" dirty="0"/>
          </a:p>
          <a:p>
            <a:endParaRPr lang="en-US" dirty="0"/>
          </a:p>
          <a:p>
            <a:endParaRPr lang="en-US" dirty="0"/>
          </a:p>
          <a:p>
            <a:r>
              <a:rPr lang="en-US" dirty="0"/>
              <a:t>1. </a:t>
            </a:r>
            <a:r>
              <a:rPr lang="en-US" b="1" dirty="0"/>
              <a:t>On-site testing duration: </a:t>
            </a:r>
            <a:r>
              <a:rPr lang="en-US" dirty="0"/>
              <a:t>During this time, all teams in each category will collectively engage in programming and testing. </a:t>
            </a:r>
          </a:p>
          <a:p>
            <a:r>
              <a:rPr lang="en-US" dirty="0"/>
              <a:t>2. </a:t>
            </a:r>
            <a:r>
              <a:rPr lang="en-US" b="1" dirty="0"/>
              <a:t>Speci</a:t>
            </a:r>
            <a:r>
              <a:rPr lang="en-US" dirty="0"/>
              <a:t>fi</a:t>
            </a:r>
            <a:r>
              <a:rPr lang="en-US" b="1" dirty="0"/>
              <a:t>ed task duration: </a:t>
            </a:r>
            <a:r>
              <a:rPr lang="en-US" dirty="0"/>
              <a:t>The drone must complete all tasks within the specified time. If not all tasks are completed within the allotted time, scoring will be based on the tasks successfully completed. </a:t>
            </a:r>
          </a:p>
          <a:p>
            <a:r>
              <a:rPr lang="en-US" dirty="0"/>
              <a:t>3. The participant will have two chances and the better score will be considered as the final result. </a:t>
            </a:r>
          </a:p>
          <a:p>
            <a:r>
              <a:rPr lang="en-US" dirty="0"/>
              <a:t>	</a:t>
            </a:r>
          </a:p>
          <a:p>
            <a:pPr marL="285750" marR="54610" lvl="0" indent="-10795" algn="just" defTabSz="914400" rtl="0" eaLnBrk="1" fontAlgn="auto" latinLnBrk="1" hangingPunct="1">
              <a:lnSpc>
                <a:spcPct val="95000"/>
              </a:lnSpc>
              <a:spcBef>
                <a:spcPts val="420"/>
              </a:spcBef>
              <a:spcAft>
                <a:spcPts val="250"/>
              </a:spcAft>
              <a:buClrTx/>
              <a:buSzTx/>
              <a:buFontTx/>
              <a:buNone/>
              <a:tabLst/>
              <a:defRPr/>
            </a:pPr>
            <a:endParaRPr kumimoji="0" lang="en-US" sz="1800" b="0" i="0" u="none" strike="noStrike" kern="100" cap="none" spc="0" normalizeH="0" baseline="0" noProof="0" dirty="0">
              <a:ln>
                <a:noFill/>
              </a:ln>
              <a:solidFill>
                <a:srgbClr val="000000"/>
              </a:solidFill>
              <a:effectLst/>
              <a:uLnTx/>
              <a:uFillTx/>
              <a:latin typeface="Times" panose="02020603050405020304" pitchFamily="18" charset="0"/>
              <a:ea typeface="Times" panose="02020603050405020304" pitchFamily="18" charset="0"/>
              <a:cs typeface="Arial" panose="020B0604020202020204" pitchFamily="34" charset="0"/>
            </a:endParaRPr>
          </a:p>
        </p:txBody>
      </p:sp>
      <p:graphicFrame>
        <p:nvGraphicFramePr>
          <p:cNvPr id="3" name="Table 2">
            <a:extLst>
              <a:ext uri="{FF2B5EF4-FFF2-40B4-BE49-F238E27FC236}">
                <a16:creationId xmlns:a16="http://schemas.microsoft.com/office/drawing/2014/main" id="{4E73E253-CBBA-0664-71FF-410B62C57EC2}"/>
              </a:ext>
            </a:extLst>
          </p:cNvPr>
          <p:cNvGraphicFramePr>
            <a:graphicFrameLocks noGrp="1"/>
          </p:cNvGraphicFramePr>
          <p:nvPr/>
        </p:nvGraphicFramePr>
        <p:xfrm>
          <a:off x="972009" y="3656657"/>
          <a:ext cx="8128000" cy="159004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1484860939"/>
                    </a:ext>
                  </a:extLst>
                </a:gridCol>
                <a:gridCol w="2133600">
                  <a:extLst>
                    <a:ext uri="{9D8B030D-6E8A-4147-A177-3AD203B41FA5}">
                      <a16:colId xmlns:a16="http://schemas.microsoft.com/office/drawing/2014/main" val="1756191054"/>
                    </a:ext>
                  </a:extLst>
                </a:gridCol>
                <a:gridCol w="1930400">
                  <a:extLst>
                    <a:ext uri="{9D8B030D-6E8A-4147-A177-3AD203B41FA5}">
                      <a16:colId xmlns:a16="http://schemas.microsoft.com/office/drawing/2014/main" val="3035727450"/>
                    </a:ext>
                  </a:extLst>
                </a:gridCol>
                <a:gridCol w="2032000">
                  <a:extLst>
                    <a:ext uri="{9D8B030D-6E8A-4147-A177-3AD203B41FA5}">
                      <a16:colId xmlns:a16="http://schemas.microsoft.com/office/drawing/2014/main" val="2519079480"/>
                    </a:ext>
                  </a:extLst>
                </a:gridCol>
              </a:tblGrid>
              <a:tr h="370840">
                <a:tc>
                  <a:txBody>
                    <a:bodyPr/>
                    <a:lstStyle/>
                    <a:p>
                      <a:r>
                        <a:rPr lang="en-US" dirty="0"/>
                        <a:t>Category</a:t>
                      </a:r>
                    </a:p>
                  </a:txBody>
                  <a:tcPr/>
                </a:tc>
                <a:tc>
                  <a:txBody>
                    <a:bodyPr/>
                    <a:lstStyle/>
                    <a:p>
                      <a:r>
                        <a:rPr lang="en-US" dirty="0"/>
                        <a:t>On-site flight testing duration </a:t>
                      </a:r>
                    </a:p>
                  </a:txBody>
                  <a:tcPr/>
                </a:tc>
                <a:tc>
                  <a:txBody>
                    <a:bodyPr/>
                    <a:lstStyle/>
                    <a:p>
                      <a:r>
                        <a:rPr lang="en-US" dirty="0"/>
                        <a:t>Specified task duration </a:t>
                      </a:r>
                    </a:p>
                  </a:txBody>
                  <a:tcPr/>
                </a:tc>
                <a:tc>
                  <a:txBody>
                    <a:bodyPr/>
                    <a:lstStyle/>
                    <a:p>
                      <a:r>
                        <a:rPr lang="en-US" b="1" dirty="0"/>
                        <a:t>Speci</a:t>
                      </a:r>
                      <a:r>
                        <a:rPr lang="en-US" dirty="0"/>
                        <a:t>fi</a:t>
                      </a:r>
                      <a:r>
                        <a:rPr lang="en-US" b="1" dirty="0"/>
                        <a:t>ed task chance </a:t>
                      </a:r>
                      <a:endParaRPr lang="en-US" dirty="0"/>
                    </a:p>
                  </a:txBody>
                  <a:tcPr/>
                </a:tc>
                <a:extLst>
                  <a:ext uri="{0D108BD9-81ED-4DB2-BD59-A6C34878D82A}">
                    <a16:rowId xmlns:a16="http://schemas.microsoft.com/office/drawing/2014/main" val="3552322593"/>
                  </a:ext>
                </a:extLst>
              </a:tr>
              <a:tr h="370840">
                <a:tc>
                  <a:txBody>
                    <a:bodyPr/>
                    <a:lstStyle/>
                    <a:p>
                      <a:r>
                        <a:rPr lang="en-US" sz="1600" b="1" dirty="0"/>
                        <a:t>Elementary School</a:t>
                      </a:r>
                      <a:endParaRPr lang="en-US" sz="1600" dirty="0"/>
                    </a:p>
                  </a:txBody>
                  <a:tcPr/>
                </a:tc>
                <a:tc>
                  <a:txBody>
                    <a:bodyPr/>
                    <a:lstStyle/>
                    <a:p>
                      <a:r>
                        <a:rPr lang="en-US" dirty="0"/>
                        <a:t>5 Minutes </a:t>
                      </a:r>
                    </a:p>
                  </a:txBody>
                  <a:tcPr/>
                </a:tc>
                <a:tc>
                  <a:txBody>
                    <a:bodyPr/>
                    <a:lstStyle/>
                    <a:p>
                      <a:r>
                        <a:rPr lang="en-US" dirty="0"/>
                        <a:t>180sec/time </a:t>
                      </a:r>
                    </a:p>
                  </a:txBody>
                  <a:tcPr/>
                </a:tc>
                <a:tc>
                  <a:txBody>
                    <a:bodyPr/>
                    <a:lstStyle/>
                    <a:p>
                      <a:r>
                        <a:rPr lang="en-US" dirty="0"/>
                        <a:t>2 times </a:t>
                      </a:r>
                    </a:p>
                  </a:txBody>
                  <a:tcPr/>
                </a:tc>
                <a:extLst>
                  <a:ext uri="{0D108BD9-81ED-4DB2-BD59-A6C34878D82A}">
                    <a16:rowId xmlns:a16="http://schemas.microsoft.com/office/drawing/2014/main" val="2580114739"/>
                  </a:ext>
                </a:extLst>
              </a:tr>
              <a:tr h="370840">
                <a:tc>
                  <a:txBody>
                    <a:bodyPr/>
                    <a:lstStyle/>
                    <a:p>
                      <a:r>
                        <a:rPr lang="en-US" sz="1600" b="1" dirty="0"/>
                        <a:t>Middle and High School </a:t>
                      </a:r>
                      <a:endParaRPr lang="en-US" sz="1600" dirty="0"/>
                    </a:p>
                  </a:txBody>
                  <a:tcPr/>
                </a:tc>
                <a:tc>
                  <a:txBody>
                    <a:bodyPr/>
                    <a:lstStyle/>
                    <a:p>
                      <a:r>
                        <a:rPr lang="en-US" dirty="0"/>
                        <a:t>5 Minutes </a:t>
                      </a:r>
                    </a:p>
                  </a:txBody>
                  <a:tcPr/>
                </a:tc>
                <a:tc>
                  <a:txBody>
                    <a:bodyPr/>
                    <a:lstStyle/>
                    <a:p>
                      <a:r>
                        <a:rPr lang="en-US" dirty="0"/>
                        <a:t>180sec/time </a:t>
                      </a:r>
                    </a:p>
                  </a:txBody>
                  <a:tcPr/>
                </a:tc>
                <a:tc>
                  <a:txBody>
                    <a:bodyPr/>
                    <a:lstStyle/>
                    <a:p>
                      <a:r>
                        <a:rPr lang="en-US" dirty="0"/>
                        <a:t>2 times </a:t>
                      </a:r>
                    </a:p>
                  </a:txBody>
                  <a:tcPr/>
                </a:tc>
                <a:extLst>
                  <a:ext uri="{0D108BD9-81ED-4DB2-BD59-A6C34878D82A}">
                    <a16:rowId xmlns:a16="http://schemas.microsoft.com/office/drawing/2014/main" val="3798856371"/>
                  </a:ext>
                </a:extLst>
              </a:tr>
            </a:tbl>
          </a:graphicData>
        </a:graphic>
      </p:graphicFrame>
    </p:spTree>
    <p:extLst>
      <p:ext uri="{BB962C8B-B14F-4D97-AF65-F5344CB8AC3E}">
        <p14:creationId xmlns:p14="http://schemas.microsoft.com/office/powerpoint/2010/main" val="263327225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68463FC-A793-AB05-59B6-D772878679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410C8B-ED6E-F847-3AB1-352F6D181496}"/>
              </a:ext>
            </a:extLst>
          </p:cNvPr>
          <p:cNvSpPr>
            <a:spLocks noGrp="1"/>
          </p:cNvSpPr>
          <p:nvPr>
            <p:ph type="title"/>
          </p:nvPr>
        </p:nvSpPr>
        <p:spPr>
          <a:xfrm>
            <a:off x="2461491" y="525257"/>
            <a:ext cx="7269017" cy="785091"/>
          </a:xfrm>
        </p:spPr>
        <p:txBody>
          <a:bodyPr/>
          <a:lstStyle/>
          <a:p>
            <a:r>
              <a:rPr lang="en-MY" dirty="0">
                <a:solidFill>
                  <a:srgbClr val="002060"/>
                </a:solidFill>
              </a:rPr>
              <a:t>OPEN : DRONE MISSION</a:t>
            </a:r>
          </a:p>
        </p:txBody>
      </p:sp>
      <p:sp>
        <p:nvSpPr>
          <p:cNvPr id="5" name="Oval 4">
            <a:extLst>
              <a:ext uri="{FF2B5EF4-FFF2-40B4-BE49-F238E27FC236}">
                <a16:creationId xmlns:a16="http://schemas.microsoft.com/office/drawing/2014/main" id="{C0BB40E9-097D-E719-D6FB-3DFD68F39C8A}"/>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4" name="Picture 3">
            <a:extLst>
              <a:ext uri="{FF2B5EF4-FFF2-40B4-BE49-F238E27FC236}">
                <a16:creationId xmlns:a16="http://schemas.microsoft.com/office/drawing/2014/main" id="{7B5C04AD-A7F5-1A18-96C9-B1EA90A6A3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
        <p:nvSpPr>
          <p:cNvPr id="7" name="TextBox 6">
            <a:extLst>
              <a:ext uri="{FF2B5EF4-FFF2-40B4-BE49-F238E27FC236}">
                <a16:creationId xmlns:a16="http://schemas.microsoft.com/office/drawing/2014/main" id="{8C7CBA5F-B270-68C4-6F2A-BD6463E33E00}"/>
              </a:ext>
            </a:extLst>
          </p:cNvPr>
          <p:cNvSpPr txBox="1"/>
          <p:nvPr/>
        </p:nvSpPr>
        <p:spPr>
          <a:xfrm>
            <a:off x="461913" y="1498415"/>
            <a:ext cx="11462993" cy="5392758"/>
          </a:xfrm>
          <a:prstGeom prst="rect">
            <a:avLst/>
          </a:prstGeom>
          <a:noFill/>
        </p:spPr>
        <p:txBody>
          <a:bodyPr wrap="square">
            <a:spAutoFit/>
          </a:bodyPr>
          <a:lstStyle/>
          <a:p>
            <a:r>
              <a:rPr lang="en-US" b="1" dirty="0"/>
              <a:t>4. Drone operation and ending </a:t>
            </a:r>
            <a:endParaRPr lang="en-US" dirty="0"/>
          </a:p>
          <a:p>
            <a:endParaRPr lang="en-US" dirty="0"/>
          </a:p>
          <a:p>
            <a:r>
              <a:rPr lang="en-US" b="1" dirty="0"/>
              <a:t>A. Drone operation </a:t>
            </a:r>
            <a:endParaRPr lang="en-US" dirty="0"/>
          </a:p>
          <a:p>
            <a:r>
              <a:rPr lang="en-US" dirty="0"/>
              <a:t>	</a:t>
            </a:r>
            <a:r>
              <a:rPr lang="en-US" dirty="0" err="1"/>
              <a:t>i</a:t>
            </a:r>
            <a:r>
              <a:rPr lang="en-US" dirty="0"/>
              <a:t>. </a:t>
            </a:r>
            <a:r>
              <a:rPr lang="en-US" b="1" dirty="0"/>
              <a:t>The drone's startup and operation method: </a:t>
            </a:r>
            <a:r>
              <a:rPr lang="en-US" dirty="0"/>
              <a:t>Before takeoff from the starting point, the drone must remain 	stationary and its projection must not overlap or exceed the starting point's boundary. The drone should be 	started using remote control operation. After the drone is started, participants are not allowed to touch the 	drone until the end of the competition </a:t>
            </a:r>
          </a:p>
          <a:p>
            <a:r>
              <a:rPr lang="en-US" dirty="0"/>
              <a:t>	ii. Once the drone takes off, the participant must enter the standing point and must not leave the standing 	point circle for the duration of the competition. </a:t>
            </a:r>
          </a:p>
          <a:p>
            <a:r>
              <a:rPr lang="en-US" dirty="0"/>
              <a:t>	iii. The drone completes two consecutive competitions. </a:t>
            </a:r>
          </a:p>
          <a:p>
            <a:r>
              <a:rPr lang="en-US" dirty="0"/>
              <a:t>	iv. No pauses are allowed within the specified duration for task completion. </a:t>
            </a:r>
          </a:p>
          <a:p>
            <a:r>
              <a:rPr lang="en-US" dirty="0"/>
              <a:t>	v. Within the specified duration for task completion, if a participating drone experiences a structural 	detachment, the participant may request the judge's assistance in retrieving the detached part, without 	affecting the drone's normal flight. </a:t>
            </a:r>
          </a:p>
          <a:p>
            <a:r>
              <a:rPr lang="en-US" dirty="0"/>
              <a:t>	vi. During the competition, drones cannot be replaced or modified. </a:t>
            </a:r>
          </a:p>
          <a:p>
            <a:r>
              <a:rPr lang="en-US" dirty="0"/>
              <a:t>	vii. The judges will announce the tasks and their positions, orientations, and heights on-site. </a:t>
            </a:r>
          </a:p>
          <a:p>
            <a:endParaRPr lang="en-US" dirty="0"/>
          </a:p>
          <a:p>
            <a:endParaRPr lang="en-US" dirty="0"/>
          </a:p>
          <a:p>
            <a:pPr marL="285750" marR="54610" lvl="0" indent="-10795" algn="just" defTabSz="914400" rtl="0" eaLnBrk="1" fontAlgn="auto" latinLnBrk="1" hangingPunct="1">
              <a:lnSpc>
                <a:spcPct val="95000"/>
              </a:lnSpc>
              <a:spcBef>
                <a:spcPts val="420"/>
              </a:spcBef>
              <a:spcAft>
                <a:spcPts val="250"/>
              </a:spcAft>
              <a:buClrTx/>
              <a:buSzTx/>
              <a:buFontTx/>
              <a:buNone/>
              <a:tabLst/>
              <a:defRPr/>
            </a:pPr>
            <a:endParaRPr kumimoji="0" lang="en-US" sz="1800" b="0" i="0" u="none" strike="noStrike" kern="100" cap="none" spc="0" normalizeH="0" baseline="0" noProof="0" dirty="0">
              <a:ln>
                <a:noFill/>
              </a:ln>
              <a:solidFill>
                <a:srgbClr val="000000"/>
              </a:solidFill>
              <a:effectLst/>
              <a:uLnTx/>
              <a:uFillTx/>
              <a:latin typeface="Times" panose="02020603050405020304" pitchFamily="18" charset="0"/>
              <a:ea typeface="Times" panose="02020603050405020304" pitchFamily="18" charset="0"/>
              <a:cs typeface="Arial" panose="020B0604020202020204" pitchFamily="34" charset="0"/>
            </a:endParaRPr>
          </a:p>
        </p:txBody>
      </p:sp>
    </p:spTree>
    <p:extLst>
      <p:ext uri="{BB962C8B-B14F-4D97-AF65-F5344CB8AC3E}">
        <p14:creationId xmlns:p14="http://schemas.microsoft.com/office/powerpoint/2010/main" val="1638124458"/>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86D59AF-77EE-D205-0136-130C251E2B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57C1A6-7955-DA70-5CD7-AF0909B8D705}"/>
              </a:ext>
            </a:extLst>
          </p:cNvPr>
          <p:cNvSpPr>
            <a:spLocks noGrp="1"/>
          </p:cNvSpPr>
          <p:nvPr>
            <p:ph type="title"/>
          </p:nvPr>
        </p:nvSpPr>
        <p:spPr>
          <a:xfrm>
            <a:off x="2461491" y="525257"/>
            <a:ext cx="7269017" cy="785091"/>
          </a:xfrm>
        </p:spPr>
        <p:txBody>
          <a:bodyPr/>
          <a:lstStyle/>
          <a:p>
            <a:r>
              <a:rPr lang="en-MY" dirty="0">
                <a:solidFill>
                  <a:srgbClr val="002060"/>
                </a:solidFill>
              </a:rPr>
              <a:t>OPEN : DRONE MISSION</a:t>
            </a:r>
          </a:p>
        </p:txBody>
      </p:sp>
      <p:sp>
        <p:nvSpPr>
          <p:cNvPr id="5" name="Oval 4">
            <a:extLst>
              <a:ext uri="{FF2B5EF4-FFF2-40B4-BE49-F238E27FC236}">
                <a16:creationId xmlns:a16="http://schemas.microsoft.com/office/drawing/2014/main" id="{C0845323-8A3A-FC08-17D6-BBF58E45D1CB}"/>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4" name="Picture 3">
            <a:extLst>
              <a:ext uri="{FF2B5EF4-FFF2-40B4-BE49-F238E27FC236}">
                <a16:creationId xmlns:a16="http://schemas.microsoft.com/office/drawing/2014/main" id="{5A5CD4D2-4A99-9872-2C29-7036771138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
        <p:nvSpPr>
          <p:cNvPr id="7" name="TextBox 6">
            <a:extLst>
              <a:ext uri="{FF2B5EF4-FFF2-40B4-BE49-F238E27FC236}">
                <a16:creationId xmlns:a16="http://schemas.microsoft.com/office/drawing/2014/main" id="{8432CC8B-3801-8978-A5BC-40289CCE114F}"/>
              </a:ext>
            </a:extLst>
          </p:cNvPr>
          <p:cNvSpPr txBox="1"/>
          <p:nvPr/>
        </p:nvSpPr>
        <p:spPr>
          <a:xfrm>
            <a:off x="461913" y="1498415"/>
            <a:ext cx="11462993" cy="2345770"/>
          </a:xfrm>
          <a:prstGeom prst="rect">
            <a:avLst/>
          </a:prstGeom>
          <a:noFill/>
        </p:spPr>
        <p:txBody>
          <a:bodyPr wrap="square">
            <a:spAutoFit/>
          </a:bodyPr>
          <a:lstStyle/>
          <a:p>
            <a:r>
              <a:rPr lang="en-US" b="1" dirty="0"/>
              <a:t>B. Ending </a:t>
            </a:r>
            <a:endParaRPr lang="en-US" dirty="0"/>
          </a:p>
          <a:p>
            <a:r>
              <a:rPr lang="en-US" dirty="0"/>
              <a:t>	</a:t>
            </a:r>
            <a:r>
              <a:rPr lang="en-US" dirty="0" err="1"/>
              <a:t>i</a:t>
            </a:r>
            <a:r>
              <a:rPr lang="en-US" dirty="0"/>
              <a:t>. Complete all tasks within the specified duration. </a:t>
            </a:r>
          </a:p>
          <a:p>
            <a:r>
              <a:rPr lang="en-US" dirty="0"/>
              <a:t>	ii. Finishing of time allocated. </a:t>
            </a:r>
          </a:p>
          <a:p>
            <a:r>
              <a:rPr lang="en-US" dirty="0"/>
              <a:t>	iii. When competition is going, participants touch any part of the drone. </a:t>
            </a:r>
          </a:p>
          <a:p>
            <a:r>
              <a:rPr lang="en-US" dirty="0"/>
              <a:t>	iv. The drone flew away from the field for more than 5 seconds without returning. </a:t>
            </a:r>
          </a:p>
          <a:p>
            <a:r>
              <a:rPr lang="en-US" dirty="0"/>
              <a:t>	v. The participants completely leave the standing point circle. </a:t>
            </a:r>
          </a:p>
          <a:p>
            <a:r>
              <a:rPr lang="en-US" dirty="0"/>
              <a:t>	vi. The drone landed at any location. </a:t>
            </a:r>
          </a:p>
          <a:p>
            <a:pPr marL="285750" marR="54610" lvl="0" indent="-10795" algn="just" defTabSz="914400" rtl="0" eaLnBrk="1" fontAlgn="auto" latinLnBrk="1" hangingPunct="1">
              <a:lnSpc>
                <a:spcPct val="95000"/>
              </a:lnSpc>
              <a:spcBef>
                <a:spcPts val="420"/>
              </a:spcBef>
              <a:spcAft>
                <a:spcPts val="250"/>
              </a:spcAft>
              <a:buClrTx/>
              <a:buSzTx/>
              <a:buFontTx/>
              <a:buNone/>
              <a:tabLst/>
              <a:defRPr/>
            </a:pPr>
            <a:endParaRPr kumimoji="0" lang="en-US" sz="1800" b="0" i="0" u="none" strike="noStrike" kern="100" cap="none" spc="0" normalizeH="0" baseline="0" noProof="0" dirty="0">
              <a:ln>
                <a:noFill/>
              </a:ln>
              <a:solidFill>
                <a:srgbClr val="000000"/>
              </a:solidFill>
              <a:effectLst/>
              <a:uLnTx/>
              <a:uFillTx/>
              <a:latin typeface="Times" panose="02020603050405020304" pitchFamily="18" charset="0"/>
              <a:ea typeface="Times" panose="02020603050405020304" pitchFamily="18" charset="0"/>
              <a:cs typeface="Arial" panose="020B0604020202020204" pitchFamily="34" charset="0"/>
            </a:endParaRPr>
          </a:p>
        </p:txBody>
      </p:sp>
    </p:spTree>
    <p:extLst>
      <p:ext uri="{BB962C8B-B14F-4D97-AF65-F5344CB8AC3E}">
        <p14:creationId xmlns:p14="http://schemas.microsoft.com/office/powerpoint/2010/main" val="219862619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1CB01FB-A6C8-1781-EC13-DFA323FBA1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2EE3B1-2768-7974-ADFD-0E21C83B0B02}"/>
              </a:ext>
            </a:extLst>
          </p:cNvPr>
          <p:cNvSpPr>
            <a:spLocks noGrp="1"/>
          </p:cNvSpPr>
          <p:nvPr>
            <p:ph type="title"/>
          </p:nvPr>
        </p:nvSpPr>
        <p:spPr>
          <a:xfrm>
            <a:off x="2197541" y="293385"/>
            <a:ext cx="7269017" cy="785091"/>
          </a:xfrm>
        </p:spPr>
        <p:txBody>
          <a:bodyPr/>
          <a:lstStyle/>
          <a:p>
            <a:r>
              <a:rPr lang="en-MY" dirty="0">
                <a:solidFill>
                  <a:srgbClr val="002060"/>
                </a:solidFill>
              </a:rPr>
              <a:t>OPEN : DRONE MISSION</a:t>
            </a:r>
          </a:p>
        </p:txBody>
      </p:sp>
      <p:sp>
        <p:nvSpPr>
          <p:cNvPr id="5" name="Oval 4">
            <a:extLst>
              <a:ext uri="{FF2B5EF4-FFF2-40B4-BE49-F238E27FC236}">
                <a16:creationId xmlns:a16="http://schemas.microsoft.com/office/drawing/2014/main" id="{AC8FAC6A-8CD2-2104-7432-F3A22250B818}"/>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4" name="Picture 3">
            <a:extLst>
              <a:ext uri="{FF2B5EF4-FFF2-40B4-BE49-F238E27FC236}">
                <a16:creationId xmlns:a16="http://schemas.microsoft.com/office/drawing/2014/main" id="{7C6E6EFB-A4BC-B4E3-8F3C-EEC6E65BE5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
        <p:nvSpPr>
          <p:cNvPr id="7" name="TextBox 6">
            <a:extLst>
              <a:ext uri="{FF2B5EF4-FFF2-40B4-BE49-F238E27FC236}">
                <a16:creationId xmlns:a16="http://schemas.microsoft.com/office/drawing/2014/main" id="{4A2B8897-9E72-B503-F422-17FF567B9D0A}"/>
              </a:ext>
            </a:extLst>
          </p:cNvPr>
          <p:cNvSpPr txBox="1"/>
          <p:nvPr/>
        </p:nvSpPr>
        <p:spPr>
          <a:xfrm>
            <a:off x="548032" y="744405"/>
            <a:ext cx="11462993" cy="5946756"/>
          </a:xfrm>
          <a:prstGeom prst="rect">
            <a:avLst/>
          </a:prstGeom>
          <a:noFill/>
        </p:spPr>
        <p:txBody>
          <a:bodyPr wrap="square">
            <a:spAutoFit/>
          </a:bodyPr>
          <a:lstStyle/>
          <a:p>
            <a:r>
              <a:rPr lang="en-US" b="1" dirty="0"/>
              <a:t>5. Scoring </a:t>
            </a:r>
          </a:p>
          <a:p>
            <a:r>
              <a:rPr lang="en-US" b="1" dirty="0"/>
              <a:t>    A) Scoring explanation</a:t>
            </a:r>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r>
              <a:rPr lang="en-US" b="1" dirty="0"/>
              <a:t> </a:t>
            </a:r>
            <a:endParaRPr lang="en-US" dirty="0"/>
          </a:p>
          <a:p>
            <a:endParaRPr lang="en-US" dirty="0"/>
          </a:p>
          <a:p>
            <a:pPr marL="285750" marR="54610" lvl="0" indent="-10795" algn="just" defTabSz="914400" rtl="0" eaLnBrk="1" fontAlgn="auto" latinLnBrk="1" hangingPunct="1">
              <a:lnSpc>
                <a:spcPct val="95000"/>
              </a:lnSpc>
              <a:spcBef>
                <a:spcPts val="420"/>
              </a:spcBef>
              <a:spcAft>
                <a:spcPts val="250"/>
              </a:spcAft>
              <a:buClrTx/>
              <a:buSzTx/>
              <a:buFontTx/>
              <a:buNone/>
              <a:tabLst/>
              <a:defRPr/>
            </a:pPr>
            <a:endParaRPr kumimoji="0" lang="en-US" sz="1800" b="0" i="0" u="none" strike="noStrike" kern="100" cap="none" spc="0" normalizeH="0" baseline="0" noProof="0" dirty="0">
              <a:ln>
                <a:noFill/>
              </a:ln>
              <a:solidFill>
                <a:srgbClr val="000000"/>
              </a:solidFill>
              <a:effectLst/>
              <a:uLnTx/>
              <a:uFillTx/>
              <a:latin typeface="Times" panose="02020603050405020304" pitchFamily="18" charset="0"/>
              <a:ea typeface="Times" panose="02020603050405020304" pitchFamily="18" charset="0"/>
              <a:cs typeface="Arial" panose="020B0604020202020204" pitchFamily="34" charset="0"/>
            </a:endParaRPr>
          </a:p>
        </p:txBody>
      </p:sp>
      <p:graphicFrame>
        <p:nvGraphicFramePr>
          <p:cNvPr id="3" name="Table 2">
            <a:extLst>
              <a:ext uri="{FF2B5EF4-FFF2-40B4-BE49-F238E27FC236}">
                <a16:creationId xmlns:a16="http://schemas.microsoft.com/office/drawing/2014/main" id="{ACA2A8C1-EABE-CAB2-104D-A72F1499A079}"/>
              </a:ext>
            </a:extLst>
          </p:cNvPr>
          <p:cNvGraphicFramePr>
            <a:graphicFrameLocks noGrp="1"/>
          </p:cNvGraphicFramePr>
          <p:nvPr/>
        </p:nvGraphicFramePr>
        <p:xfrm>
          <a:off x="791852" y="1436990"/>
          <a:ext cx="11219173" cy="5359400"/>
        </p:xfrm>
        <a:graphic>
          <a:graphicData uri="http://schemas.openxmlformats.org/drawingml/2006/table">
            <a:tbl>
              <a:tblPr firstRow="1" bandRow="1">
                <a:tableStyleId>{5C22544A-7EE6-4342-B048-85BDC9FD1C3A}</a:tableStyleId>
              </a:tblPr>
              <a:tblGrid>
                <a:gridCol w="7026198">
                  <a:extLst>
                    <a:ext uri="{9D8B030D-6E8A-4147-A177-3AD203B41FA5}">
                      <a16:colId xmlns:a16="http://schemas.microsoft.com/office/drawing/2014/main" val="1533834635"/>
                    </a:ext>
                  </a:extLst>
                </a:gridCol>
                <a:gridCol w="4192975">
                  <a:extLst>
                    <a:ext uri="{9D8B030D-6E8A-4147-A177-3AD203B41FA5}">
                      <a16:colId xmlns:a16="http://schemas.microsoft.com/office/drawing/2014/main" val="2930565072"/>
                    </a:ext>
                  </a:extLst>
                </a:gridCol>
              </a:tblGrid>
              <a:tr h="37084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800" b="1" i="0" u="none" strike="noStrike" kern="1200" baseline="0" dirty="0">
                          <a:solidFill>
                            <a:schemeClr val="lt1"/>
                          </a:solidFill>
                          <a:latin typeface="+mn-lt"/>
                          <a:ea typeface="+mn-ea"/>
                          <a:cs typeface="+mn-cs"/>
                        </a:rPr>
                        <a:t>Evaluation Criteria </a:t>
                      </a:r>
                      <a:r>
                        <a:rPr lang="en-US" sz="1800" b="0" i="0" u="none" strike="noStrike" kern="1200" baseline="0" dirty="0">
                          <a:solidFill>
                            <a:schemeClr val="lt1"/>
                          </a:solidFill>
                          <a:latin typeface="+mn-lt"/>
                          <a:ea typeface="+mn-ea"/>
                          <a:cs typeface="+mn-cs"/>
                        </a:rPr>
                        <a:t>	</a:t>
                      </a:r>
                      <a:endParaRPr lang="en-US" dirty="0"/>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800" b="1" i="0" u="none" strike="noStrike" kern="1200" baseline="0" dirty="0">
                          <a:solidFill>
                            <a:schemeClr val="lt1"/>
                          </a:solidFill>
                          <a:latin typeface="+mn-lt"/>
                          <a:ea typeface="+mn-ea"/>
                          <a:cs typeface="+mn-cs"/>
                        </a:rPr>
                        <a:t>Score </a:t>
                      </a:r>
                      <a:r>
                        <a:rPr lang="en-US" sz="1800" b="0" i="0" u="none" strike="noStrike" kern="1200" baseline="0" dirty="0">
                          <a:solidFill>
                            <a:schemeClr val="lt1"/>
                          </a:solidFill>
                          <a:latin typeface="+mn-lt"/>
                          <a:ea typeface="+mn-ea"/>
                          <a:cs typeface="+mn-cs"/>
                        </a:rPr>
                        <a:t>	</a:t>
                      </a:r>
                    </a:p>
                  </a:txBody>
                  <a:tcPr/>
                </a:tc>
                <a:extLst>
                  <a:ext uri="{0D108BD9-81ED-4DB2-BD59-A6C34878D82A}">
                    <a16:rowId xmlns:a16="http://schemas.microsoft.com/office/drawing/2014/main" val="1232123048"/>
                  </a:ext>
                </a:extLst>
              </a:tr>
              <a:tr h="37084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chemeClr val="dk1"/>
                          </a:solidFill>
                          <a:latin typeface="+mn-lt"/>
                          <a:ea typeface="+mn-ea"/>
                          <a:cs typeface="+mn-cs"/>
                        </a:rPr>
                        <a:t>Take off 	</a:t>
                      </a: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chemeClr val="dk1"/>
                          </a:solidFill>
                          <a:latin typeface="+mn-lt"/>
                          <a:ea typeface="+mn-ea"/>
                          <a:cs typeface="+mn-cs"/>
                        </a:rPr>
                        <a:t>10 points 	</a:t>
                      </a:r>
                    </a:p>
                  </a:txBody>
                  <a:tcPr/>
                </a:tc>
                <a:extLst>
                  <a:ext uri="{0D108BD9-81ED-4DB2-BD59-A6C34878D82A}">
                    <a16:rowId xmlns:a16="http://schemas.microsoft.com/office/drawing/2014/main" val="2107466644"/>
                  </a:ext>
                </a:extLst>
              </a:tr>
              <a:tr h="37084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chemeClr val="dk1"/>
                          </a:solidFill>
                          <a:latin typeface="+mn-lt"/>
                          <a:ea typeface="+mn-ea"/>
                          <a:cs typeface="+mn-cs"/>
                        </a:rPr>
                        <a:t>Task 1 Crossing mountains and ridges 	</a:t>
                      </a: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chemeClr val="dk1"/>
                          </a:solidFill>
                          <a:latin typeface="+mn-lt"/>
                          <a:ea typeface="+mn-ea"/>
                          <a:cs typeface="+mn-cs"/>
                        </a:rPr>
                        <a:t>20 points 	</a:t>
                      </a:r>
                    </a:p>
                  </a:txBody>
                  <a:tcPr/>
                </a:tc>
                <a:extLst>
                  <a:ext uri="{0D108BD9-81ED-4DB2-BD59-A6C34878D82A}">
                    <a16:rowId xmlns:a16="http://schemas.microsoft.com/office/drawing/2014/main" val="2220898459"/>
                  </a:ext>
                </a:extLst>
              </a:tr>
              <a:tr h="37084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chemeClr val="dk1"/>
                          </a:solidFill>
                          <a:latin typeface="+mn-lt"/>
                          <a:ea typeface="+mn-ea"/>
                          <a:cs typeface="+mn-cs"/>
                        </a:rPr>
                        <a:t>Task 2 Crossing the strait 	</a:t>
                      </a:r>
                    </a:p>
                  </a:txBody>
                  <a:tcPr/>
                </a:tc>
                <a:tc>
                  <a:txBody>
                    <a:bodyPr/>
                    <a:lstStyle/>
                    <a:p>
                      <a:r>
                        <a:rPr lang="en-US" sz="1800" b="0" i="0" u="none" strike="noStrike" kern="1200" baseline="0" dirty="0">
                          <a:solidFill>
                            <a:schemeClr val="dk1"/>
                          </a:solidFill>
                          <a:latin typeface="+mn-lt"/>
                          <a:ea typeface="+mn-ea"/>
                          <a:cs typeface="+mn-cs"/>
                        </a:rPr>
                        <a:t>20 points </a:t>
                      </a:r>
                      <a:endParaRPr lang="en-US" dirty="0"/>
                    </a:p>
                  </a:txBody>
                  <a:tcPr/>
                </a:tc>
                <a:extLst>
                  <a:ext uri="{0D108BD9-81ED-4DB2-BD59-A6C34878D82A}">
                    <a16:rowId xmlns:a16="http://schemas.microsoft.com/office/drawing/2014/main" val="4206486961"/>
                  </a:ext>
                </a:extLst>
              </a:tr>
              <a:tr h="37084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chemeClr val="dk1"/>
                          </a:solidFill>
                          <a:latin typeface="+mn-lt"/>
                          <a:ea typeface="+mn-ea"/>
                          <a:cs typeface="+mn-cs"/>
                        </a:rPr>
                        <a:t>Task 3 Fixed-point cruising 	</a:t>
                      </a:r>
                    </a:p>
                  </a:txBody>
                  <a:tcPr/>
                </a:tc>
                <a:tc>
                  <a:txBody>
                    <a:bodyPr/>
                    <a:lstStyle/>
                    <a:p>
                      <a:r>
                        <a:rPr lang="en-US" sz="1800" b="0" i="0" u="none" strike="noStrike" kern="1200" baseline="0" dirty="0">
                          <a:solidFill>
                            <a:schemeClr val="dk1"/>
                          </a:solidFill>
                          <a:latin typeface="+mn-lt"/>
                          <a:ea typeface="+mn-ea"/>
                          <a:cs typeface="+mn-cs"/>
                        </a:rPr>
                        <a:t>20 points </a:t>
                      </a:r>
                      <a:endParaRPr lang="en-US" dirty="0"/>
                    </a:p>
                  </a:txBody>
                  <a:tcPr/>
                </a:tc>
                <a:extLst>
                  <a:ext uri="{0D108BD9-81ED-4DB2-BD59-A6C34878D82A}">
                    <a16:rowId xmlns:a16="http://schemas.microsoft.com/office/drawing/2014/main" val="2324534622"/>
                  </a:ext>
                </a:extLst>
              </a:tr>
              <a:tr h="37084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chemeClr val="dk1"/>
                          </a:solidFill>
                          <a:latin typeface="+mn-lt"/>
                          <a:ea typeface="+mn-ea"/>
                          <a:cs typeface="+mn-cs"/>
                        </a:rPr>
                        <a:t>Task 4 Dual challenge 	</a:t>
                      </a:r>
                    </a:p>
                  </a:txBody>
                  <a:tcPr/>
                </a:tc>
                <a:tc>
                  <a:txBody>
                    <a:bodyPr/>
                    <a:lstStyle/>
                    <a:p>
                      <a:r>
                        <a:rPr lang="en-US" sz="1800" b="0" i="0" u="none" strike="noStrike" kern="1200" baseline="0" dirty="0">
                          <a:solidFill>
                            <a:schemeClr val="dk1"/>
                          </a:solidFill>
                          <a:latin typeface="+mn-lt"/>
                          <a:ea typeface="+mn-ea"/>
                          <a:cs typeface="+mn-cs"/>
                        </a:rPr>
                        <a:t>20 points </a:t>
                      </a:r>
                      <a:endParaRPr lang="en-US" dirty="0"/>
                    </a:p>
                  </a:txBody>
                  <a:tcPr/>
                </a:tc>
                <a:extLst>
                  <a:ext uri="{0D108BD9-81ED-4DB2-BD59-A6C34878D82A}">
                    <a16:rowId xmlns:a16="http://schemas.microsoft.com/office/drawing/2014/main" val="2057056629"/>
                  </a:ext>
                </a:extLst>
              </a:tr>
              <a:tr h="37084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chemeClr val="dk1"/>
                          </a:solidFill>
                          <a:latin typeface="+mn-lt"/>
                          <a:ea typeface="+mn-ea"/>
                          <a:cs typeface="+mn-cs"/>
                        </a:rPr>
                        <a:t>Task 5 Rapid ascent 	</a:t>
                      </a:r>
                    </a:p>
                  </a:txBody>
                  <a:tcPr/>
                </a:tc>
                <a:tc>
                  <a:txBody>
                    <a:bodyPr/>
                    <a:lstStyle/>
                    <a:p>
                      <a:r>
                        <a:rPr lang="en-US" sz="1800" b="0" i="0" u="none" strike="noStrike" kern="1200" baseline="0" dirty="0">
                          <a:solidFill>
                            <a:schemeClr val="dk1"/>
                          </a:solidFill>
                          <a:latin typeface="+mn-lt"/>
                          <a:ea typeface="+mn-ea"/>
                          <a:cs typeface="+mn-cs"/>
                        </a:rPr>
                        <a:t>20 points </a:t>
                      </a:r>
                      <a:endParaRPr lang="en-US" dirty="0"/>
                    </a:p>
                  </a:txBody>
                  <a:tcPr/>
                </a:tc>
                <a:extLst>
                  <a:ext uri="{0D108BD9-81ED-4DB2-BD59-A6C34878D82A}">
                    <a16:rowId xmlns:a16="http://schemas.microsoft.com/office/drawing/2014/main" val="154261328"/>
                  </a:ext>
                </a:extLst>
              </a:tr>
              <a:tr h="37084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chemeClr val="dk1"/>
                          </a:solidFill>
                          <a:latin typeface="+mn-lt"/>
                          <a:ea typeface="+mn-ea"/>
                          <a:cs typeface="+mn-cs"/>
                        </a:rPr>
                        <a:t>Task 6 S-shaped maneuvering 	</a:t>
                      </a:r>
                    </a:p>
                  </a:txBody>
                  <a:tcPr/>
                </a:tc>
                <a:tc>
                  <a:txBody>
                    <a:bodyPr/>
                    <a:lstStyle/>
                    <a:p>
                      <a:r>
                        <a:rPr lang="en-US" sz="1800" b="0" i="0" u="none" strike="noStrike" kern="1200" baseline="0" dirty="0">
                          <a:solidFill>
                            <a:schemeClr val="dk1"/>
                          </a:solidFill>
                          <a:latin typeface="+mn-lt"/>
                          <a:ea typeface="+mn-ea"/>
                          <a:cs typeface="+mn-cs"/>
                        </a:rPr>
                        <a:t>20 points </a:t>
                      </a:r>
                      <a:endParaRPr lang="en-US" dirty="0"/>
                    </a:p>
                  </a:txBody>
                  <a:tcPr/>
                </a:tc>
                <a:extLst>
                  <a:ext uri="{0D108BD9-81ED-4DB2-BD59-A6C34878D82A}">
                    <a16:rowId xmlns:a16="http://schemas.microsoft.com/office/drawing/2014/main" val="2218879143"/>
                  </a:ext>
                </a:extLst>
              </a:tr>
              <a:tr h="37084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chemeClr val="dk1"/>
                          </a:solidFill>
                          <a:latin typeface="+mn-lt"/>
                          <a:ea typeface="+mn-ea"/>
                          <a:cs typeface="+mn-cs"/>
                        </a:rPr>
                        <a:t>Task 7 Low-altitude flight 	</a:t>
                      </a:r>
                    </a:p>
                  </a:txBody>
                  <a:tcPr/>
                </a:tc>
                <a:tc>
                  <a:txBody>
                    <a:bodyPr/>
                    <a:lstStyle/>
                    <a:p>
                      <a:r>
                        <a:rPr lang="en-US" sz="1800" b="0" i="0" u="none" strike="noStrike" kern="1200" baseline="0" dirty="0">
                          <a:solidFill>
                            <a:schemeClr val="dk1"/>
                          </a:solidFill>
                          <a:latin typeface="+mn-lt"/>
                          <a:ea typeface="+mn-ea"/>
                          <a:cs typeface="+mn-cs"/>
                        </a:rPr>
                        <a:t>20 points </a:t>
                      </a:r>
                      <a:endParaRPr lang="en-US" dirty="0"/>
                    </a:p>
                  </a:txBody>
                  <a:tcPr/>
                </a:tc>
                <a:extLst>
                  <a:ext uri="{0D108BD9-81ED-4DB2-BD59-A6C34878D82A}">
                    <a16:rowId xmlns:a16="http://schemas.microsoft.com/office/drawing/2014/main" val="2368683660"/>
                  </a:ext>
                </a:extLst>
              </a:tr>
              <a:tr h="37084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chemeClr val="dk1"/>
                          </a:solidFill>
                          <a:latin typeface="+mn-lt"/>
                          <a:ea typeface="+mn-ea"/>
                          <a:cs typeface="+mn-cs"/>
                        </a:rPr>
                        <a:t>Task 8 Rapid descent 	</a:t>
                      </a:r>
                    </a:p>
                  </a:txBody>
                  <a:tcPr/>
                </a:tc>
                <a:tc>
                  <a:txBody>
                    <a:bodyPr/>
                    <a:lstStyle/>
                    <a:p>
                      <a:r>
                        <a:rPr lang="en-US" sz="1800" b="0" i="0" u="none" strike="noStrike" kern="1200" baseline="0" dirty="0">
                          <a:solidFill>
                            <a:schemeClr val="dk1"/>
                          </a:solidFill>
                          <a:latin typeface="+mn-lt"/>
                          <a:ea typeface="+mn-ea"/>
                          <a:cs typeface="+mn-cs"/>
                        </a:rPr>
                        <a:t>20 points </a:t>
                      </a:r>
                      <a:endParaRPr lang="en-US" dirty="0"/>
                    </a:p>
                  </a:txBody>
                  <a:tcPr/>
                </a:tc>
                <a:extLst>
                  <a:ext uri="{0D108BD9-81ED-4DB2-BD59-A6C34878D82A}">
                    <a16:rowId xmlns:a16="http://schemas.microsoft.com/office/drawing/2014/main" val="4193114255"/>
                  </a:ext>
                </a:extLst>
              </a:tr>
              <a:tr h="37084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chemeClr val="dk1"/>
                          </a:solidFill>
                          <a:latin typeface="+mn-lt"/>
                          <a:ea typeface="+mn-ea"/>
                          <a:cs typeface="+mn-cs"/>
                        </a:rPr>
                        <a:t>Task 9 Safe return 	</a:t>
                      </a:r>
                    </a:p>
                  </a:txBody>
                  <a:tcPr/>
                </a:tc>
                <a:tc>
                  <a:txBody>
                    <a:bodyPr/>
                    <a:lstStyle/>
                    <a:p>
                      <a:r>
                        <a:rPr lang="en-US" sz="1800" b="0" i="0" u="none" strike="noStrike" kern="1200" baseline="0" dirty="0">
                          <a:solidFill>
                            <a:schemeClr val="dk1"/>
                          </a:solidFill>
                          <a:latin typeface="+mn-lt"/>
                          <a:ea typeface="+mn-ea"/>
                          <a:cs typeface="+mn-cs"/>
                        </a:rPr>
                        <a:t>20 points </a:t>
                      </a:r>
                      <a:endParaRPr lang="en-US" dirty="0"/>
                    </a:p>
                  </a:txBody>
                  <a:tcPr/>
                </a:tc>
                <a:extLst>
                  <a:ext uri="{0D108BD9-81ED-4DB2-BD59-A6C34878D82A}">
                    <a16:rowId xmlns:a16="http://schemas.microsoft.com/office/drawing/2014/main" val="1150669861"/>
                  </a:ext>
                </a:extLst>
              </a:tr>
              <a:tr h="370840">
                <a:tc>
                  <a:txBody>
                    <a:bodyPr/>
                    <a:lstStyle/>
                    <a:p>
                      <a:r>
                        <a:rPr lang="en-US" sz="1800" b="0" i="0" u="none" strike="noStrike" kern="1200" baseline="0" dirty="0">
                          <a:solidFill>
                            <a:schemeClr val="dk1"/>
                          </a:solidFill>
                          <a:latin typeface="+mn-lt"/>
                          <a:ea typeface="+mn-ea"/>
                          <a:cs typeface="+mn-cs"/>
                        </a:rPr>
                        <a:t>Landing </a:t>
                      </a:r>
                    </a:p>
                    <a:p>
                      <a:r>
                        <a:rPr lang="en-US" sz="1800" b="0" i="0" u="none" strike="noStrike" kern="1200" baseline="0" dirty="0">
                          <a:solidFill>
                            <a:schemeClr val="dk1"/>
                          </a:solidFill>
                          <a:latin typeface="+mn-lt"/>
                          <a:ea typeface="+mn-ea"/>
                          <a:cs typeface="+mn-cs"/>
                        </a:rPr>
                        <a:t>(entire drone is stopped completely within the starting are	</a:t>
                      </a: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chemeClr val="dk1"/>
                          </a:solidFill>
                          <a:latin typeface="+mn-lt"/>
                          <a:ea typeface="+mn-ea"/>
                          <a:cs typeface="+mn-cs"/>
                        </a:rPr>
                        <a:t>10 points 	</a:t>
                      </a:r>
                    </a:p>
                    <a:p>
                      <a:endParaRPr lang="en-US" dirty="0"/>
                    </a:p>
                  </a:txBody>
                  <a:tcPr/>
                </a:tc>
                <a:extLst>
                  <a:ext uri="{0D108BD9-81ED-4DB2-BD59-A6C34878D82A}">
                    <a16:rowId xmlns:a16="http://schemas.microsoft.com/office/drawing/2014/main" val="1940699677"/>
                  </a:ext>
                </a:extLst>
              </a:tr>
              <a:tr h="37084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chemeClr val="dk1"/>
                          </a:solidFill>
                          <a:latin typeface="+mn-lt"/>
                          <a:ea typeface="+mn-ea"/>
                          <a:cs typeface="+mn-cs"/>
                        </a:rPr>
                        <a:t>After landing, for every second finished early before the allocated time	</a:t>
                      </a: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chemeClr val="dk1"/>
                          </a:solidFill>
                          <a:latin typeface="+mn-lt"/>
                          <a:ea typeface="+mn-ea"/>
                          <a:cs typeface="+mn-cs"/>
                        </a:rPr>
                        <a:t>+1 point will be awarded per second (time less than one second will not be counted). </a:t>
                      </a:r>
                    </a:p>
                  </a:txBody>
                  <a:tcPr/>
                </a:tc>
                <a:extLst>
                  <a:ext uri="{0D108BD9-81ED-4DB2-BD59-A6C34878D82A}">
                    <a16:rowId xmlns:a16="http://schemas.microsoft.com/office/drawing/2014/main" val="3335219263"/>
                  </a:ext>
                </a:extLst>
              </a:tr>
            </a:tbl>
          </a:graphicData>
        </a:graphic>
      </p:graphicFrame>
    </p:spTree>
    <p:extLst>
      <p:ext uri="{BB962C8B-B14F-4D97-AF65-F5344CB8AC3E}">
        <p14:creationId xmlns:p14="http://schemas.microsoft.com/office/powerpoint/2010/main" val="1694428604"/>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EBC8382-23BD-5F7D-ACCC-730F91116E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020207-5564-0A8F-B9B0-34598A656EBA}"/>
              </a:ext>
            </a:extLst>
          </p:cNvPr>
          <p:cNvSpPr>
            <a:spLocks noGrp="1"/>
          </p:cNvSpPr>
          <p:nvPr>
            <p:ph type="title"/>
          </p:nvPr>
        </p:nvSpPr>
        <p:spPr>
          <a:xfrm>
            <a:off x="2461491" y="525257"/>
            <a:ext cx="7269017" cy="785091"/>
          </a:xfrm>
        </p:spPr>
        <p:txBody>
          <a:bodyPr/>
          <a:lstStyle/>
          <a:p>
            <a:r>
              <a:rPr lang="en-MY" dirty="0">
                <a:solidFill>
                  <a:srgbClr val="002060"/>
                </a:solidFill>
              </a:rPr>
              <a:t>OPEN : DRONE MISSION</a:t>
            </a:r>
          </a:p>
        </p:txBody>
      </p:sp>
      <p:sp>
        <p:nvSpPr>
          <p:cNvPr id="5" name="Oval 4">
            <a:extLst>
              <a:ext uri="{FF2B5EF4-FFF2-40B4-BE49-F238E27FC236}">
                <a16:creationId xmlns:a16="http://schemas.microsoft.com/office/drawing/2014/main" id="{8663449E-6D96-5034-CD64-55E360A4EF4D}"/>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4" name="Picture 3">
            <a:extLst>
              <a:ext uri="{FF2B5EF4-FFF2-40B4-BE49-F238E27FC236}">
                <a16:creationId xmlns:a16="http://schemas.microsoft.com/office/drawing/2014/main" id="{CC6CA8A5-8A81-92B5-B122-760E4E740B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
        <p:nvSpPr>
          <p:cNvPr id="7" name="TextBox 6">
            <a:extLst>
              <a:ext uri="{FF2B5EF4-FFF2-40B4-BE49-F238E27FC236}">
                <a16:creationId xmlns:a16="http://schemas.microsoft.com/office/drawing/2014/main" id="{52BCFC20-B219-A5CC-2FD7-39755AC38DCA}"/>
              </a:ext>
            </a:extLst>
          </p:cNvPr>
          <p:cNvSpPr txBox="1"/>
          <p:nvPr/>
        </p:nvSpPr>
        <p:spPr>
          <a:xfrm>
            <a:off x="461913" y="1498415"/>
            <a:ext cx="11462993" cy="5392758"/>
          </a:xfrm>
          <a:prstGeom prst="rect">
            <a:avLst/>
          </a:prstGeom>
          <a:noFill/>
        </p:spPr>
        <p:txBody>
          <a:bodyPr wrap="square">
            <a:spAutoFit/>
          </a:bodyPr>
          <a:lstStyle/>
          <a:p>
            <a:r>
              <a:rPr lang="en-US" b="1" dirty="0"/>
              <a:t>B) Scoring calculation </a:t>
            </a:r>
            <a:endParaRPr lang="en-US" dirty="0"/>
          </a:p>
          <a:p>
            <a:r>
              <a:rPr lang="en-US" dirty="0"/>
              <a:t>	</a:t>
            </a:r>
            <a:r>
              <a:rPr lang="en-US" dirty="0" err="1"/>
              <a:t>i</a:t>
            </a:r>
            <a:r>
              <a:rPr lang="en-US" dirty="0"/>
              <a:t>. Scoring is based on the designated tasks completed within the specified task duration. </a:t>
            </a:r>
          </a:p>
          <a:p>
            <a:r>
              <a:rPr lang="en-US" dirty="0"/>
              <a:t>	ii. The final score will take the higher score of the two competitions. Participants with higher scores rank higher 	and in case of ties, the participants that complete the mission using the shortest time will win the game. </a:t>
            </a:r>
          </a:p>
          <a:p>
            <a:r>
              <a:rPr lang="en-US" dirty="0"/>
              <a:t>	iii. If the scores and completion times are the same, it will result in a tie for the ranking. </a:t>
            </a:r>
          </a:p>
          <a:p>
            <a:endParaRPr lang="en-US" dirty="0"/>
          </a:p>
          <a:p>
            <a:r>
              <a:rPr lang="en-US" b="1" dirty="0"/>
              <a:t>C) Disquali</a:t>
            </a:r>
            <a:r>
              <a:rPr lang="en-US" dirty="0"/>
              <a:t>fi</a:t>
            </a:r>
            <a:r>
              <a:rPr lang="en-US" b="1" dirty="0"/>
              <a:t>cation </a:t>
            </a:r>
            <a:endParaRPr lang="en-US" dirty="0"/>
          </a:p>
          <a:p>
            <a:r>
              <a:rPr lang="en-US" dirty="0"/>
              <a:t>	</a:t>
            </a:r>
            <a:r>
              <a:rPr lang="en-US" dirty="0" err="1"/>
              <a:t>i</a:t>
            </a:r>
            <a:r>
              <a:rPr lang="en-US" dirty="0"/>
              <a:t>. Participants late for more than 10 minutes. </a:t>
            </a:r>
          </a:p>
          <a:p>
            <a:r>
              <a:rPr lang="en-US" dirty="0"/>
              <a:t>	ii. Participants deliberately damage the competition venue. </a:t>
            </a:r>
          </a:p>
          <a:p>
            <a:r>
              <a:rPr lang="en-US" dirty="0"/>
              <a:t>	iii. A participant does not follow the instructions of the referee (judge). </a:t>
            </a:r>
          </a:p>
          <a:p>
            <a:r>
              <a:rPr lang="en-US" dirty="0"/>
              <a:t>	iv. The participant score is zero. </a:t>
            </a:r>
          </a:p>
          <a:p>
            <a:r>
              <a:rPr lang="en-US" dirty="0"/>
              <a:t>	v. Complaints were filed against participants and were established. </a:t>
            </a:r>
          </a:p>
          <a:p>
            <a:r>
              <a:rPr lang="en-US" dirty="0"/>
              <a:t>	vi. The drone does not meet the size requirements. </a:t>
            </a:r>
          </a:p>
          <a:p>
            <a:endParaRPr lang="en-US" dirty="0"/>
          </a:p>
          <a:p>
            <a:r>
              <a:rPr lang="en-US" b="1" dirty="0"/>
              <a:t>6. Relevant Explanation </a:t>
            </a:r>
            <a:endParaRPr lang="en-US" dirty="0"/>
          </a:p>
          <a:p>
            <a:r>
              <a:rPr lang="en-US" dirty="0"/>
              <a:t>These rules serve as the basis for referee operations. During the competition, judges have the final decision-making authority. Any matters not explicitly covered by the rules will be determined by the judging panel through discussion. </a:t>
            </a:r>
            <a:endParaRPr lang="en-US" kern="100" dirty="0">
              <a:solidFill>
                <a:srgbClr val="000000"/>
              </a:solidFill>
              <a:latin typeface="Times" panose="02020603050405020304" pitchFamily="18" charset="0"/>
              <a:ea typeface="Times" panose="02020603050405020304" pitchFamily="18" charset="0"/>
              <a:cs typeface="Arial" panose="020B0604020202020204" pitchFamily="34" charset="0"/>
            </a:endParaRPr>
          </a:p>
          <a:p>
            <a:endParaRPr lang="en-US" dirty="0"/>
          </a:p>
          <a:p>
            <a:pPr marL="285750" marR="54610" lvl="0" indent="-10795" algn="just" defTabSz="914400" rtl="0" eaLnBrk="1" fontAlgn="auto" latinLnBrk="1" hangingPunct="1">
              <a:lnSpc>
                <a:spcPct val="95000"/>
              </a:lnSpc>
              <a:spcBef>
                <a:spcPts val="420"/>
              </a:spcBef>
              <a:spcAft>
                <a:spcPts val="250"/>
              </a:spcAft>
              <a:buClrTx/>
              <a:buSzTx/>
              <a:buFontTx/>
              <a:buNone/>
              <a:tabLst/>
              <a:defRPr/>
            </a:pPr>
            <a:endParaRPr kumimoji="0" lang="en-US" sz="1800" b="0" i="0" u="none" strike="noStrike" kern="100" cap="none" spc="0" normalizeH="0" baseline="0" noProof="0" dirty="0">
              <a:ln>
                <a:noFill/>
              </a:ln>
              <a:solidFill>
                <a:srgbClr val="000000"/>
              </a:solidFill>
              <a:effectLst/>
              <a:uLnTx/>
              <a:uFillTx/>
              <a:latin typeface="Times" panose="02020603050405020304" pitchFamily="18" charset="0"/>
              <a:ea typeface="Times" panose="02020603050405020304" pitchFamily="18" charset="0"/>
              <a:cs typeface="Arial" panose="020B0604020202020204" pitchFamily="34" charset="0"/>
            </a:endParaRPr>
          </a:p>
        </p:txBody>
      </p:sp>
    </p:spTree>
    <p:extLst>
      <p:ext uri="{BB962C8B-B14F-4D97-AF65-F5344CB8AC3E}">
        <p14:creationId xmlns:p14="http://schemas.microsoft.com/office/powerpoint/2010/main" val="3103467131"/>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FEF2BAE-3D8D-4CD7-91F9-CEBB92FED22D}"/>
              </a:ext>
            </a:extLst>
          </p:cNvPr>
          <p:cNvSpPr>
            <a:spLocks noGrp="1"/>
          </p:cNvSpPr>
          <p:nvPr>
            <p:ph sz="half" idx="10"/>
          </p:nvPr>
        </p:nvSpPr>
        <p:spPr>
          <a:xfrm>
            <a:off x="6321286" y="1937096"/>
            <a:ext cx="4788000" cy="4104000"/>
          </a:xfrm>
          <a:solidFill>
            <a:schemeClr val="bg1"/>
          </a:solidFill>
        </p:spPr>
        <p:txBody>
          <a:bodyPr/>
          <a:lstStyle/>
          <a:p>
            <a:pPr marL="0" indent="0">
              <a:buNone/>
            </a:pPr>
            <a:r>
              <a:rPr lang="en-MY" dirty="0"/>
              <a:t> </a:t>
            </a:r>
          </a:p>
        </p:txBody>
      </p:sp>
      <p:sp>
        <p:nvSpPr>
          <p:cNvPr id="2" name="Title 1">
            <a:extLst>
              <a:ext uri="{FF2B5EF4-FFF2-40B4-BE49-F238E27FC236}">
                <a16:creationId xmlns:a16="http://schemas.microsoft.com/office/drawing/2014/main" id="{D3D7BC30-1934-4344-AB5E-D248DCF5891B}"/>
              </a:ext>
            </a:extLst>
          </p:cNvPr>
          <p:cNvSpPr>
            <a:spLocks noGrp="1"/>
          </p:cNvSpPr>
          <p:nvPr>
            <p:ph type="title"/>
          </p:nvPr>
        </p:nvSpPr>
        <p:spPr/>
        <p:txBody>
          <a:bodyPr>
            <a:noAutofit/>
          </a:bodyPr>
          <a:lstStyle/>
          <a:p>
            <a:r>
              <a:rPr lang="en-MY" sz="3500" dirty="0">
                <a:solidFill>
                  <a:srgbClr val="002060"/>
                </a:solidFill>
              </a:rPr>
              <a:t>OPEN : COCOMON GO</a:t>
            </a:r>
          </a:p>
        </p:txBody>
      </p:sp>
      <p:graphicFrame>
        <p:nvGraphicFramePr>
          <p:cNvPr id="5" name="Content Placeholder 4">
            <a:extLst>
              <a:ext uri="{FF2B5EF4-FFF2-40B4-BE49-F238E27FC236}">
                <a16:creationId xmlns:a16="http://schemas.microsoft.com/office/drawing/2014/main" id="{0B85EBFD-9CA4-43A3-B4C1-D295D0181A64}"/>
              </a:ext>
            </a:extLst>
          </p:cNvPr>
          <p:cNvGraphicFramePr>
            <a:graphicFrameLocks noGrp="1"/>
          </p:cNvGraphicFramePr>
          <p:nvPr>
            <p:ph sz="half" idx="1"/>
          </p:nvPr>
        </p:nvGraphicFramePr>
        <p:xfrm>
          <a:off x="1133198" y="1937097"/>
          <a:ext cx="4757898" cy="3339993"/>
        </p:xfrm>
        <a:graphic>
          <a:graphicData uri="http://schemas.openxmlformats.org/drawingml/2006/table">
            <a:tbl>
              <a:tblPr firstRow="1" bandRow="1">
                <a:tableStyleId>{5940675A-B579-460E-94D1-54222C63F5DA}</a:tableStyleId>
              </a:tblPr>
              <a:tblGrid>
                <a:gridCol w="1531652">
                  <a:extLst>
                    <a:ext uri="{9D8B030D-6E8A-4147-A177-3AD203B41FA5}">
                      <a16:colId xmlns:a16="http://schemas.microsoft.com/office/drawing/2014/main" val="2434513250"/>
                    </a:ext>
                  </a:extLst>
                </a:gridCol>
                <a:gridCol w="3226246">
                  <a:extLst>
                    <a:ext uri="{9D8B030D-6E8A-4147-A177-3AD203B41FA5}">
                      <a16:colId xmlns:a16="http://schemas.microsoft.com/office/drawing/2014/main" val="3519656850"/>
                    </a:ext>
                  </a:extLst>
                </a:gridCol>
              </a:tblGrid>
              <a:tr h="431281">
                <a:tc>
                  <a:txBody>
                    <a:bodyPr/>
                    <a:lstStyle/>
                    <a:p>
                      <a:pPr algn="ctr"/>
                      <a:r>
                        <a:rPr lang="en-MY" b="1" baseline="0" dirty="0">
                          <a:solidFill>
                            <a:schemeClr val="bg1"/>
                          </a:solidFill>
                          <a:latin typeface="+mj-lt"/>
                        </a:rPr>
                        <a:t>Age</a:t>
                      </a:r>
                    </a:p>
                  </a:txBody>
                  <a:tcPr anchor="ctr">
                    <a:lnL w="12700" cmpd="sng">
                      <a:noFill/>
                    </a:lnL>
                    <a:lnR w="12700" cmpd="sng">
                      <a:noFill/>
                    </a:lnR>
                    <a:lnT w="12700" cmpd="sng">
                      <a:noFill/>
                    </a:lnT>
                    <a:lnB w="12700" cap="flat" cmpd="sng" algn="ctr">
                      <a:solidFill>
                        <a:schemeClr val="bg1"/>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r>
                        <a:rPr lang="en-MY" baseline="0" dirty="0">
                          <a:solidFill>
                            <a:schemeClr val="bg1"/>
                          </a:solidFill>
                        </a:rPr>
                        <a:t>8-13</a:t>
                      </a:r>
                    </a:p>
                  </a:txBody>
                  <a:tcPr anchor="ctr">
                    <a:lnL w="12700" cmpd="sng">
                      <a:noFill/>
                    </a:lnL>
                    <a:lnR w="12700" cmpd="sng">
                      <a:noFill/>
                    </a:lnR>
                    <a:lnT w="12700" cmpd="sng">
                      <a:noFill/>
                    </a:lnT>
                    <a:lnB w="12700" cap="flat" cmpd="sng" algn="ctr">
                      <a:solidFill>
                        <a:schemeClr val="bg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6386750"/>
                  </a:ext>
                </a:extLst>
              </a:tr>
              <a:tr h="444161">
                <a:tc>
                  <a:txBody>
                    <a:bodyPr/>
                    <a:lstStyle/>
                    <a:p>
                      <a:pPr algn="ctr"/>
                      <a:r>
                        <a:rPr lang="en-MY" b="1" baseline="0" dirty="0">
                          <a:solidFill>
                            <a:schemeClr val="bg1"/>
                          </a:solidFill>
                          <a:latin typeface="+mj-lt"/>
                        </a:rPr>
                        <a:t>Category</a:t>
                      </a:r>
                    </a:p>
                  </a:txBody>
                  <a:tcPr anchor="ctr">
                    <a:lnL w="12700" cmpd="sng">
                      <a:noFill/>
                    </a:lnL>
                    <a:lnR w="12700" cmpd="sng">
                      <a:noFill/>
                    </a:lnR>
                    <a:lnT w="12700" cap="flat" cmpd="sng" algn="ctr">
                      <a:solidFill>
                        <a:schemeClr val="bg1"/>
                      </a:solidFill>
                      <a:prstDash val="dot"/>
                      <a:round/>
                      <a:headEnd type="none" w="med" len="med"/>
                      <a:tailEnd type="none" w="med" len="med"/>
                    </a:lnT>
                    <a:lnB w="12700" cap="flat" cmpd="sng" algn="ctr">
                      <a:solidFill>
                        <a:schemeClr val="bg1"/>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r>
                        <a:rPr lang="en-MY" baseline="0" dirty="0">
                          <a:solidFill>
                            <a:schemeClr val="bg1"/>
                          </a:solidFill>
                        </a:rPr>
                        <a:t>2 vs 2</a:t>
                      </a:r>
                    </a:p>
                  </a:txBody>
                  <a:tcPr anchor="ctr">
                    <a:lnL w="12700" cmpd="sng">
                      <a:noFill/>
                    </a:lnL>
                    <a:lnR w="12700" cmpd="sng">
                      <a:noFill/>
                    </a:lnR>
                    <a:lnT w="12700" cap="flat" cmpd="sng" algn="ctr">
                      <a:solidFill>
                        <a:schemeClr val="bg1"/>
                      </a:solidFill>
                      <a:prstDash val="dot"/>
                      <a:round/>
                      <a:headEnd type="none" w="med" len="med"/>
                      <a:tailEnd type="none" w="med" len="med"/>
                    </a:lnT>
                    <a:lnB w="12700" cap="flat" cmpd="sng" algn="ctr">
                      <a:solidFill>
                        <a:schemeClr val="bg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08240727"/>
                  </a:ext>
                </a:extLst>
              </a:tr>
              <a:tr h="560862">
                <a:tc>
                  <a:txBody>
                    <a:bodyPr/>
                    <a:lstStyle/>
                    <a:p>
                      <a:pPr algn="ctr"/>
                      <a:r>
                        <a:rPr lang="en-MY" b="1" baseline="0" dirty="0">
                          <a:solidFill>
                            <a:schemeClr val="bg1"/>
                          </a:solidFill>
                          <a:latin typeface="+mj-lt"/>
                        </a:rPr>
                        <a:t>Robot Kits allowed</a:t>
                      </a:r>
                    </a:p>
                  </a:txBody>
                  <a:tcPr anchor="ctr">
                    <a:lnL w="12700" cmpd="sng">
                      <a:noFill/>
                    </a:lnL>
                    <a:lnR w="12700" cmpd="sng">
                      <a:noFill/>
                    </a:lnR>
                    <a:lnT w="12700" cap="flat" cmpd="sng" algn="ctr">
                      <a:solidFill>
                        <a:schemeClr val="bg1"/>
                      </a:solidFill>
                      <a:prstDash val="dot"/>
                      <a:round/>
                      <a:headEnd type="none" w="med" len="med"/>
                      <a:tailEnd type="none" w="med" len="med"/>
                    </a:lnT>
                    <a:lnB w="12700" cap="flat" cmpd="sng" algn="ctr">
                      <a:solidFill>
                        <a:schemeClr val="bg1"/>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endParaRPr lang="en-MY" baseline="0" dirty="0">
                        <a:solidFill>
                          <a:schemeClr val="bg1"/>
                        </a:solidFill>
                      </a:endParaRPr>
                    </a:p>
                  </a:txBody>
                  <a:tcPr anchor="ctr">
                    <a:lnL w="12700" cmpd="sng">
                      <a:noFill/>
                    </a:lnL>
                    <a:lnR w="12700" cmpd="sng">
                      <a:noFill/>
                    </a:lnR>
                    <a:lnT w="12700" cap="flat" cmpd="sng" algn="ctr">
                      <a:solidFill>
                        <a:schemeClr val="bg1"/>
                      </a:solidFill>
                      <a:prstDash val="dot"/>
                      <a:round/>
                      <a:headEnd type="none" w="med" len="med"/>
                      <a:tailEnd type="none" w="med" len="med"/>
                    </a:lnT>
                    <a:lnB w="12700" cap="flat" cmpd="sng" algn="ctr">
                      <a:solidFill>
                        <a:schemeClr val="bg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18880674"/>
                  </a:ext>
                </a:extLst>
              </a:tr>
              <a:tr h="1184391">
                <a:tc>
                  <a:txBody>
                    <a:bodyPr/>
                    <a:lstStyle/>
                    <a:p>
                      <a:pPr algn="ctr"/>
                      <a:r>
                        <a:rPr lang="en-MY" b="1" baseline="0" dirty="0">
                          <a:solidFill>
                            <a:schemeClr val="bg1"/>
                          </a:solidFill>
                          <a:latin typeface="+mj-lt"/>
                        </a:rPr>
                        <a:t>Mission</a:t>
                      </a:r>
                    </a:p>
                  </a:txBody>
                  <a:tcPr anchor="ctr">
                    <a:lnL w="12700" cmpd="sng">
                      <a:noFill/>
                    </a:lnL>
                    <a:lnR w="12700" cmpd="sng">
                      <a:noFill/>
                    </a:lnR>
                    <a:lnT w="12700" cap="flat" cmpd="sng" algn="ctr">
                      <a:solidFill>
                        <a:schemeClr val="bg1"/>
                      </a:solidFill>
                      <a:prstDash val="dot"/>
                      <a:round/>
                      <a:headEnd type="none" w="med" len="med"/>
                      <a:tailEnd type="none" w="med" len="med"/>
                    </a:lnT>
                    <a:lnB w="12700" cap="flat" cmpd="sng" algn="ctr">
                      <a:solidFill>
                        <a:schemeClr val="bg1"/>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endParaRPr lang="en-MY" baseline="0" dirty="0">
                        <a:solidFill>
                          <a:schemeClr val="bg1"/>
                        </a:solidFill>
                      </a:endParaRPr>
                    </a:p>
                  </a:txBody>
                  <a:tcPr anchor="ctr">
                    <a:lnL w="12700" cmpd="sng">
                      <a:noFill/>
                    </a:lnL>
                    <a:lnR w="12700" cmpd="sng">
                      <a:noFill/>
                    </a:lnR>
                    <a:lnT w="12700" cap="flat" cmpd="sng" algn="ctr">
                      <a:solidFill>
                        <a:schemeClr val="bg1"/>
                      </a:solidFill>
                      <a:prstDash val="dot"/>
                      <a:round/>
                      <a:headEnd type="none" w="med" len="med"/>
                      <a:tailEnd type="none" w="med" len="med"/>
                    </a:lnT>
                    <a:lnB w="12700" cap="flat" cmpd="sng" algn="ctr">
                      <a:solidFill>
                        <a:schemeClr val="bg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12115306"/>
                  </a:ext>
                </a:extLst>
              </a:tr>
              <a:tr h="560862">
                <a:tc>
                  <a:txBody>
                    <a:bodyPr/>
                    <a:lstStyle/>
                    <a:p>
                      <a:pPr algn="ctr"/>
                      <a:r>
                        <a:rPr lang="en-MY" b="1" baseline="0" dirty="0">
                          <a:solidFill>
                            <a:schemeClr val="bg1"/>
                          </a:solidFill>
                          <a:latin typeface="+mj-lt"/>
                        </a:rPr>
                        <a:t>Robot Building</a:t>
                      </a:r>
                    </a:p>
                  </a:txBody>
                  <a:tcPr anchor="ctr">
                    <a:lnL w="12700" cmpd="sng">
                      <a:noFill/>
                    </a:lnL>
                    <a:lnR w="12700" cmpd="sng">
                      <a:noFill/>
                    </a:lnR>
                    <a:lnT w="12700" cap="flat" cmpd="sng" algn="ctr">
                      <a:solidFill>
                        <a:schemeClr val="bg1"/>
                      </a:solidFill>
                      <a:prstDash val="dot"/>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en-MY" baseline="0" dirty="0">
                        <a:solidFill>
                          <a:schemeClr val="bg1"/>
                        </a:solidFill>
                      </a:endParaRPr>
                    </a:p>
                  </a:txBody>
                  <a:tcPr anchor="ctr">
                    <a:lnL w="12700" cmpd="sng">
                      <a:noFill/>
                    </a:lnL>
                    <a:lnR w="12700" cmpd="sng">
                      <a:noFill/>
                    </a:lnR>
                    <a:lnT w="12700" cap="flat" cmpd="sng" algn="ctr">
                      <a:solidFill>
                        <a:schemeClr val="bg1"/>
                      </a:solidFill>
                      <a:prstDash val="dot"/>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60991218"/>
                  </a:ext>
                </a:extLst>
              </a:tr>
            </a:tbl>
          </a:graphicData>
        </a:graphic>
      </p:graphicFrame>
      <p:sp>
        <p:nvSpPr>
          <p:cNvPr id="7" name="AutoShape 2">
            <a:extLst>
              <a:ext uri="{FF2B5EF4-FFF2-40B4-BE49-F238E27FC236}">
                <a16:creationId xmlns:a16="http://schemas.microsoft.com/office/drawing/2014/main" id="{32A5288D-6069-46AA-AB7B-2BA6C1B0FE7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MY"/>
          </a:p>
        </p:txBody>
      </p:sp>
      <p:pic>
        <p:nvPicPr>
          <p:cNvPr id="3" name="Picture 2">
            <a:extLst>
              <a:ext uri="{FF2B5EF4-FFF2-40B4-BE49-F238E27FC236}">
                <a16:creationId xmlns:a16="http://schemas.microsoft.com/office/drawing/2014/main" id="{724BFCD0-668C-654A-D0E6-BA9BACBEFC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
        <p:nvSpPr>
          <p:cNvPr id="8" name="Rectangle 7">
            <a:extLst>
              <a:ext uri="{FF2B5EF4-FFF2-40B4-BE49-F238E27FC236}">
                <a16:creationId xmlns:a16="http://schemas.microsoft.com/office/drawing/2014/main" id="{CD3EEB07-326C-386A-2DFE-16436F3B297E}"/>
              </a:ext>
            </a:extLst>
          </p:cNvPr>
          <p:cNvSpPr/>
          <p:nvPr/>
        </p:nvSpPr>
        <p:spPr>
          <a:xfrm>
            <a:off x="1066800" y="1647825"/>
            <a:ext cx="4791075" cy="436244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3D045D7-773E-872F-B5F7-8D4E7778A2D0}"/>
              </a:ext>
            </a:extLst>
          </p:cNvPr>
          <p:cNvSpPr/>
          <p:nvPr/>
        </p:nvSpPr>
        <p:spPr>
          <a:xfrm>
            <a:off x="6324600" y="1638301"/>
            <a:ext cx="4791075" cy="408622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 name="Table 9">
            <a:extLst>
              <a:ext uri="{FF2B5EF4-FFF2-40B4-BE49-F238E27FC236}">
                <a16:creationId xmlns:a16="http://schemas.microsoft.com/office/drawing/2014/main" id="{EB47C261-4071-4458-8A41-159BF1BA5774}"/>
              </a:ext>
            </a:extLst>
          </p:cNvPr>
          <p:cNvGraphicFramePr>
            <a:graphicFrameLocks noGrp="1"/>
          </p:cNvGraphicFramePr>
          <p:nvPr/>
        </p:nvGraphicFramePr>
        <p:xfrm>
          <a:off x="1146175" y="1695450"/>
          <a:ext cx="4664075" cy="4297680"/>
        </p:xfrm>
        <a:graphic>
          <a:graphicData uri="http://schemas.openxmlformats.org/drawingml/2006/table">
            <a:tbl>
              <a:tblPr firstRow="1" bandRow="1">
                <a:tableStyleId>{5C22544A-7EE6-4342-B048-85BDC9FD1C3A}</a:tableStyleId>
              </a:tblPr>
              <a:tblGrid>
                <a:gridCol w="1156909">
                  <a:extLst>
                    <a:ext uri="{9D8B030D-6E8A-4147-A177-3AD203B41FA5}">
                      <a16:colId xmlns:a16="http://schemas.microsoft.com/office/drawing/2014/main" val="908066491"/>
                    </a:ext>
                  </a:extLst>
                </a:gridCol>
                <a:gridCol w="3507166">
                  <a:extLst>
                    <a:ext uri="{9D8B030D-6E8A-4147-A177-3AD203B41FA5}">
                      <a16:colId xmlns:a16="http://schemas.microsoft.com/office/drawing/2014/main" val="3167338628"/>
                    </a:ext>
                  </a:extLst>
                </a:gridCol>
              </a:tblGrid>
              <a:tr h="344834">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MY" sz="1800" b="1" kern="1200" baseline="0" dirty="0">
                          <a:solidFill>
                            <a:schemeClr val="tx1"/>
                          </a:solidFill>
                          <a:latin typeface="+mn-lt"/>
                          <a:ea typeface="+mn-ea"/>
                          <a:cs typeface="+mn-cs"/>
                        </a:rPr>
                        <a:t>Age</a:t>
                      </a:r>
                    </a:p>
                  </a:txBody>
                  <a:tcPr>
                    <a:solidFill>
                      <a:schemeClr val="bg1">
                        <a:lumMod val="95000"/>
                      </a:schemeClr>
                    </a:solidFill>
                  </a:tcPr>
                </a:tc>
                <a:tc>
                  <a:txBody>
                    <a:bodyPr/>
                    <a:lstStyle/>
                    <a:p>
                      <a:r>
                        <a:rPr lang="en-MY" dirty="0">
                          <a:solidFill>
                            <a:srgbClr val="002060"/>
                          </a:solidFill>
                        </a:rPr>
                        <a:t>8-13</a:t>
                      </a:r>
                      <a:endParaRPr lang="en-US" dirty="0">
                        <a:solidFill>
                          <a:srgbClr val="002060"/>
                        </a:solidFill>
                      </a:endParaRPr>
                    </a:p>
                  </a:txBody>
                  <a:tcPr>
                    <a:solidFill>
                      <a:schemeClr val="bg1">
                        <a:lumMod val="95000"/>
                      </a:schemeClr>
                    </a:solidFill>
                  </a:tcPr>
                </a:tc>
                <a:extLst>
                  <a:ext uri="{0D108BD9-81ED-4DB2-BD59-A6C34878D82A}">
                    <a16:rowId xmlns:a16="http://schemas.microsoft.com/office/drawing/2014/main" val="3427738065"/>
                  </a:ext>
                </a:extLst>
              </a:tr>
              <a:tr h="344834">
                <a:tc>
                  <a:txBody>
                    <a:bodyPr/>
                    <a:lstStyle/>
                    <a:p>
                      <a:r>
                        <a:rPr lang="en-MY" dirty="0"/>
                        <a:t>Category</a:t>
                      </a:r>
                      <a:endParaRPr lang="en-US" dirty="0"/>
                    </a:p>
                  </a:txBody>
                  <a:tcPr/>
                </a:tc>
                <a:tc>
                  <a:txBody>
                    <a:bodyPr/>
                    <a:lstStyle/>
                    <a:p>
                      <a:r>
                        <a:rPr lang="en-MY" dirty="0"/>
                        <a:t>2 members a team</a:t>
                      </a:r>
                      <a:endParaRPr lang="en-US" dirty="0"/>
                    </a:p>
                  </a:txBody>
                  <a:tcPr/>
                </a:tc>
                <a:extLst>
                  <a:ext uri="{0D108BD9-81ED-4DB2-BD59-A6C34878D82A}">
                    <a16:rowId xmlns:a16="http://schemas.microsoft.com/office/drawing/2014/main" val="375098544"/>
                  </a:ext>
                </a:extLst>
              </a:tr>
              <a:tr h="595195">
                <a:tc>
                  <a:txBody>
                    <a:bodyPr/>
                    <a:lstStyle/>
                    <a:p>
                      <a:r>
                        <a:rPr lang="en-MY" dirty="0"/>
                        <a:t>Robot Kits Allowed</a:t>
                      </a:r>
                      <a:endParaRPr lang="en-US" dirty="0"/>
                    </a:p>
                  </a:txBody>
                  <a:tcPr/>
                </a:tc>
                <a:tc>
                  <a:txBody>
                    <a:bodyPr/>
                    <a:lstStyle/>
                    <a:p>
                      <a:r>
                        <a:rPr lang="en-MY" dirty="0"/>
                        <a:t>COCONUT</a:t>
                      </a:r>
                      <a:endParaRPr lang="en-US" dirty="0"/>
                    </a:p>
                  </a:txBody>
                  <a:tcPr/>
                </a:tc>
                <a:extLst>
                  <a:ext uri="{0D108BD9-81ED-4DB2-BD59-A6C34878D82A}">
                    <a16:rowId xmlns:a16="http://schemas.microsoft.com/office/drawing/2014/main" val="3338115504"/>
                  </a:ext>
                </a:extLst>
              </a:tr>
              <a:tr h="2053767">
                <a:tc>
                  <a:txBody>
                    <a:bodyPr/>
                    <a:lstStyle/>
                    <a:p>
                      <a:r>
                        <a:rPr lang="en-MY" dirty="0"/>
                        <a:t>Mission</a:t>
                      </a:r>
                      <a:endParaRPr lang="en-US" dirty="0"/>
                    </a:p>
                  </a:txBody>
                  <a:tcPr/>
                </a:tc>
                <a:tc>
                  <a:txBody>
                    <a:bodyPr/>
                    <a:lstStyle/>
                    <a:p>
                      <a:r>
                        <a:rPr lang="en-US" sz="1800" kern="1200" dirty="0">
                          <a:solidFill>
                            <a:schemeClr val="dk1"/>
                          </a:solidFill>
                          <a:effectLst/>
                          <a:latin typeface="+mn-lt"/>
                          <a:ea typeface="+mn-ea"/>
                          <a:cs typeface="+mn-cs"/>
                        </a:rPr>
                        <a:t>A simple mission to create a round line using the dot matrix function and line tracer function of MRT Coconut solves the problem of improving algorithmized computing thinking ability to obtain scores and final arrival scores using different puzzle boards</a:t>
                      </a:r>
                      <a:endParaRPr lang="en-US" dirty="0"/>
                    </a:p>
                  </a:txBody>
                  <a:tcPr/>
                </a:tc>
                <a:extLst>
                  <a:ext uri="{0D108BD9-81ED-4DB2-BD59-A6C34878D82A}">
                    <a16:rowId xmlns:a16="http://schemas.microsoft.com/office/drawing/2014/main" val="46155910"/>
                  </a:ext>
                </a:extLst>
              </a:tr>
              <a:tr h="595195">
                <a:tc>
                  <a:txBody>
                    <a:bodyPr/>
                    <a:lstStyle/>
                    <a:p>
                      <a:r>
                        <a:rPr lang="en-MY" dirty="0"/>
                        <a:t>Robot Building</a:t>
                      </a:r>
                      <a:endParaRPr lang="en-US" dirty="0"/>
                    </a:p>
                  </a:txBody>
                  <a:tcPr/>
                </a:tc>
                <a:tc>
                  <a:txBody>
                    <a:bodyPr/>
                    <a:lstStyle/>
                    <a:p>
                      <a:r>
                        <a:rPr lang="en-MY" dirty="0"/>
                        <a:t>Pre-build robot</a:t>
                      </a:r>
                      <a:endParaRPr lang="en-US" dirty="0"/>
                    </a:p>
                  </a:txBody>
                  <a:tcPr/>
                </a:tc>
                <a:extLst>
                  <a:ext uri="{0D108BD9-81ED-4DB2-BD59-A6C34878D82A}">
                    <a16:rowId xmlns:a16="http://schemas.microsoft.com/office/drawing/2014/main" val="161686148"/>
                  </a:ext>
                </a:extLst>
              </a:tr>
            </a:tbl>
          </a:graphicData>
        </a:graphic>
      </p:graphicFrame>
      <p:pic>
        <p:nvPicPr>
          <p:cNvPr id="11" name="Picture 10">
            <a:extLst>
              <a:ext uri="{FF2B5EF4-FFF2-40B4-BE49-F238E27FC236}">
                <a16:creationId xmlns:a16="http://schemas.microsoft.com/office/drawing/2014/main" id="{ED664FC3-9095-45A5-2BE6-06F8E8BBD5D2}"/>
              </a:ext>
            </a:extLst>
          </p:cNvPr>
          <p:cNvPicPr>
            <a:picLocks noChangeAspect="1"/>
          </p:cNvPicPr>
          <p:nvPr/>
        </p:nvPicPr>
        <p:blipFill>
          <a:blip r:embed="rId3"/>
          <a:stretch>
            <a:fillRect/>
          </a:stretch>
        </p:blipFill>
        <p:spPr>
          <a:xfrm>
            <a:off x="6867412" y="1827160"/>
            <a:ext cx="3581513" cy="3691064"/>
          </a:xfrm>
          <a:prstGeom prst="rect">
            <a:avLst/>
          </a:prstGeom>
        </p:spPr>
      </p:pic>
    </p:spTree>
    <p:extLst>
      <p:ext uri="{BB962C8B-B14F-4D97-AF65-F5344CB8AC3E}">
        <p14:creationId xmlns:p14="http://schemas.microsoft.com/office/powerpoint/2010/main" val="945836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2BEAADD1-1288-B671-6FA3-79363548EBE0}"/>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12275309-DD66-48B2-ABBF-E3CE8D5D9C2C}"/>
              </a:ext>
            </a:extLst>
          </p:cNvPr>
          <p:cNvSpPr>
            <a:spLocks noGrp="1"/>
          </p:cNvSpPr>
          <p:nvPr>
            <p:ph type="title"/>
          </p:nvPr>
        </p:nvSpPr>
        <p:spPr>
          <a:xfrm>
            <a:off x="2533574" y="768975"/>
            <a:ext cx="7269017" cy="785091"/>
          </a:xfrm>
        </p:spPr>
        <p:txBody>
          <a:bodyPr/>
          <a:lstStyle/>
          <a:p>
            <a:r>
              <a:rPr lang="en-MY" dirty="0">
                <a:solidFill>
                  <a:srgbClr val="002060"/>
                </a:solidFill>
              </a:rPr>
              <a:t>KINDER : YOUNG INNOVATORS</a:t>
            </a:r>
          </a:p>
        </p:txBody>
      </p:sp>
      <p:pic>
        <p:nvPicPr>
          <p:cNvPr id="7" name="Picture 6">
            <a:extLst>
              <a:ext uri="{FF2B5EF4-FFF2-40B4-BE49-F238E27FC236}">
                <a16:creationId xmlns:a16="http://schemas.microsoft.com/office/drawing/2014/main" id="{35960174-907F-4005-BE2B-218E7835AE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pic>
        <p:nvPicPr>
          <p:cNvPr id="5" name="Picture 4">
            <a:extLst>
              <a:ext uri="{FF2B5EF4-FFF2-40B4-BE49-F238E27FC236}">
                <a16:creationId xmlns:a16="http://schemas.microsoft.com/office/drawing/2014/main" id="{2F18D082-04C0-843C-AB66-BDE96243EBEE}"/>
              </a:ext>
            </a:extLst>
          </p:cNvPr>
          <p:cNvPicPr>
            <a:picLocks noChangeAspect="1"/>
          </p:cNvPicPr>
          <p:nvPr/>
        </p:nvPicPr>
        <p:blipFill>
          <a:blip r:embed="rId3"/>
          <a:stretch>
            <a:fillRect/>
          </a:stretch>
        </p:blipFill>
        <p:spPr>
          <a:xfrm>
            <a:off x="1278378" y="1554066"/>
            <a:ext cx="8221222" cy="4267796"/>
          </a:xfrm>
          <a:prstGeom prst="rect">
            <a:avLst/>
          </a:prstGeom>
        </p:spPr>
      </p:pic>
      <p:pic>
        <p:nvPicPr>
          <p:cNvPr id="11" name="Picture 10">
            <a:extLst>
              <a:ext uri="{FF2B5EF4-FFF2-40B4-BE49-F238E27FC236}">
                <a16:creationId xmlns:a16="http://schemas.microsoft.com/office/drawing/2014/main" id="{C29DFC57-E34B-2936-3D88-5CB47891F4D9}"/>
              </a:ext>
            </a:extLst>
          </p:cNvPr>
          <p:cNvPicPr>
            <a:picLocks noChangeAspect="1"/>
          </p:cNvPicPr>
          <p:nvPr/>
        </p:nvPicPr>
        <p:blipFill>
          <a:blip r:embed="rId4"/>
          <a:stretch>
            <a:fillRect/>
          </a:stretch>
        </p:blipFill>
        <p:spPr>
          <a:xfrm>
            <a:off x="1797293" y="5674204"/>
            <a:ext cx="5430008" cy="295316"/>
          </a:xfrm>
          <a:prstGeom prst="rect">
            <a:avLst/>
          </a:prstGeom>
        </p:spPr>
      </p:pic>
    </p:spTree>
    <p:extLst>
      <p:ext uri="{BB962C8B-B14F-4D97-AF65-F5344CB8AC3E}">
        <p14:creationId xmlns:p14="http://schemas.microsoft.com/office/powerpoint/2010/main" val="1166974605"/>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60B32-2FCF-46AB-86CA-A0ED58BBF3BA}"/>
              </a:ext>
            </a:extLst>
          </p:cNvPr>
          <p:cNvSpPr>
            <a:spLocks noGrp="1"/>
          </p:cNvSpPr>
          <p:nvPr>
            <p:ph type="title"/>
          </p:nvPr>
        </p:nvSpPr>
        <p:spPr>
          <a:xfrm>
            <a:off x="2533574" y="768975"/>
            <a:ext cx="7269017" cy="785091"/>
          </a:xfrm>
        </p:spPr>
        <p:txBody>
          <a:bodyPr/>
          <a:lstStyle/>
          <a:p>
            <a:r>
              <a:rPr lang="en-MY" dirty="0">
                <a:solidFill>
                  <a:srgbClr val="002060"/>
                </a:solidFill>
              </a:rPr>
              <a:t>COCOMON GO GAME FIELD</a:t>
            </a:r>
          </a:p>
        </p:txBody>
      </p:sp>
      <p:sp>
        <p:nvSpPr>
          <p:cNvPr id="5" name="Oval 4"/>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429954A-E6B2-7107-E5FF-77FA2CE388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
        <p:nvSpPr>
          <p:cNvPr id="7" name="TextBox 6">
            <a:extLst>
              <a:ext uri="{FF2B5EF4-FFF2-40B4-BE49-F238E27FC236}">
                <a16:creationId xmlns:a16="http://schemas.microsoft.com/office/drawing/2014/main" id="{08188926-7B80-D7B9-82DC-E96F55AAE78A}"/>
              </a:ext>
            </a:extLst>
          </p:cNvPr>
          <p:cNvSpPr txBox="1"/>
          <p:nvPr/>
        </p:nvSpPr>
        <p:spPr>
          <a:xfrm>
            <a:off x="835818" y="1498415"/>
            <a:ext cx="10937081" cy="6818277"/>
          </a:xfrm>
          <a:prstGeom prst="rect">
            <a:avLst/>
          </a:prstGeom>
          <a:noFill/>
        </p:spPr>
        <p:txBody>
          <a:bodyPr wrap="square">
            <a:spAutoFit/>
          </a:bodyPr>
          <a:lstStyle/>
          <a:p>
            <a:pPr marL="15875" marR="57150" algn="just" latinLnBrk="1">
              <a:lnSpc>
                <a:spcPct val="160000"/>
              </a:lnSpc>
              <a:spcBef>
                <a:spcPts val="1175"/>
              </a:spcBef>
              <a:spcAft>
                <a:spcPts val="0"/>
              </a:spcAft>
            </a:pPr>
            <a:r>
              <a:rPr lang="en-US" sz="1800" b="1" kern="100" dirty="0">
                <a:solidFill>
                  <a:srgbClr val="000000"/>
                </a:solidFill>
                <a:effectLst/>
                <a:latin typeface="Times" panose="02020603050405020304" pitchFamily="18" charset="0"/>
                <a:ea typeface="Times" panose="02020603050405020304" pitchFamily="18" charset="0"/>
                <a:cs typeface="Arial" panose="020B0604020202020204" pitchFamily="34" charset="0"/>
              </a:rPr>
              <a:t>Objective </a:t>
            </a:r>
            <a:endParaRPr lang="en-US" sz="1800" kern="100" dirty="0">
              <a:solidFill>
                <a:srgbClr val="000000"/>
              </a:solidFill>
              <a:effectLst/>
              <a:latin typeface="함초롬바탕"/>
              <a:cs typeface="Arial" panose="020B0604020202020204" pitchFamily="34" charset="0"/>
            </a:endParaRPr>
          </a:p>
          <a:p>
            <a:pPr marL="560705" marR="54610" indent="-285750" algn="just" latinLnBrk="1">
              <a:lnSpc>
                <a:spcPct val="95000"/>
              </a:lnSpc>
              <a:spcBef>
                <a:spcPts val="420"/>
              </a:spcBef>
              <a:spcAft>
                <a:spcPts val="250"/>
              </a:spcAft>
              <a:buFont typeface="Arial" panose="020B0604020202020204" pitchFamily="34" charset="0"/>
              <a:buChar char="•"/>
            </a:pPr>
            <a:r>
              <a:rPr lang="en-US" sz="1800" kern="100" dirty="0">
                <a:solidFill>
                  <a:srgbClr val="000000"/>
                </a:solidFill>
                <a:effectLst/>
                <a:latin typeface="Times" panose="02020603050405020304" pitchFamily="18" charset="0"/>
                <a:ea typeface="Times" panose="02020603050405020304" pitchFamily="18" charset="0"/>
                <a:cs typeface="Arial" panose="020B0604020202020204" pitchFamily="34" charset="0"/>
              </a:rPr>
              <a:t>MRT Coconut's dot-matrix function and line tracer function, which are integrated physical computing with Arduino-based hardware, are used to perform a simple mission to create a round line while passing through different puzzle boards in a set time, and the score of the dot-matrix of </a:t>
            </a:r>
            <a:r>
              <a:rPr lang="en-US" sz="1800" kern="100" dirty="0" err="1">
                <a:solidFill>
                  <a:srgbClr val="000000"/>
                </a:solidFill>
                <a:effectLst/>
                <a:latin typeface="Times" panose="02020603050405020304" pitchFamily="18" charset="0"/>
                <a:ea typeface="Times" panose="02020603050405020304" pitchFamily="18" charset="0"/>
                <a:cs typeface="Arial" panose="020B0604020202020204" pitchFamily="34" charset="0"/>
              </a:rPr>
              <a:t>Cocomon</a:t>
            </a:r>
            <a:r>
              <a:rPr lang="en-US" sz="1800" kern="100" dirty="0">
                <a:solidFill>
                  <a:srgbClr val="000000"/>
                </a:solidFill>
                <a:effectLst/>
                <a:latin typeface="Times" panose="02020603050405020304" pitchFamily="18" charset="0"/>
                <a:ea typeface="Times" panose="02020603050405020304" pitchFamily="18" charset="0"/>
                <a:cs typeface="Arial" panose="020B0604020202020204" pitchFamily="34" charset="0"/>
              </a:rPr>
              <a:t> at the final point of arrival is added to achieve higher scores</a:t>
            </a:r>
            <a:endParaRPr lang="en-US" kern="100" dirty="0">
              <a:solidFill>
                <a:srgbClr val="000000"/>
              </a:solidFill>
              <a:latin typeface="함초롬바탕"/>
              <a:ea typeface="Times" panose="02020603050405020304" pitchFamily="18" charset="0"/>
              <a:cs typeface="Arial" panose="020B0604020202020204" pitchFamily="34" charset="0"/>
            </a:endParaRPr>
          </a:p>
          <a:p>
            <a:pPr marL="15875" marR="57150" algn="just" latinLnBrk="1">
              <a:lnSpc>
                <a:spcPct val="160000"/>
              </a:lnSpc>
              <a:spcBef>
                <a:spcPts val="1175"/>
              </a:spcBef>
              <a:spcAft>
                <a:spcPts val="0"/>
              </a:spcAft>
            </a:pPr>
            <a:r>
              <a:rPr lang="en-US" sz="1800" b="1" kern="100" dirty="0">
                <a:solidFill>
                  <a:srgbClr val="000000"/>
                </a:solidFill>
                <a:effectLst/>
                <a:latin typeface="Times" panose="02020603050405020304" pitchFamily="18" charset="0"/>
                <a:ea typeface="Times" panose="02020603050405020304" pitchFamily="18" charset="0"/>
                <a:cs typeface="Arial" panose="020B0604020202020204" pitchFamily="34" charset="0"/>
              </a:rPr>
              <a:t>Restriction on Robot Design </a:t>
            </a:r>
            <a:endParaRPr lang="en-US" sz="1800" kern="100" dirty="0">
              <a:solidFill>
                <a:srgbClr val="000000"/>
              </a:solidFill>
              <a:effectLst/>
              <a:latin typeface="함초롬바탕"/>
              <a:cs typeface="Arial" panose="020B0604020202020204" pitchFamily="34" charset="0"/>
            </a:endParaRPr>
          </a:p>
          <a:p>
            <a:pPr marL="560070" marR="54610" indent="-285750" algn="just" latinLnBrk="1">
              <a:lnSpc>
                <a:spcPct val="95000"/>
              </a:lnSpc>
              <a:spcBef>
                <a:spcPts val="420"/>
              </a:spcBef>
              <a:spcAft>
                <a:spcPts val="250"/>
              </a:spcAft>
              <a:buFont typeface="Arial" panose="020B0604020202020204" pitchFamily="34" charset="0"/>
              <a:buChar char="•"/>
            </a:pPr>
            <a:r>
              <a:rPr lang="en-US" sz="1800" kern="100" dirty="0">
                <a:solidFill>
                  <a:srgbClr val="000000"/>
                </a:solidFill>
                <a:effectLst/>
                <a:latin typeface="Times" panose="02020603050405020304" pitchFamily="18" charset="0"/>
                <a:ea typeface="Times" panose="02020603050405020304" pitchFamily="18" charset="0"/>
                <a:cs typeface="Arial" panose="020B0604020202020204" pitchFamily="34" charset="0"/>
              </a:rPr>
              <a:t>MRT Coconut with scratch and entry, Python-coding Arduino-based hardware, and MRT Coconut with line tracer made using MRT blocks run.</a:t>
            </a:r>
            <a:endParaRPr lang="en-US" sz="1800" kern="100" dirty="0">
              <a:solidFill>
                <a:srgbClr val="000000"/>
              </a:solidFill>
              <a:effectLst/>
              <a:latin typeface="함초롬바탕"/>
              <a:cs typeface="Arial" panose="020B0604020202020204" pitchFamily="34" charset="0"/>
            </a:endParaRPr>
          </a:p>
          <a:p>
            <a:pPr marL="560070" marR="54610" indent="-285750" algn="just" latinLnBrk="1">
              <a:lnSpc>
                <a:spcPct val="95000"/>
              </a:lnSpc>
              <a:spcBef>
                <a:spcPts val="420"/>
              </a:spcBef>
              <a:spcAft>
                <a:spcPts val="250"/>
              </a:spcAft>
              <a:buFont typeface="Arial" panose="020B0604020202020204" pitchFamily="34" charset="0"/>
              <a:buChar char="•"/>
            </a:pPr>
            <a:r>
              <a:rPr lang="en-US" sz="1800" kern="100" dirty="0">
                <a:solidFill>
                  <a:srgbClr val="000000"/>
                </a:solidFill>
                <a:effectLst/>
                <a:latin typeface="Times" panose="02020603050405020304" pitchFamily="18" charset="0"/>
                <a:ea typeface="Times" panose="02020603050405020304" pitchFamily="18" charset="0"/>
                <a:cs typeface="Arial" panose="020B0604020202020204" pitchFamily="34" charset="0"/>
              </a:rPr>
              <a:t>It should start from the starting point (green puzzle board) (starting is irrelevant in either direction)</a:t>
            </a:r>
            <a:endParaRPr lang="en-US" sz="1800" kern="100" dirty="0">
              <a:solidFill>
                <a:srgbClr val="000000"/>
              </a:solidFill>
              <a:effectLst/>
              <a:latin typeface="함초롬바탕"/>
              <a:cs typeface="Arial" panose="020B0604020202020204" pitchFamily="34" charset="0"/>
            </a:endParaRPr>
          </a:p>
          <a:p>
            <a:pPr marL="560070" marR="54610" indent="-285750" algn="just" latinLnBrk="1">
              <a:lnSpc>
                <a:spcPct val="95000"/>
              </a:lnSpc>
              <a:spcBef>
                <a:spcPts val="420"/>
              </a:spcBef>
              <a:spcAft>
                <a:spcPts val="250"/>
              </a:spcAft>
              <a:buFont typeface="Arial" panose="020B0604020202020204" pitchFamily="34" charset="0"/>
              <a:buChar char="•"/>
            </a:pPr>
            <a:r>
              <a:rPr lang="en-US" sz="1800" kern="100" dirty="0">
                <a:solidFill>
                  <a:srgbClr val="000000"/>
                </a:solidFill>
                <a:effectLst/>
                <a:latin typeface="Times" panose="02020603050405020304" pitchFamily="18" charset="0"/>
                <a:ea typeface="Times" panose="02020603050405020304" pitchFamily="18" charset="0"/>
                <a:cs typeface="Arial" panose="020B0604020202020204" pitchFamily="34" charset="0"/>
              </a:rPr>
              <a:t> The starting coconut takes five seconds to move one compartment of the puzzle board.</a:t>
            </a:r>
            <a:endParaRPr lang="en-US" sz="1800" kern="100" dirty="0">
              <a:solidFill>
                <a:srgbClr val="000000"/>
              </a:solidFill>
              <a:effectLst/>
              <a:latin typeface="함초롬바탕"/>
              <a:cs typeface="Arial" panose="020B0604020202020204" pitchFamily="34" charset="0"/>
            </a:endParaRPr>
          </a:p>
          <a:p>
            <a:pPr marL="475615" marR="54610" indent="-201295" algn="just" latinLnBrk="1">
              <a:lnSpc>
                <a:spcPct val="95000"/>
              </a:lnSpc>
              <a:spcBef>
                <a:spcPts val="420"/>
              </a:spcBef>
              <a:spcAft>
                <a:spcPts val="250"/>
              </a:spcAft>
            </a:pPr>
            <a:r>
              <a:rPr lang="en-US" sz="1800" kern="100" dirty="0">
                <a:solidFill>
                  <a:srgbClr val="000000"/>
                </a:solidFill>
                <a:effectLst/>
                <a:latin typeface="Times" panose="02020603050405020304" pitchFamily="18" charset="0"/>
                <a:ea typeface="Times" panose="02020603050405020304" pitchFamily="18" charset="0"/>
                <a:cs typeface="Arial" panose="020B0604020202020204" pitchFamily="34" charset="0"/>
              </a:rPr>
              <a:t>   ※ The starting coconut is prepared by the organizers of the competition.</a:t>
            </a:r>
            <a:endParaRPr lang="en-US" sz="1800" kern="100" dirty="0">
              <a:solidFill>
                <a:srgbClr val="000000"/>
              </a:solidFill>
              <a:effectLst/>
              <a:latin typeface="함초롬바탕"/>
              <a:cs typeface="Arial" panose="020B0604020202020204" pitchFamily="34" charset="0"/>
            </a:endParaRPr>
          </a:p>
          <a:p>
            <a:pPr marL="560070" marR="54610" indent="-285750" algn="just" latinLnBrk="1">
              <a:lnSpc>
                <a:spcPct val="95000"/>
              </a:lnSpc>
              <a:spcBef>
                <a:spcPts val="420"/>
              </a:spcBef>
              <a:spcAft>
                <a:spcPts val="250"/>
              </a:spcAft>
              <a:buFont typeface="Arial" panose="020B0604020202020204" pitchFamily="34" charset="0"/>
              <a:buChar char="•"/>
            </a:pPr>
            <a:r>
              <a:rPr lang="en-US" sz="1800" kern="100" dirty="0">
                <a:solidFill>
                  <a:srgbClr val="000000"/>
                </a:solidFill>
                <a:effectLst/>
                <a:latin typeface="Times" panose="02020603050405020304" pitchFamily="18" charset="0"/>
                <a:ea typeface="Times" panose="02020603050405020304" pitchFamily="18" charset="0"/>
                <a:cs typeface="Arial" panose="020B0604020202020204" pitchFamily="34" charset="0"/>
              </a:rPr>
              <a:t>Scores </a:t>
            </a:r>
            <a:r>
              <a:rPr lang="en-US" sz="1800" kern="100" dirty="0" err="1">
                <a:solidFill>
                  <a:srgbClr val="000000"/>
                </a:solidFill>
                <a:effectLst/>
                <a:latin typeface="Times" panose="02020603050405020304" pitchFamily="18" charset="0"/>
                <a:ea typeface="Times" panose="02020603050405020304" pitchFamily="18" charset="0"/>
                <a:cs typeface="Arial" panose="020B0604020202020204" pitchFamily="34" charset="0"/>
              </a:rPr>
              <a:t>Cocomon</a:t>
            </a:r>
            <a:r>
              <a:rPr lang="en-US" sz="1800" kern="100" dirty="0">
                <a:solidFill>
                  <a:srgbClr val="000000"/>
                </a:solidFill>
                <a:effectLst/>
                <a:latin typeface="Times" panose="02020603050405020304" pitchFamily="18" charset="0"/>
                <a:ea typeface="Times" panose="02020603050405020304" pitchFamily="18" charset="0"/>
                <a:cs typeface="Arial" panose="020B0604020202020204" pitchFamily="34" charset="0"/>
              </a:rPr>
              <a:t> are 5 units in total, each located on a red puzzle board.</a:t>
            </a:r>
            <a:endParaRPr lang="en-US" sz="1800" kern="100" dirty="0">
              <a:solidFill>
                <a:srgbClr val="000000"/>
              </a:solidFill>
              <a:effectLst/>
              <a:latin typeface="함초롬바탕"/>
              <a:cs typeface="Arial" panose="020B0604020202020204" pitchFamily="34" charset="0"/>
            </a:endParaRPr>
          </a:p>
          <a:p>
            <a:pPr marL="560070" marR="54610" indent="-285750" algn="just" latinLnBrk="1">
              <a:lnSpc>
                <a:spcPct val="95000"/>
              </a:lnSpc>
              <a:spcBef>
                <a:spcPts val="420"/>
              </a:spcBef>
              <a:spcAft>
                <a:spcPts val="250"/>
              </a:spcAft>
              <a:buFont typeface="Arial" panose="020B0604020202020204" pitchFamily="34" charset="0"/>
              <a:buChar char="•"/>
            </a:pPr>
            <a:r>
              <a:rPr lang="en-US" sz="1800" kern="100" dirty="0">
                <a:solidFill>
                  <a:srgbClr val="000000"/>
                </a:solidFill>
                <a:effectLst/>
                <a:latin typeface="Times" panose="02020603050405020304" pitchFamily="18" charset="0"/>
                <a:ea typeface="Times" panose="02020603050405020304" pitchFamily="18" charset="0"/>
                <a:cs typeface="Arial" panose="020B0604020202020204" pitchFamily="34" charset="0"/>
              </a:rPr>
              <a:t> Scores </a:t>
            </a:r>
            <a:r>
              <a:rPr lang="en-US" sz="1800" kern="100" dirty="0" err="1">
                <a:solidFill>
                  <a:srgbClr val="000000"/>
                </a:solidFill>
                <a:effectLst/>
                <a:latin typeface="Times" panose="02020603050405020304" pitchFamily="18" charset="0"/>
                <a:ea typeface="Times" panose="02020603050405020304" pitchFamily="18" charset="0"/>
                <a:cs typeface="Arial" panose="020B0604020202020204" pitchFamily="34" charset="0"/>
              </a:rPr>
              <a:t>Cocomon</a:t>
            </a:r>
            <a:r>
              <a:rPr lang="en-US" sz="1800" kern="100" dirty="0">
                <a:solidFill>
                  <a:srgbClr val="000000"/>
                </a:solidFill>
                <a:effectLst/>
                <a:latin typeface="Times" panose="02020603050405020304" pitchFamily="18" charset="0"/>
                <a:ea typeface="Times" panose="02020603050405020304" pitchFamily="18" charset="0"/>
                <a:cs typeface="Arial" panose="020B0604020202020204" pitchFamily="34" charset="0"/>
              </a:rPr>
              <a:t> each marks the score with a tote matrix, consisting of 5 points (1 unit), 10 points (3 units),   and 15 points (1 unit)</a:t>
            </a:r>
            <a:endParaRPr lang="en-US" sz="1800" kern="100" dirty="0">
              <a:solidFill>
                <a:srgbClr val="000000"/>
              </a:solidFill>
              <a:effectLst/>
              <a:latin typeface="함초롬바탕"/>
              <a:cs typeface="Arial" panose="020B0604020202020204" pitchFamily="34" charset="0"/>
            </a:endParaRPr>
          </a:p>
          <a:p>
            <a:pPr marL="560070" marR="54610" indent="-285750" algn="just" latinLnBrk="1">
              <a:lnSpc>
                <a:spcPct val="95000"/>
              </a:lnSpc>
              <a:spcBef>
                <a:spcPts val="420"/>
              </a:spcBef>
              <a:spcAft>
                <a:spcPts val="250"/>
              </a:spcAft>
              <a:buFont typeface="Arial" panose="020B0604020202020204" pitchFamily="34" charset="0"/>
              <a:buChar char="•"/>
            </a:pPr>
            <a:r>
              <a:rPr lang="en-US" sz="1800" kern="100" dirty="0">
                <a:solidFill>
                  <a:srgbClr val="000000"/>
                </a:solidFill>
                <a:effectLst/>
                <a:latin typeface="Times" panose="02020603050405020304" pitchFamily="18" charset="0"/>
                <a:ea typeface="Times" panose="02020603050405020304" pitchFamily="18" charset="0"/>
                <a:cs typeface="Arial" panose="020B0604020202020204" pitchFamily="34" charset="0"/>
              </a:rPr>
              <a:t> Score </a:t>
            </a:r>
            <a:r>
              <a:rPr lang="en-US" sz="1800" kern="100" dirty="0" err="1">
                <a:solidFill>
                  <a:srgbClr val="000000"/>
                </a:solidFill>
                <a:effectLst/>
                <a:latin typeface="Times" panose="02020603050405020304" pitchFamily="18" charset="0"/>
                <a:ea typeface="Times" panose="02020603050405020304" pitchFamily="18" charset="0"/>
                <a:cs typeface="Arial" panose="020B0604020202020204" pitchFamily="34" charset="0"/>
              </a:rPr>
              <a:t>Cocomon</a:t>
            </a:r>
            <a:r>
              <a:rPr lang="en-US" sz="1800" kern="100" dirty="0">
                <a:solidFill>
                  <a:srgbClr val="000000"/>
                </a:solidFill>
                <a:effectLst/>
                <a:latin typeface="Times" panose="02020603050405020304" pitchFamily="18" charset="0"/>
                <a:ea typeface="Times" panose="02020603050405020304" pitchFamily="18" charset="0"/>
                <a:cs typeface="Arial" panose="020B0604020202020204" pitchFamily="34" charset="0"/>
              </a:rPr>
              <a:t> can be checked by turning on the score </a:t>
            </a:r>
            <a:r>
              <a:rPr lang="en-US" sz="1800" kern="100" dirty="0" err="1">
                <a:solidFill>
                  <a:srgbClr val="000000"/>
                </a:solidFill>
                <a:effectLst/>
                <a:latin typeface="Times" panose="02020603050405020304" pitchFamily="18" charset="0"/>
                <a:ea typeface="Times" panose="02020603050405020304" pitchFamily="18" charset="0"/>
                <a:cs typeface="Arial" panose="020B0604020202020204" pitchFamily="34" charset="0"/>
              </a:rPr>
              <a:t>Cocomon</a:t>
            </a:r>
            <a:r>
              <a:rPr lang="en-US" sz="1800" kern="100" dirty="0">
                <a:solidFill>
                  <a:srgbClr val="000000"/>
                </a:solidFill>
                <a:effectLst/>
                <a:latin typeface="Times" panose="02020603050405020304" pitchFamily="18" charset="0"/>
                <a:ea typeface="Times" panose="02020603050405020304" pitchFamily="18" charset="0"/>
                <a:cs typeface="Arial" panose="020B0604020202020204" pitchFamily="34" charset="0"/>
              </a:rPr>
              <a:t> on the puzzle board that arrived when the  departing coconut arrived at the point of arrival (red puzzle board).</a:t>
            </a:r>
            <a:endParaRPr lang="en-US" sz="1800" kern="100" dirty="0">
              <a:solidFill>
                <a:srgbClr val="000000"/>
              </a:solidFill>
              <a:effectLst/>
              <a:latin typeface="함초롬바탕"/>
              <a:cs typeface="Arial" panose="020B0604020202020204" pitchFamily="34" charset="0"/>
            </a:endParaRPr>
          </a:p>
          <a:p>
            <a:pPr marL="560070" marR="54610" indent="-285750" algn="just" latinLnBrk="1">
              <a:lnSpc>
                <a:spcPct val="95000"/>
              </a:lnSpc>
              <a:spcBef>
                <a:spcPts val="420"/>
              </a:spcBef>
              <a:spcAft>
                <a:spcPts val="250"/>
              </a:spcAft>
              <a:buFont typeface="Arial" panose="020B0604020202020204" pitchFamily="34" charset="0"/>
              <a:buChar char="•"/>
            </a:pPr>
            <a:r>
              <a:rPr lang="en-US" sz="1800" kern="100" dirty="0">
                <a:solidFill>
                  <a:srgbClr val="000000"/>
                </a:solidFill>
                <a:effectLst/>
                <a:latin typeface="Times" panose="02020603050405020304" pitchFamily="18" charset="0"/>
                <a:ea typeface="Times" panose="02020603050405020304" pitchFamily="18" charset="0"/>
                <a:cs typeface="Arial" panose="020B0604020202020204" pitchFamily="34" charset="0"/>
              </a:rPr>
              <a:t> The position of the score </a:t>
            </a:r>
            <a:r>
              <a:rPr lang="en-US" sz="1800" kern="100" dirty="0" err="1">
                <a:solidFill>
                  <a:srgbClr val="000000"/>
                </a:solidFill>
                <a:effectLst/>
                <a:latin typeface="Times" panose="02020603050405020304" pitchFamily="18" charset="0"/>
                <a:ea typeface="Times" panose="02020603050405020304" pitchFamily="18" charset="0"/>
                <a:cs typeface="Arial" panose="020B0604020202020204" pitchFamily="34" charset="0"/>
              </a:rPr>
              <a:t>Cocomon</a:t>
            </a:r>
            <a:r>
              <a:rPr lang="en-US" sz="1800" kern="100" dirty="0">
                <a:solidFill>
                  <a:srgbClr val="000000"/>
                </a:solidFill>
                <a:effectLst/>
                <a:latin typeface="Times" panose="02020603050405020304" pitchFamily="18" charset="0"/>
                <a:ea typeface="Times" panose="02020603050405020304" pitchFamily="18" charset="0"/>
                <a:cs typeface="Arial" panose="020B0604020202020204" pitchFamily="34" charset="0"/>
              </a:rPr>
              <a:t> is randomly determined by random drawing before the start of the game.</a:t>
            </a:r>
            <a:endParaRPr lang="en-US" sz="1800" kern="100" dirty="0">
              <a:solidFill>
                <a:srgbClr val="000000"/>
              </a:solidFill>
              <a:effectLst/>
              <a:latin typeface="함초롬바탕"/>
              <a:cs typeface="Arial" panose="020B0604020202020204" pitchFamily="34" charset="0"/>
            </a:endParaRPr>
          </a:p>
          <a:p>
            <a:pPr marL="560070" marR="54610" indent="-285750" algn="just" latinLnBrk="1">
              <a:lnSpc>
                <a:spcPct val="95000"/>
              </a:lnSpc>
              <a:spcBef>
                <a:spcPts val="420"/>
              </a:spcBef>
              <a:spcAft>
                <a:spcPts val="250"/>
              </a:spcAft>
              <a:buFont typeface="Arial" panose="020B0604020202020204" pitchFamily="34" charset="0"/>
              <a:buChar char="•"/>
            </a:pPr>
            <a:r>
              <a:rPr lang="en-US" sz="1800" kern="100" dirty="0">
                <a:solidFill>
                  <a:srgbClr val="000000"/>
                </a:solidFill>
                <a:effectLst/>
                <a:latin typeface="Times" panose="02020603050405020304" pitchFamily="18" charset="0"/>
                <a:ea typeface="Times" panose="02020603050405020304" pitchFamily="18" charset="0"/>
                <a:cs typeface="Arial" panose="020B0604020202020204" pitchFamily="34" charset="0"/>
              </a:rPr>
              <a:t> The puzzle board and </a:t>
            </a:r>
            <a:r>
              <a:rPr lang="en-US" sz="1800" kern="100" dirty="0" err="1">
                <a:solidFill>
                  <a:srgbClr val="000000"/>
                </a:solidFill>
                <a:effectLst/>
                <a:latin typeface="Times" panose="02020603050405020304" pitchFamily="18" charset="0"/>
                <a:ea typeface="Times" panose="02020603050405020304" pitchFamily="18" charset="0"/>
                <a:cs typeface="Arial" panose="020B0604020202020204" pitchFamily="34" charset="0"/>
              </a:rPr>
              <a:t>Cocomon</a:t>
            </a:r>
            <a:r>
              <a:rPr lang="en-US" sz="1800" kern="100" dirty="0">
                <a:solidFill>
                  <a:srgbClr val="000000"/>
                </a:solidFill>
                <a:effectLst/>
                <a:latin typeface="Times" panose="02020603050405020304" pitchFamily="18" charset="0"/>
                <a:ea typeface="Times" panose="02020603050405020304" pitchFamily="18" charset="0"/>
                <a:cs typeface="Arial" panose="020B0604020202020204" pitchFamily="34" charset="0"/>
              </a:rPr>
              <a:t> that make up the stadium needed to proceed with </a:t>
            </a:r>
            <a:r>
              <a:rPr lang="en-US" sz="1800" kern="100" dirty="0" err="1">
                <a:solidFill>
                  <a:srgbClr val="000000"/>
                </a:solidFill>
                <a:effectLst/>
                <a:latin typeface="Times" panose="02020603050405020304" pitchFamily="18" charset="0"/>
                <a:ea typeface="Times" panose="02020603050405020304" pitchFamily="18" charset="0"/>
                <a:cs typeface="Arial" panose="020B0604020202020204" pitchFamily="34" charset="0"/>
              </a:rPr>
              <a:t>Cocomon</a:t>
            </a:r>
            <a:r>
              <a:rPr lang="en-US" sz="1800" kern="100" dirty="0">
                <a:solidFill>
                  <a:srgbClr val="000000"/>
                </a:solidFill>
                <a:effectLst/>
                <a:latin typeface="Times" panose="02020603050405020304" pitchFamily="18" charset="0"/>
                <a:ea typeface="Times" panose="02020603050405020304" pitchFamily="18" charset="0"/>
                <a:cs typeface="Arial" panose="020B0604020202020204" pitchFamily="34" charset="0"/>
              </a:rPr>
              <a:t> GO are prepared by the tournament organizers.</a:t>
            </a:r>
            <a:endParaRPr lang="en-US" sz="1800" kern="100" dirty="0">
              <a:solidFill>
                <a:srgbClr val="000000"/>
              </a:solidFill>
              <a:effectLst/>
              <a:latin typeface="함초롬바탕"/>
              <a:cs typeface="Arial" panose="020B0604020202020204" pitchFamily="34" charset="0"/>
            </a:endParaRPr>
          </a:p>
          <a:p>
            <a:pPr marL="285750" marR="54610" indent="-10795" algn="just" latinLnBrk="1">
              <a:lnSpc>
                <a:spcPct val="95000"/>
              </a:lnSpc>
              <a:spcBef>
                <a:spcPts val="420"/>
              </a:spcBef>
              <a:spcAft>
                <a:spcPts val="250"/>
              </a:spcAft>
            </a:pPr>
            <a:endParaRPr lang="en-US" sz="1800" kern="100" dirty="0">
              <a:solidFill>
                <a:srgbClr val="000000"/>
              </a:solidFill>
              <a:effectLst/>
              <a:latin typeface="Times" panose="02020603050405020304" pitchFamily="18" charset="0"/>
              <a:ea typeface="Times" panose="02020603050405020304" pitchFamily="18" charset="0"/>
              <a:cs typeface="Arial" panose="020B0604020202020204" pitchFamily="34" charset="0"/>
            </a:endParaRPr>
          </a:p>
        </p:txBody>
      </p:sp>
    </p:spTree>
    <p:extLst>
      <p:ext uri="{BB962C8B-B14F-4D97-AF65-F5344CB8AC3E}">
        <p14:creationId xmlns:p14="http://schemas.microsoft.com/office/powerpoint/2010/main" val="1783479604"/>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60B32-2FCF-46AB-86CA-A0ED58BBF3BA}"/>
              </a:ext>
            </a:extLst>
          </p:cNvPr>
          <p:cNvSpPr>
            <a:spLocks noGrp="1"/>
          </p:cNvSpPr>
          <p:nvPr>
            <p:ph type="title"/>
          </p:nvPr>
        </p:nvSpPr>
        <p:spPr>
          <a:xfrm>
            <a:off x="2533574" y="768975"/>
            <a:ext cx="7269017" cy="785091"/>
          </a:xfrm>
        </p:spPr>
        <p:txBody>
          <a:bodyPr/>
          <a:lstStyle/>
          <a:p>
            <a:r>
              <a:rPr lang="en-MY" dirty="0">
                <a:solidFill>
                  <a:srgbClr val="002060"/>
                </a:solidFill>
              </a:rPr>
              <a:t>COCOMON GO GAME FIELD</a:t>
            </a:r>
          </a:p>
        </p:txBody>
      </p:sp>
      <p:sp>
        <p:nvSpPr>
          <p:cNvPr id="6" name="Oval 5"/>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3F2C355-6E32-DE87-C750-384D51D738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
        <p:nvSpPr>
          <p:cNvPr id="7" name="TextBox 6">
            <a:extLst>
              <a:ext uri="{FF2B5EF4-FFF2-40B4-BE49-F238E27FC236}">
                <a16:creationId xmlns:a16="http://schemas.microsoft.com/office/drawing/2014/main" id="{F04E629C-3E3C-C9B3-2E43-7538ADA387FC}"/>
              </a:ext>
            </a:extLst>
          </p:cNvPr>
          <p:cNvSpPr txBox="1"/>
          <p:nvPr/>
        </p:nvSpPr>
        <p:spPr>
          <a:xfrm>
            <a:off x="447674" y="1550015"/>
            <a:ext cx="11249025" cy="2743828"/>
          </a:xfrm>
          <a:prstGeom prst="rect">
            <a:avLst/>
          </a:prstGeom>
          <a:noFill/>
        </p:spPr>
        <p:txBody>
          <a:bodyPr wrap="square">
            <a:spAutoFit/>
          </a:bodyPr>
          <a:lstStyle/>
          <a:p>
            <a:pPr marL="475615" marR="54610" indent="-201295" algn="just" latinLnBrk="1">
              <a:lnSpc>
                <a:spcPct val="95000"/>
              </a:lnSpc>
              <a:spcBef>
                <a:spcPts val="420"/>
              </a:spcBef>
              <a:spcAft>
                <a:spcPts val="250"/>
              </a:spcAft>
            </a:pPr>
            <a:r>
              <a:rPr lang="en-US" sz="1800" kern="100" dirty="0">
                <a:solidFill>
                  <a:srgbClr val="000000"/>
                </a:solidFill>
                <a:effectLst/>
                <a:latin typeface="Times" panose="02020603050405020304" pitchFamily="18" charset="0"/>
                <a:ea typeface="Times" panose="02020603050405020304" pitchFamily="18" charset="0"/>
                <a:cs typeface="Arial" panose="020B0604020202020204" pitchFamily="34" charset="0"/>
              </a:rPr>
              <a:t>Obstacle Puzzle Edition</a:t>
            </a:r>
            <a:endParaRPr lang="en-US" sz="1800" kern="100" dirty="0">
              <a:solidFill>
                <a:srgbClr val="000000"/>
              </a:solidFill>
              <a:effectLst/>
              <a:latin typeface="함초롬바탕"/>
              <a:cs typeface="Arial" panose="020B0604020202020204" pitchFamily="34" charset="0"/>
            </a:endParaRPr>
          </a:p>
          <a:p>
            <a:pPr marL="285750" marR="0" indent="-285750" algn="just" latinLnBrk="1">
              <a:lnSpc>
                <a:spcPct val="160000"/>
              </a:lnSpc>
              <a:spcBef>
                <a:spcPts val="0"/>
              </a:spcBef>
              <a:spcAft>
                <a:spcPts val="0"/>
              </a:spcAft>
              <a:buFont typeface="Arial" panose="020B0604020202020204" pitchFamily="34" charset="0"/>
              <a:buChar char="•"/>
            </a:pPr>
            <a:r>
              <a:rPr lang="en-US" kern="100" dirty="0">
                <a:solidFill>
                  <a:srgbClr val="000000"/>
                </a:solidFill>
                <a:latin typeface="Times" panose="02020603050405020304" pitchFamily="18" charset="0"/>
                <a:ea typeface="Times" panose="02020603050405020304" pitchFamily="18" charset="0"/>
                <a:cs typeface="Arial" panose="020B0604020202020204" pitchFamily="34" charset="0"/>
              </a:rPr>
              <a:t>       </a:t>
            </a:r>
            <a:r>
              <a:rPr lang="en-US" sz="1800" kern="100" dirty="0">
                <a:solidFill>
                  <a:srgbClr val="000000"/>
                </a:solidFill>
                <a:effectLst/>
                <a:latin typeface="Times" panose="02020603050405020304" pitchFamily="18" charset="0"/>
                <a:ea typeface="Times" panose="02020603050405020304" pitchFamily="18" charset="0"/>
                <a:cs typeface="Arial" panose="020B0604020202020204" pitchFamily="34" charset="0"/>
              </a:rPr>
              <a:t>  Obstacle puzzle plates are given four, which interfere with the driving of the starting coconut.</a:t>
            </a:r>
            <a:endParaRPr lang="en-US" sz="1800" kern="100" dirty="0">
              <a:solidFill>
                <a:srgbClr val="000000"/>
              </a:solidFill>
              <a:effectLst/>
              <a:latin typeface="함초롬바탕"/>
              <a:cs typeface="Arial" panose="020B0604020202020204" pitchFamily="34" charset="0"/>
            </a:endParaRPr>
          </a:p>
          <a:p>
            <a:pPr marL="285750" marR="0" indent="-285750" algn="just" latinLnBrk="1">
              <a:lnSpc>
                <a:spcPct val="160000"/>
              </a:lnSpc>
              <a:spcBef>
                <a:spcPts val="0"/>
              </a:spcBef>
              <a:spcAft>
                <a:spcPts val="0"/>
              </a:spcAft>
              <a:buFont typeface="Arial" panose="020B0604020202020204" pitchFamily="34" charset="0"/>
              <a:buChar char="•"/>
            </a:pPr>
            <a:r>
              <a:rPr lang="en-US" sz="1800" kern="100" dirty="0">
                <a:solidFill>
                  <a:srgbClr val="000000"/>
                </a:solidFill>
                <a:effectLst/>
                <a:latin typeface="Times" panose="02020603050405020304" pitchFamily="18" charset="0"/>
                <a:ea typeface="Times" panose="02020603050405020304" pitchFamily="18" charset="0"/>
                <a:cs typeface="Arial" panose="020B0604020202020204" pitchFamily="34" charset="0"/>
              </a:rPr>
              <a:t>      The position of the obstacle puzzle board is determined by random drawing before the start of the game.</a:t>
            </a:r>
            <a:endParaRPr lang="en-US" sz="1800" kern="100" dirty="0">
              <a:solidFill>
                <a:srgbClr val="000000"/>
              </a:solidFill>
              <a:effectLst/>
              <a:latin typeface="함초롬바탕"/>
              <a:cs typeface="Arial" panose="020B0604020202020204" pitchFamily="34" charset="0"/>
            </a:endParaRPr>
          </a:p>
          <a:p>
            <a:pPr marL="285750" marR="0" indent="-285750" algn="just" latinLnBrk="1">
              <a:lnSpc>
                <a:spcPct val="160000"/>
              </a:lnSpc>
              <a:spcBef>
                <a:spcPts val="0"/>
              </a:spcBef>
              <a:spcAft>
                <a:spcPts val="0"/>
              </a:spcAft>
              <a:buFont typeface="Arial" panose="020B0604020202020204" pitchFamily="34" charset="0"/>
              <a:buChar char="•"/>
            </a:pPr>
            <a:r>
              <a:rPr lang="en-US" sz="1800" kern="100" dirty="0">
                <a:solidFill>
                  <a:srgbClr val="000000"/>
                </a:solidFill>
                <a:effectLst/>
                <a:latin typeface="Times" panose="02020603050405020304" pitchFamily="18" charset="0"/>
                <a:ea typeface="Times" panose="02020603050405020304" pitchFamily="18" charset="0"/>
                <a:cs typeface="Arial" panose="020B0604020202020204" pitchFamily="34" charset="0"/>
              </a:rPr>
              <a:t>     The size of the obstacle puzzle board is 19.5 cm wide and 19.5 cm long, and it is black.</a:t>
            </a:r>
            <a:endParaRPr lang="en-US" sz="1800" kern="100" dirty="0">
              <a:solidFill>
                <a:srgbClr val="000000"/>
              </a:solidFill>
              <a:effectLst/>
              <a:latin typeface="함초롬바탕"/>
              <a:cs typeface="Arial" panose="020B0604020202020204" pitchFamily="34" charset="0"/>
            </a:endParaRPr>
          </a:p>
          <a:p>
            <a:pPr marL="475615" marR="54610" indent="-201295" algn="just" latinLnBrk="1">
              <a:lnSpc>
                <a:spcPct val="95000"/>
              </a:lnSpc>
              <a:spcBef>
                <a:spcPts val="420"/>
              </a:spcBef>
              <a:spcAft>
                <a:spcPts val="250"/>
              </a:spcAft>
            </a:pPr>
            <a:r>
              <a:rPr lang="en-US" sz="1800" kern="100" dirty="0">
                <a:solidFill>
                  <a:srgbClr val="000000"/>
                </a:solidFill>
                <a:effectLst/>
                <a:latin typeface="Times" panose="02020603050405020304" pitchFamily="18" charset="0"/>
                <a:ea typeface="Times" panose="02020603050405020304" pitchFamily="18" charset="0"/>
                <a:cs typeface="Arial" panose="020B0604020202020204" pitchFamily="34" charset="0"/>
              </a:rPr>
              <a:t>Road puzzle board </a:t>
            </a:r>
            <a:endParaRPr lang="en-US" sz="1800" kern="100" dirty="0">
              <a:solidFill>
                <a:srgbClr val="000000"/>
              </a:solidFill>
              <a:effectLst/>
              <a:latin typeface="함초롬바탕"/>
              <a:cs typeface="Arial" panose="020B0604020202020204" pitchFamily="34" charset="0"/>
            </a:endParaRPr>
          </a:p>
          <a:p>
            <a:pPr marL="560070" marR="54610" indent="-285750" algn="just" latinLnBrk="1">
              <a:lnSpc>
                <a:spcPct val="95000"/>
              </a:lnSpc>
              <a:spcBef>
                <a:spcPts val="420"/>
              </a:spcBef>
              <a:spcAft>
                <a:spcPts val="250"/>
              </a:spcAft>
              <a:buFont typeface="Arial" panose="020B0604020202020204" pitchFamily="34" charset="0"/>
              <a:buChar char="•"/>
            </a:pPr>
            <a:r>
              <a:rPr lang="en-US" sz="1800" kern="100" dirty="0">
                <a:solidFill>
                  <a:srgbClr val="000000"/>
                </a:solidFill>
                <a:effectLst/>
                <a:latin typeface="Times" panose="02020603050405020304" pitchFamily="18" charset="0"/>
                <a:ea typeface="Times" panose="02020603050405020304" pitchFamily="18" charset="0"/>
                <a:cs typeface="Arial" panose="020B0604020202020204" pitchFamily="34" charset="0"/>
              </a:rPr>
              <a:t>  The road puzzle board is marked with a black line to create a line for the starting coconut to drive</a:t>
            </a:r>
            <a:endParaRPr lang="en-US" sz="1800" kern="100" dirty="0">
              <a:solidFill>
                <a:srgbClr val="000000"/>
              </a:solidFill>
              <a:effectLst/>
              <a:latin typeface="함초롬바탕"/>
              <a:cs typeface="Arial" panose="020B0604020202020204" pitchFamily="34" charset="0"/>
            </a:endParaRPr>
          </a:p>
          <a:p>
            <a:pPr marL="560070" marR="54610" indent="-285750" algn="just" latinLnBrk="1">
              <a:lnSpc>
                <a:spcPct val="95000"/>
              </a:lnSpc>
              <a:spcBef>
                <a:spcPts val="420"/>
              </a:spcBef>
              <a:spcAft>
                <a:spcPts val="250"/>
              </a:spcAft>
              <a:buFont typeface="Arial" panose="020B0604020202020204" pitchFamily="34" charset="0"/>
              <a:buChar char="•"/>
            </a:pPr>
            <a:r>
              <a:rPr lang="en-US" sz="1800" kern="100" dirty="0">
                <a:solidFill>
                  <a:srgbClr val="000000"/>
                </a:solidFill>
                <a:effectLst/>
                <a:latin typeface="Times" panose="02020603050405020304" pitchFamily="18" charset="0"/>
                <a:ea typeface="Times" panose="02020603050405020304" pitchFamily="18" charset="0"/>
                <a:cs typeface="Arial" panose="020B0604020202020204" pitchFamily="34" charset="0"/>
              </a:rPr>
              <a:t>  The size of the road puzzle board is 19.5cm wide and 19.5cm long.</a:t>
            </a:r>
            <a:endParaRPr lang="en-US" sz="1800" kern="100" dirty="0">
              <a:solidFill>
                <a:srgbClr val="000000"/>
              </a:solidFill>
              <a:effectLst/>
              <a:latin typeface="함초롬바탕"/>
              <a:cs typeface="Arial" panose="020B0604020202020204" pitchFamily="34" charset="0"/>
            </a:endParaRPr>
          </a:p>
        </p:txBody>
      </p:sp>
      <p:pic>
        <p:nvPicPr>
          <p:cNvPr id="8" name="Picture 7">
            <a:extLst>
              <a:ext uri="{FF2B5EF4-FFF2-40B4-BE49-F238E27FC236}">
                <a16:creationId xmlns:a16="http://schemas.microsoft.com/office/drawing/2014/main" id="{E287E0D2-6413-8171-84B5-860B28295B16}"/>
              </a:ext>
            </a:extLst>
          </p:cNvPr>
          <p:cNvPicPr>
            <a:picLocks noChangeAspect="1"/>
          </p:cNvPicPr>
          <p:nvPr/>
        </p:nvPicPr>
        <p:blipFill>
          <a:blip r:embed="rId3"/>
          <a:stretch>
            <a:fillRect/>
          </a:stretch>
        </p:blipFill>
        <p:spPr>
          <a:xfrm>
            <a:off x="927667" y="4734652"/>
            <a:ext cx="1554615" cy="798645"/>
          </a:xfrm>
          <a:prstGeom prst="rect">
            <a:avLst/>
          </a:prstGeom>
        </p:spPr>
      </p:pic>
      <p:sp>
        <p:nvSpPr>
          <p:cNvPr id="10" name="TextBox 9">
            <a:extLst>
              <a:ext uri="{FF2B5EF4-FFF2-40B4-BE49-F238E27FC236}">
                <a16:creationId xmlns:a16="http://schemas.microsoft.com/office/drawing/2014/main" id="{28E2E023-631E-F3A1-B038-393273528CBF}"/>
              </a:ext>
            </a:extLst>
          </p:cNvPr>
          <p:cNvSpPr txBox="1"/>
          <p:nvPr/>
        </p:nvSpPr>
        <p:spPr>
          <a:xfrm>
            <a:off x="2312194" y="4731185"/>
            <a:ext cx="8946356" cy="618631"/>
          </a:xfrm>
          <a:prstGeom prst="rect">
            <a:avLst/>
          </a:prstGeom>
          <a:noFill/>
        </p:spPr>
        <p:txBody>
          <a:bodyPr wrap="square">
            <a:spAutoFit/>
          </a:bodyPr>
          <a:lstStyle/>
          <a:p>
            <a:pPr marL="475615" marR="54610" indent="-201295" algn="just" latinLnBrk="1">
              <a:lnSpc>
                <a:spcPct val="95000"/>
              </a:lnSpc>
              <a:spcBef>
                <a:spcPts val="420"/>
              </a:spcBef>
              <a:spcAft>
                <a:spcPts val="250"/>
              </a:spcAft>
            </a:pPr>
            <a:r>
              <a:rPr lang="en-US" sz="1800" kern="100" dirty="0">
                <a:solidFill>
                  <a:srgbClr val="000000"/>
                </a:solidFill>
                <a:effectLst/>
                <a:latin typeface="Times" panose="02020603050405020304" pitchFamily="18" charset="0"/>
                <a:ea typeface="Times" panose="02020603050405020304" pitchFamily="18" charset="0"/>
                <a:cs typeface="Arial" panose="020B0604020202020204" pitchFamily="34" charset="0"/>
              </a:rPr>
              <a:t>As shown in the figure, the road puzzle board has black lines in front and back consisting of straight lines and curves, so you can flip and make a different path.</a:t>
            </a:r>
            <a:endParaRPr lang="en-US" sz="1800" kern="100" dirty="0">
              <a:solidFill>
                <a:srgbClr val="000000"/>
              </a:solidFill>
              <a:effectLst/>
              <a:latin typeface="함초롬바탕"/>
              <a:cs typeface="Arial" panose="020B0604020202020204" pitchFamily="34" charset="0"/>
            </a:endParaRPr>
          </a:p>
        </p:txBody>
      </p:sp>
      <p:pic>
        <p:nvPicPr>
          <p:cNvPr id="11" name="Picture 10">
            <a:extLst>
              <a:ext uri="{FF2B5EF4-FFF2-40B4-BE49-F238E27FC236}">
                <a16:creationId xmlns:a16="http://schemas.microsoft.com/office/drawing/2014/main" id="{3CC140B1-5703-E6B8-B20D-26943801252B}"/>
              </a:ext>
            </a:extLst>
          </p:cNvPr>
          <p:cNvPicPr>
            <a:picLocks noChangeAspect="1"/>
          </p:cNvPicPr>
          <p:nvPr/>
        </p:nvPicPr>
        <p:blipFill>
          <a:blip r:embed="rId4"/>
          <a:stretch>
            <a:fillRect/>
          </a:stretch>
        </p:blipFill>
        <p:spPr>
          <a:xfrm>
            <a:off x="3847555" y="5506531"/>
            <a:ext cx="2724696" cy="1025047"/>
          </a:xfrm>
          <a:prstGeom prst="rect">
            <a:avLst/>
          </a:prstGeom>
        </p:spPr>
      </p:pic>
    </p:spTree>
    <p:extLst>
      <p:ext uri="{BB962C8B-B14F-4D97-AF65-F5344CB8AC3E}">
        <p14:creationId xmlns:p14="http://schemas.microsoft.com/office/powerpoint/2010/main" val="2061841457"/>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60B32-2FCF-46AB-86CA-A0ED58BBF3BA}"/>
              </a:ext>
            </a:extLst>
          </p:cNvPr>
          <p:cNvSpPr>
            <a:spLocks noGrp="1"/>
          </p:cNvSpPr>
          <p:nvPr>
            <p:ph type="title"/>
          </p:nvPr>
        </p:nvSpPr>
        <p:spPr>
          <a:xfrm>
            <a:off x="2533574" y="768975"/>
            <a:ext cx="7269017" cy="785091"/>
          </a:xfrm>
        </p:spPr>
        <p:txBody>
          <a:bodyPr/>
          <a:lstStyle/>
          <a:p>
            <a:r>
              <a:rPr lang="en-MY" dirty="0">
                <a:solidFill>
                  <a:srgbClr val="002060"/>
                </a:solidFill>
              </a:rPr>
              <a:t>COCOMON GO GAME RULES</a:t>
            </a:r>
          </a:p>
        </p:txBody>
      </p:sp>
      <p:sp>
        <p:nvSpPr>
          <p:cNvPr id="5" name="Oval 4"/>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641A400-FBBA-D0C6-D39D-D4C4B777C1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
        <p:nvSpPr>
          <p:cNvPr id="6" name="Rectangle 2">
            <a:extLst>
              <a:ext uri="{FF2B5EF4-FFF2-40B4-BE49-F238E27FC236}">
                <a16:creationId xmlns:a16="http://schemas.microsoft.com/office/drawing/2014/main" id="{C4E0E4E8-4E22-40B2-B360-4192833DF70E}"/>
              </a:ext>
            </a:extLst>
          </p:cNvPr>
          <p:cNvSpPr>
            <a:spLocks noChangeArrowheads="1"/>
          </p:cNvSpPr>
          <p:nvPr/>
        </p:nvSpPr>
        <p:spPr bwMode="auto">
          <a:xfrm>
            <a:off x="200024" y="1445390"/>
            <a:ext cx="11772901"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ko-KR" b="1" i="0" u="none" strike="noStrike" cap="none" normalizeH="0" baseline="0" dirty="0">
                <a:ln>
                  <a:noFill/>
                </a:ln>
                <a:solidFill>
                  <a:srgbClr val="000000"/>
                </a:solidFill>
                <a:effectLst/>
                <a:latin typeface="Arial" panose="020B0604020202020204" pitchFamily="34" charset="0"/>
                <a:ea typeface="Times" panose="02020603050405020304" pitchFamily="18" charset="0"/>
                <a:cs typeface="Arial" panose="020B0604020202020204" pitchFamily="34" charset="0"/>
              </a:rPr>
              <a:t>Game Rules </a:t>
            </a:r>
            <a:endParaRPr kumimoji="0" lang="en-US" altLang="ko-KR"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ko-KR" sz="1600" b="0" i="0" u="none" strike="noStrike" cap="none" normalizeH="0" baseline="0" dirty="0">
                <a:ln>
                  <a:noFill/>
                </a:ln>
                <a:solidFill>
                  <a:srgbClr val="000000"/>
                </a:solidFill>
                <a:effectLst/>
                <a:latin typeface="Arial" panose="020B0604020202020204" pitchFamily="34" charset="0"/>
                <a:ea typeface="Times" panose="02020603050405020304" pitchFamily="18" charset="0"/>
                <a:cs typeface="Arial" panose="020B0604020202020204" pitchFamily="34" charset="0"/>
              </a:rPr>
              <a:t>The race time is 5 minutes, and within 5 minutes the departing coconut must depart and arrive at the point of arrival.</a:t>
            </a:r>
            <a:endParaRPr kumimoji="0" lang="en-US" altLang="ko-KR" sz="16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ko-KR" sz="1600" b="0" i="0" u="none" strike="noStrike" cap="none" normalizeH="0" baseline="0" dirty="0">
                <a:ln>
                  <a:noFill/>
                </a:ln>
                <a:solidFill>
                  <a:srgbClr val="000000"/>
                </a:solidFill>
                <a:effectLst/>
                <a:latin typeface="Arial" panose="020B0604020202020204" pitchFamily="34" charset="0"/>
                <a:ea typeface="Times" panose="02020603050405020304" pitchFamily="18" charset="0"/>
                <a:cs typeface="Arial" panose="020B0604020202020204" pitchFamily="34" charset="0"/>
              </a:rPr>
              <a:t>If the arrival point is not reached within the game time, the team's score will be determined only by the mission performance score up to the point after 5 minutes.</a:t>
            </a:r>
            <a:endParaRPr kumimoji="0" lang="en-US" altLang="ko-KR" sz="16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ko-KR" sz="1600" b="0" i="0" u="none" strike="noStrike" cap="none" normalizeH="0" baseline="0" dirty="0">
                <a:ln>
                  <a:noFill/>
                </a:ln>
                <a:solidFill>
                  <a:srgbClr val="000000"/>
                </a:solidFill>
                <a:effectLst/>
                <a:latin typeface="Arial" panose="020B0604020202020204" pitchFamily="34" charset="0"/>
                <a:ea typeface="Times" panose="02020603050405020304" pitchFamily="18" charset="0"/>
                <a:cs typeface="Arial" panose="020B0604020202020204" pitchFamily="34" charset="0"/>
              </a:rPr>
              <a:t>Prior to the start of the game, the position of the five </a:t>
            </a:r>
            <a:r>
              <a:rPr kumimoji="0" lang="en-US" altLang="ko-KR" sz="1600" b="0" i="0" u="none" strike="noStrike" cap="none" normalizeH="0" baseline="0" dirty="0" err="1">
                <a:ln>
                  <a:noFill/>
                </a:ln>
                <a:solidFill>
                  <a:srgbClr val="000000"/>
                </a:solidFill>
                <a:effectLst/>
                <a:latin typeface="Arial" panose="020B0604020202020204" pitchFamily="34" charset="0"/>
                <a:ea typeface="Times" panose="02020603050405020304" pitchFamily="18" charset="0"/>
                <a:cs typeface="Arial" panose="020B0604020202020204" pitchFamily="34" charset="0"/>
              </a:rPr>
              <a:t>Cocomon</a:t>
            </a:r>
            <a:r>
              <a:rPr kumimoji="0" lang="en-US" altLang="ko-KR" sz="1600" b="0" i="0" u="none" strike="noStrike" cap="none" normalizeH="0" baseline="0" dirty="0">
                <a:ln>
                  <a:noFill/>
                </a:ln>
                <a:solidFill>
                  <a:srgbClr val="000000"/>
                </a:solidFill>
                <a:effectLst/>
                <a:latin typeface="Arial" panose="020B0604020202020204" pitchFamily="34" charset="0"/>
                <a:ea typeface="Times" panose="02020603050405020304" pitchFamily="18" charset="0"/>
                <a:cs typeface="Arial" panose="020B0604020202020204" pitchFamily="34" charset="0"/>
              </a:rPr>
              <a:t> players and the position of the four obstacle puzzle boards are determined by random drawing by the team.</a:t>
            </a:r>
            <a:endParaRPr kumimoji="0" lang="en-US" altLang="ko-KR" sz="16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ko-KR" sz="1600" b="0" i="0" u="none" strike="noStrike" cap="none" normalizeH="0" baseline="0" dirty="0">
                <a:ln>
                  <a:noFill/>
                </a:ln>
                <a:solidFill>
                  <a:srgbClr val="000000"/>
                </a:solidFill>
                <a:effectLst/>
                <a:latin typeface="Arial" panose="020B0604020202020204" pitchFamily="34" charset="0"/>
                <a:ea typeface="Times" panose="02020603050405020304" pitchFamily="18" charset="0"/>
                <a:cs typeface="Arial" panose="020B0604020202020204" pitchFamily="34" charset="0"/>
              </a:rPr>
              <a:t>The following is how to obtain a mission score while traveling to the point of arrival.</a:t>
            </a:r>
            <a:endParaRPr kumimoji="0" lang="en-US" altLang="ko-KR" sz="16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ko-KR" sz="1600" b="0" i="0" u="none" strike="noStrike" cap="none" normalizeH="0" baseline="0" dirty="0">
                <a:ln>
                  <a:noFill/>
                </a:ln>
                <a:solidFill>
                  <a:srgbClr val="000000"/>
                </a:solidFill>
                <a:effectLst/>
                <a:latin typeface="Arial" panose="020B0604020202020204" pitchFamily="34" charset="0"/>
                <a:ea typeface="Times" panose="02020603050405020304" pitchFamily="18" charset="0"/>
                <a:cs typeface="Arial" panose="020B0604020202020204" pitchFamily="34" charset="0"/>
              </a:rPr>
              <a:t>  The road puzzle board flips back and forth to create a road and the starting coconut can drive.</a:t>
            </a:r>
            <a:endParaRPr kumimoji="0" lang="en-US" altLang="ko-KR" sz="16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ko-KR" sz="1600" b="0" i="0" u="none" strike="noStrike" cap="none" normalizeH="0" baseline="0" dirty="0">
                <a:ln>
                  <a:noFill/>
                </a:ln>
                <a:solidFill>
                  <a:srgbClr val="000000"/>
                </a:solidFill>
                <a:effectLst/>
                <a:latin typeface="Arial" panose="020B0604020202020204" pitchFamily="34" charset="0"/>
                <a:ea typeface="Times" panose="02020603050405020304" pitchFamily="18" charset="0"/>
                <a:cs typeface="Arial" panose="020B0604020202020204" pitchFamily="34" charset="0"/>
              </a:rPr>
              <a:t>  The obstacle puzzle board is immovable.</a:t>
            </a:r>
            <a:endParaRPr kumimoji="0" lang="en-US" altLang="ko-KR" sz="16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ko-KR" sz="1600" b="0" i="0" u="none" strike="noStrike" cap="none" normalizeH="0" baseline="0" dirty="0">
                <a:ln>
                  <a:noFill/>
                </a:ln>
                <a:solidFill>
                  <a:srgbClr val="000000"/>
                </a:solidFill>
                <a:effectLst/>
                <a:latin typeface="Arial" panose="020B0604020202020204" pitchFamily="34" charset="0"/>
                <a:ea typeface="Times" panose="02020603050405020304" pitchFamily="18" charset="0"/>
                <a:cs typeface="Arial" panose="020B0604020202020204" pitchFamily="34" charset="0"/>
              </a:rPr>
              <a:t>  Check the location of the obstacle puzzle board and earn a mission score when the coconut drives along the path below.</a:t>
            </a:r>
            <a:endParaRPr kumimoji="0" lang="en-US" altLang="ko-KR" sz="1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ko-KR" sz="1800" b="0" i="0" u="none" strike="noStrike" cap="none" normalizeH="0" baseline="0" dirty="0">
              <a:ln>
                <a:noFill/>
              </a:ln>
              <a:solidFill>
                <a:schemeClr val="tx1"/>
              </a:solidFill>
              <a:effectLst/>
              <a:latin typeface="Arial" panose="020B0604020202020204" pitchFamily="34" charset="0"/>
            </a:endParaRPr>
          </a:p>
        </p:txBody>
      </p:sp>
      <p:pic>
        <p:nvPicPr>
          <p:cNvPr id="1025" name="shape1037">
            <a:extLst>
              <a:ext uri="{FF2B5EF4-FFF2-40B4-BE49-F238E27FC236}">
                <a16:creationId xmlns:a16="http://schemas.microsoft.com/office/drawing/2014/main" id="{619A008C-9729-9C3B-C740-7DBA24E8D9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49" y="4000500"/>
            <a:ext cx="7876015" cy="23145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a:extLst>
              <a:ext uri="{FF2B5EF4-FFF2-40B4-BE49-F238E27FC236}">
                <a16:creationId xmlns:a16="http://schemas.microsoft.com/office/drawing/2014/main" id="{8390CD13-A7C9-0C3F-17CC-6D60D02CF040}"/>
              </a:ext>
            </a:extLst>
          </p:cNvPr>
          <p:cNvSpPr>
            <a:spLocks noChangeArrowheads="1"/>
          </p:cNvSpPr>
          <p:nvPr/>
        </p:nvSpPr>
        <p:spPr bwMode="auto">
          <a:xfrm>
            <a:off x="476250" y="21034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860247088"/>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60B32-2FCF-46AB-86CA-A0ED58BBF3BA}"/>
              </a:ext>
            </a:extLst>
          </p:cNvPr>
          <p:cNvSpPr>
            <a:spLocks noGrp="1"/>
          </p:cNvSpPr>
          <p:nvPr>
            <p:ph type="title"/>
          </p:nvPr>
        </p:nvSpPr>
        <p:spPr>
          <a:xfrm>
            <a:off x="2533574" y="768975"/>
            <a:ext cx="7269017" cy="785091"/>
          </a:xfrm>
        </p:spPr>
        <p:txBody>
          <a:bodyPr/>
          <a:lstStyle/>
          <a:p>
            <a:r>
              <a:rPr lang="en-MY" dirty="0">
                <a:solidFill>
                  <a:srgbClr val="002060"/>
                </a:solidFill>
              </a:rPr>
              <a:t>COCOMON GO GAME RULES</a:t>
            </a:r>
          </a:p>
        </p:txBody>
      </p:sp>
      <p:sp>
        <p:nvSpPr>
          <p:cNvPr id="5" name="Oval 4"/>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EE1B97F4-B7D6-A704-2ED9-6DF50A310589}"/>
              </a:ext>
            </a:extLst>
          </p:cNvPr>
          <p:cNvSpPr>
            <a:spLocks noGrp="1"/>
          </p:cNvSpPr>
          <p:nvPr>
            <p:ph idx="1"/>
          </p:nvPr>
        </p:nvSpPr>
        <p:spPr>
          <a:xfrm>
            <a:off x="428625" y="1643495"/>
            <a:ext cx="11325225" cy="4514419"/>
          </a:xfrm>
        </p:spPr>
        <p:txBody>
          <a:bodyPr>
            <a:normAutofit/>
          </a:bodyPr>
          <a:lstStyle/>
          <a:p>
            <a:pPr marL="475615" marR="54610" indent="-201295" algn="just" latinLnBrk="1">
              <a:lnSpc>
                <a:spcPct val="95000"/>
              </a:lnSpc>
              <a:spcBef>
                <a:spcPts val="420"/>
              </a:spcBef>
              <a:spcAft>
                <a:spcPts val="250"/>
              </a:spcAft>
            </a:pPr>
            <a:r>
              <a:rPr lang="en-US" sz="1900" kern="100" dirty="0">
                <a:solidFill>
                  <a:srgbClr val="000000"/>
                </a:solidFill>
                <a:effectLst/>
                <a:latin typeface="Times" panose="02020603050405020304" pitchFamily="18" charset="0"/>
                <a:ea typeface="Times" panose="02020603050405020304" pitchFamily="18" charset="0"/>
                <a:cs typeface="Times" panose="02020603050405020304" pitchFamily="18" charset="0"/>
              </a:rPr>
              <a:t>You make a round road with a starting coconut and drive to score points, and even if you drive the same road again, the same road is not recognized as a score.</a:t>
            </a:r>
            <a:endParaRPr lang="en-US" sz="1900" kern="100" dirty="0">
              <a:solidFill>
                <a:srgbClr val="000000"/>
              </a:solidFill>
              <a:effectLst/>
              <a:latin typeface="Times" panose="02020603050405020304" pitchFamily="18" charset="0"/>
              <a:cs typeface="Times" panose="02020603050405020304" pitchFamily="18" charset="0"/>
            </a:endParaRPr>
          </a:p>
          <a:p>
            <a:pPr marL="475615" marR="54610" indent="-201295" algn="just" latinLnBrk="1">
              <a:lnSpc>
                <a:spcPct val="95000"/>
              </a:lnSpc>
              <a:spcBef>
                <a:spcPts val="420"/>
              </a:spcBef>
              <a:spcAft>
                <a:spcPts val="250"/>
              </a:spcAft>
            </a:pPr>
            <a:r>
              <a:rPr lang="en-US" sz="1900" kern="100" dirty="0">
                <a:solidFill>
                  <a:srgbClr val="000000"/>
                </a:solidFill>
                <a:effectLst/>
                <a:latin typeface="Times" panose="02020603050405020304" pitchFamily="18" charset="0"/>
                <a:ea typeface="Times" panose="02020603050405020304" pitchFamily="18" charset="0"/>
                <a:cs typeface="Times" panose="02020603050405020304" pitchFamily="18" charset="0"/>
              </a:rPr>
              <a:t>  If you want to make a round road with a starting coconut to earn points, and if you want to get points again, you must make a round road made of another route into a road puzzle board to earn points.</a:t>
            </a:r>
            <a:endParaRPr lang="en-US" sz="1900" kern="100" dirty="0">
              <a:solidFill>
                <a:srgbClr val="000000"/>
              </a:solidFill>
              <a:effectLst/>
              <a:latin typeface="Times" panose="02020603050405020304" pitchFamily="18" charset="0"/>
              <a:cs typeface="Times" panose="02020603050405020304" pitchFamily="18" charset="0"/>
            </a:endParaRPr>
          </a:p>
          <a:p>
            <a:pPr marL="475615" marR="54610" indent="-201295" algn="just" latinLnBrk="1">
              <a:lnSpc>
                <a:spcPct val="95000"/>
              </a:lnSpc>
              <a:spcBef>
                <a:spcPts val="420"/>
              </a:spcBef>
              <a:spcAft>
                <a:spcPts val="250"/>
              </a:spcAft>
            </a:pPr>
            <a:r>
              <a:rPr lang="en-US" sz="1900" kern="100" dirty="0">
                <a:solidFill>
                  <a:srgbClr val="000000"/>
                </a:solidFill>
                <a:effectLst/>
                <a:latin typeface="Times" panose="02020603050405020304" pitchFamily="18" charset="0"/>
                <a:ea typeface="Times" panose="02020603050405020304" pitchFamily="18" charset="0"/>
                <a:cs typeface="Times" panose="02020603050405020304" pitchFamily="18" charset="0"/>
              </a:rPr>
              <a:t>  All scores obtained by creating a round road while driving are summed up to become mission scores obtained by the team.</a:t>
            </a:r>
            <a:endParaRPr lang="en-US" sz="1900" kern="100" dirty="0">
              <a:solidFill>
                <a:srgbClr val="000000"/>
              </a:solidFill>
              <a:effectLst/>
              <a:latin typeface="Times" panose="02020603050405020304" pitchFamily="18" charset="0"/>
              <a:cs typeface="Times" panose="02020603050405020304" pitchFamily="18" charset="0"/>
            </a:endParaRPr>
          </a:p>
          <a:p>
            <a:pPr marL="475615" marR="54610" indent="-201295" algn="just" latinLnBrk="1">
              <a:lnSpc>
                <a:spcPct val="95000"/>
              </a:lnSpc>
              <a:spcBef>
                <a:spcPts val="420"/>
              </a:spcBef>
              <a:spcAft>
                <a:spcPts val="250"/>
              </a:spcAft>
            </a:pPr>
            <a:r>
              <a:rPr lang="en-US" sz="1900" kern="100" dirty="0">
                <a:solidFill>
                  <a:srgbClr val="000000"/>
                </a:solidFill>
                <a:effectLst/>
                <a:latin typeface="Times" panose="02020603050405020304" pitchFamily="18" charset="0"/>
                <a:ea typeface="Times" panose="02020603050405020304" pitchFamily="18" charset="0"/>
                <a:cs typeface="Times" panose="02020603050405020304" pitchFamily="18" charset="0"/>
              </a:rPr>
              <a:t>If you arrive at the point of arrival within 5 minutes of the match, turn on the </a:t>
            </a:r>
            <a:r>
              <a:rPr lang="en-US" sz="1900" kern="100" dirty="0" err="1">
                <a:solidFill>
                  <a:srgbClr val="000000"/>
                </a:solidFill>
                <a:effectLst/>
                <a:latin typeface="Times" panose="02020603050405020304" pitchFamily="18" charset="0"/>
                <a:ea typeface="Times" panose="02020603050405020304" pitchFamily="18" charset="0"/>
                <a:cs typeface="Times" panose="02020603050405020304" pitchFamily="18" charset="0"/>
              </a:rPr>
              <a:t>Cocomon</a:t>
            </a:r>
            <a:r>
              <a:rPr lang="en-US" sz="1900" kern="100" dirty="0">
                <a:solidFill>
                  <a:srgbClr val="000000"/>
                </a:solidFill>
                <a:effectLst/>
                <a:latin typeface="Times" panose="02020603050405020304" pitchFamily="18" charset="0"/>
                <a:ea typeface="Times" panose="02020603050405020304" pitchFamily="18" charset="0"/>
                <a:cs typeface="Times" panose="02020603050405020304" pitchFamily="18" charset="0"/>
              </a:rPr>
              <a:t> on the red puzzle board to earn the </a:t>
            </a:r>
            <a:r>
              <a:rPr lang="en-US" sz="1900" kern="100" dirty="0" err="1">
                <a:solidFill>
                  <a:srgbClr val="000000"/>
                </a:solidFill>
                <a:effectLst/>
                <a:latin typeface="Times" panose="02020603050405020304" pitchFamily="18" charset="0"/>
                <a:ea typeface="Times" panose="02020603050405020304" pitchFamily="18" charset="0"/>
                <a:cs typeface="Times" panose="02020603050405020304" pitchFamily="18" charset="0"/>
              </a:rPr>
              <a:t>Cocomon</a:t>
            </a:r>
            <a:r>
              <a:rPr lang="en-US" sz="1900" kern="100" dirty="0">
                <a:solidFill>
                  <a:srgbClr val="000000"/>
                </a:solidFill>
                <a:effectLst/>
                <a:latin typeface="Times" panose="02020603050405020304" pitchFamily="18" charset="0"/>
                <a:ea typeface="Times" panose="02020603050405020304" pitchFamily="18" charset="0"/>
                <a:cs typeface="Times" panose="02020603050405020304" pitchFamily="18" charset="0"/>
              </a:rPr>
              <a:t> score.</a:t>
            </a:r>
            <a:endParaRPr lang="en-US" sz="1900" kern="100" dirty="0">
              <a:solidFill>
                <a:srgbClr val="000000"/>
              </a:solidFill>
              <a:effectLst/>
              <a:latin typeface="Times" panose="02020603050405020304" pitchFamily="18" charset="0"/>
              <a:cs typeface="Times" panose="02020603050405020304" pitchFamily="18" charset="0"/>
            </a:endParaRPr>
          </a:p>
          <a:p>
            <a:pPr marL="475615" marR="54610" indent="-201295" algn="just" latinLnBrk="1">
              <a:lnSpc>
                <a:spcPct val="95000"/>
              </a:lnSpc>
              <a:spcBef>
                <a:spcPts val="420"/>
              </a:spcBef>
              <a:spcAft>
                <a:spcPts val="250"/>
              </a:spcAft>
            </a:pPr>
            <a:r>
              <a:rPr lang="en-US" sz="1900" kern="100" dirty="0">
                <a:solidFill>
                  <a:srgbClr val="000000"/>
                </a:solidFill>
                <a:effectLst/>
                <a:latin typeface="Times" panose="02020603050405020304" pitchFamily="18" charset="0"/>
                <a:ea typeface="Times" panose="02020603050405020304" pitchFamily="18" charset="0"/>
                <a:cs typeface="Times" panose="02020603050405020304" pitchFamily="18" charset="0"/>
              </a:rPr>
              <a:t>The final score is the sum of the total mission scores obtained during the match and the </a:t>
            </a:r>
            <a:r>
              <a:rPr lang="en-US" sz="1900" kern="100" dirty="0" err="1">
                <a:solidFill>
                  <a:srgbClr val="000000"/>
                </a:solidFill>
                <a:effectLst/>
                <a:latin typeface="Times" panose="02020603050405020304" pitchFamily="18" charset="0"/>
                <a:ea typeface="Times" panose="02020603050405020304" pitchFamily="18" charset="0"/>
                <a:cs typeface="Times" panose="02020603050405020304" pitchFamily="18" charset="0"/>
              </a:rPr>
              <a:t>Cocomon</a:t>
            </a:r>
            <a:r>
              <a:rPr lang="en-US" sz="1900" kern="100" dirty="0">
                <a:solidFill>
                  <a:srgbClr val="000000"/>
                </a:solidFill>
                <a:effectLst/>
                <a:latin typeface="Times" panose="02020603050405020304" pitchFamily="18" charset="0"/>
                <a:ea typeface="Times" panose="02020603050405020304" pitchFamily="18" charset="0"/>
                <a:cs typeface="Times" panose="02020603050405020304" pitchFamily="18" charset="0"/>
              </a:rPr>
              <a:t> score captured at the point of arrival of the score.</a:t>
            </a:r>
            <a:endParaRPr lang="en-US" sz="1900" kern="100" dirty="0">
              <a:solidFill>
                <a:srgbClr val="000000"/>
              </a:solidFill>
              <a:effectLst/>
              <a:latin typeface="Times" panose="02020603050405020304" pitchFamily="18" charset="0"/>
              <a:cs typeface="Times" panose="02020603050405020304" pitchFamily="18" charset="0"/>
            </a:endParaRPr>
          </a:p>
          <a:p>
            <a:pPr marL="475615" marR="54610" indent="-201295" algn="just" latinLnBrk="1">
              <a:lnSpc>
                <a:spcPct val="95000"/>
              </a:lnSpc>
              <a:spcBef>
                <a:spcPts val="420"/>
              </a:spcBef>
              <a:spcAft>
                <a:spcPts val="250"/>
              </a:spcAft>
            </a:pPr>
            <a:r>
              <a:rPr lang="en-US" sz="2800" kern="100" dirty="0">
                <a:solidFill>
                  <a:srgbClr val="000000"/>
                </a:solidFill>
                <a:effectLst/>
                <a:latin typeface="Times" panose="02020603050405020304" pitchFamily="18" charset="0"/>
                <a:ea typeface="Times" panose="02020603050405020304" pitchFamily="18" charset="0"/>
                <a:cs typeface="Arial" panose="020B0604020202020204" pitchFamily="34" charset="0"/>
              </a:rPr>
              <a:t> </a:t>
            </a:r>
            <a:endParaRPr lang="en-US" sz="2800" kern="100" dirty="0">
              <a:solidFill>
                <a:srgbClr val="000000"/>
              </a:solidFill>
              <a:effectLst/>
              <a:latin typeface="함초롬바탕"/>
              <a:cs typeface="Arial" panose="020B0604020202020204" pitchFamily="34" charset="0"/>
            </a:endParaRPr>
          </a:p>
          <a:p>
            <a:endParaRPr lang="en-US" dirty="0"/>
          </a:p>
        </p:txBody>
      </p:sp>
      <p:pic>
        <p:nvPicPr>
          <p:cNvPr id="3" name="Picture 2">
            <a:extLst>
              <a:ext uri="{FF2B5EF4-FFF2-40B4-BE49-F238E27FC236}">
                <a16:creationId xmlns:a16="http://schemas.microsoft.com/office/drawing/2014/main" id="{983B5B24-90F3-2B7A-7F78-BEE437B772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Tree>
    <p:extLst>
      <p:ext uri="{BB962C8B-B14F-4D97-AF65-F5344CB8AC3E}">
        <p14:creationId xmlns:p14="http://schemas.microsoft.com/office/powerpoint/2010/main" val="3526866017"/>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5996738-2765-FC0F-DB93-185950EC5786}"/>
              </a:ext>
            </a:extLst>
          </p:cNvPr>
          <p:cNvSpPr>
            <a:spLocks noGrp="1"/>
          </p:cNvSpPr>
          <p:nvPr>
            <p:ph type="sldNum" sz="quarter" idx="4294967295"/>
          </p:nvPr>
        </p:nvSpPr>
        <p:spPr>
          <a:xfrm>
            <a:off x="9967913" y="6356350"/>
            <a:ext cx="2224087" cy="365125"/>
          </a:xfrm>
        </p:spPr>
        <p:txBody>
          <a:bodyPr/>
          <a:lstStyle/>
          <a:p>
            <a:fld id="{40946ED8-8940-4877-A3E9-88E5FA689C5E}" type="slidenum">
              <a:rPr lang="en-MY" smtClean="0"/>
              <a:pPr/>
              <a:t>174</a:t>
            </a:fld>
            <a:endParaRPr lang="en-MY" dirty="0"/>
          </a:p>
        </p:txBody>
      </p:sp>
      <p:pic>
        <p:nvPicPr>
          <p:cNvPr id="5" name="Picture 4">
            <a:extLst>
              <a:ext uri="{FF2B5EF4-FFF2-40B4-BE49-F238E27FC236}">
                <a16:creationId xmlns:a16="http://schemas.microsoft.com/office/drawing/2014/main" id="{4E04E3BD-6875-4AFE-11BC-FB3759CF3D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
        <p:nvSpPr>
          <p:cNvPr id="7" name="TextBox 6">
            <a:extLst>
              <a:ext uri="{FF2B5EF4-FFF2-40B4-BE49-F238E27FC236}">
                <a16:creationId xmlns:a16="http://schemas.microsoft.com/office/drawing/2014/main" id="{614DD5EC-9336-DF2A-0E1F-AB6E33AFEC96}"/>
              </a:ext>
            </a:extLst>
          </p:cNvPr>
          <p:cNvSpPr txBox="1"/>
          <p:nvPr/>
        </p:nvSpPr>
        <p:spPr>
          <a:xfrm>
            <a:off x="571500" y="710040"/>
            <a:ext cx="11487150" cy="4919360"/>
          </a:xfrm>
          <a:prstGeom prst="rect">
            <a:avLst/>
          </a:prstGeom>
          <a:noFill/>
        </p:spPr>
        <p:txBody>
          <a:bodyPr wrap="square">
            <a:spAutoFit/>
          </a:bodyPr>
          <a:lstStyle/>
          <a:p>
            <a:pPr marL="15875" marR="57150" algn="just" latinLnBrk="1">
              <a:lnSpc>
                <a:spcPct val="160000"/>
              </a:lnSpc>
              <a:spcBef>
                <a:spcPts val="1175"/>
              </a:spcBef>
              <a:spcAft>
                <a:spcPts val="0"/>
              </a:spcAft>
            </a:pPr>
            <a:r>
              <a:rPr lang="en-US" sz="1800" b="1" kern="100" dirty="0">
                <a:solidFill>
                  <a:srgbClr val="000000"/>
                </a:solidFill>
                <a:effectLst/>
                <a:latin typeface="Times" panose="02020603050405020304" pitchFamily="18" charset="0"/>
                <a:ea typeface="Times" panose="02020603050405020304" pitchFamily="18" charset="0"/>
                <a:cs typeface="Arial" panose="020B0604020202020204" pitchFamily="34" charset="0"/>
              </a:rPr>
              <a:t>Scoring </a:t>
            </a:r>
            <a:endParaRPr lang="en-US" sz="1800" kern="100" dirty="0">
              <a:solidFill>
                <a:srgbClr val="000000"/>
              </a:solidFill>
              <a:effectLst/>
              <a:latin typeface="함초롬바탕"/>
              <a:cs typeface="Arial" panose="020B0604020202020204" pitchFamily="34" charset="0"/>
            </a:endParaRPr>
          </a:p>
          <a:p>
            <a:pPr marL="560070" marR="54610" indent="-285750" algn="just" latinLnBrk="1">
              <a:lnSpc>
                <a:spcPct val="95000"/>
              </a:lnSpc>
              <a:spcBef>
                <a:spcPts val="420"/>
              </a:spcBef>
              <a:spcAft>
                <a:spcPts val="250"/>
              </a:spcAft>
              <a:buFont typeface="Arial" panose="020B0604020202020204" pitchFamily="34" charset="0"/>
              <a:buChar char="•"/>
            </a:pPr>
            <a:r>
              <a:rPr lang="en-US" sz="1800" kern="100" dirty="0">
                <a:solidFill>
                  <a:srgbClr val="000000"/>
                </a:solidFill>
                <a:effectLst/>
                <a:latin typeface="Times" panose="02020603050405020304" pitchFamily="18" charset="0"/>
                <a:ea typeface="Times" panose="02020603050405020304" pitchFamily="18" charset="0"/>
                <a:cs typeface="Arial" panose="020B0604020202020204" pitchFamily="34" charset="0"/>
              </a:rPr>
              <a:t>Two points will be deducted if the referee does not comply with the order during the game.</a:t>
            </a:r>
            <a:endParaRPr lang="en-US" sz="1800" kern="100" dirty="0">
              <a:solidFill>
                <a:srgbClr val="000000"/>
              </a:solidFill>
              <a:effectLst/>
              <a:latin typeface="함초롬바탕"/>
              <a:cs typeface="Arial" panose="020B0604020202020204" pitchFamily="34" charset="0"/>
            </a:endParaRPr>
          </a:p>
          <a:p>
            <a:pPr marL="560070" marR="54610" indent="-285750" algn="just" latinLnBrk="1">
              <a:lnSpc>
                <a:spcPct val="95000"/>
              </a:lnSpc>
              <a:spcBef>
                <a:spcPts val="420"/>
              </a:spcBef>
              <a:spcAft>
                <a:spcPts val="250"/>
              </a:spcAft>
              <a:buFont typeface="Arial" panose="020B0604020202020204" pitchFamily="34" charset="0"/>
              <a:buChar char="•"/>
            </a:pPr>
            <a:r>
              <a:rPr lang="en-US" sz="1800" kern="100" dirty="0">
                <a:solidFill>
                  <a:srgbClr val="000000"/>
                </a:solidFill>
                <a:effectLst/>
                <a:latin typeface="Times" panose="02020603050405020304" pitchFamily="18" charset="0"/>
                <a:ea typeface="Times" panose="02020603050405020304" pitchFamily="18" charset="0"/>
                <a:cs typeface="Arial" panose="020B0604020202020204" pitchFamily="34" charset="0"/>
              </a:rPr>
              <a:t>  If you turn on the arrival </a:t>
            </a:r>
            <a:r>
              <a:rPr lang="en-US" sz="1800" kern="100" dirty="0" err="1">
                <a:solidFill>
                  <a:srgbClr val="000000"/>
                </a:solidFill>
                <a:effectLst/>
                <a:latin typeface="Times" panose="02020603050405020304" pitchFamily="18" charset="0"/>
                <a:ea typeface="Times" panose="02020603050405020304" pitchFamily="18" charset="0"/>
                <a:cs typeface="Arial" panose="020B0604020202020204" pitchFamily="34" charset="0"/>
              </a:rPr>
              <a:t>Cocomon</a:t>
            </a:r>
            <a:r>
              <a:rPr lang="en-US" sz="1800" kern="100" dirty="0">
                <a:solidFill>
                  <a:srgbClr val="000000"/>
                </a:solidFill>
                <a:effectLst/>
                <a:latin typeface="Times" panose="02020603050405020304" pitchFamily="18" charset="0"/>
                <a:ea typeface="Times" panose="02020603050405020304" pitchFamily="18" charset="0"/>
                <a:cs typeface="Arial" panose="020B0604020202020204" pitchFamily="34" charset="0"/>
              </a:rPr>
              <a:t> in advance and check, you will get 2 points deducted.</a:t>
            </a:r>
            <a:endParaRPr lang="en-US" sz="1800" kern="100" dirty="0">
              <a:solidFill>
                <a:srgbClr val="000000"/>
              </a:solidFill>
              <a:effectLst/>
              <a:latin typeface="함초롬바탕"/>
              <a:cs typeface="Arial" panose="020B0604020202020204" pitchFamily="34" charset="0"/>
            </a:endParaRPr>
          </a:p>
          <a:p>
            <a:pPr marL="560070" marR="54610" indent="-285750" algn="just" latinLnBrk="1">
              <a:lnSpc>
                <a:spcPct val="95000"/>
              </a:lnSpc>
              <a:spcBef>
                <a:spcPts val="420"/>
              </a:spcBef>
              <a:spcAft>
                <a:spcPts val="250"/>
              </a:spcAft>
              <a:buFont typeface="Arial" panose="020B0604020202020204" pitchFamily="34" charset="0"/>
              <a:buChar char="•"/>
            </a:pPr>
            <a:r>
              <a:rPr lang="en-US" sz="1800" kern="100" dirty="0">
                <a:solidFill>
                  <a:srgbClr val="000000"/>
                </a:solidFill>
                <a:effectLst/>
                <a:latin typeface="Times" panose="02020603050405020304" pitchFamily="18" charset="0"/>
                <a:ea typeface="Times" panose="02020603050405020304" pitchFamily="18" charset="0"/>
                <a:cs typeface="Arial" panose="020B0604020202020204" pitchFamily="34" charset="0"/>
              </a:rPr>
              <a:t>  </a:t>
            </a:r>
            <a:r>
              <a:rPr lang="en-US" kern="100" dirty="0">
                <a:solidFill>
                  <a:srgbClr val="000000"/>
                </a:solidFill>
                <a:latin typeface="Times" panose="02020603050405020304" pitchFamily="18" charset="0"/>
                <a:ea typeface="Times" panose="02020603050405020304" pitchFamily="18" charset="0"/>
                <a:cs typeface="Arial" panose="020B0604020202020204" pitchFamily="34" charset="0"/>
              </a:rPr>
              <a:t>P</a:t>
            </a:r>
            <a:r>
              <a:rPr lang="en-US" sz="1800" kern="100" dirty="0">
                <a:solidFill>
                  <a:srgbClr val="000000"/>
                </a:solidFill>
                <a:effectLst/>
                <a:latin typeface="Times" panose="02020603050405020304" pitchFamily="18" charset="0"/>
                <a:ea typeface="Times" panose="02020603050405020304" pitchFamily="18" charset="0"/>
                <a:cs typeface="Arial" panose="020B0604020202020204" pitchFamily="34" charset="0"/>
              </a:rPr>
              <a:t>oints will be deducted according to the judge's judgment when receiving external assistance.</a:t>
            </a:r>
            <a:endParaRPr lang="en-US" sz="1800" kern="100" dirty="0">
              <a:solidFill>
                <a:srgbClr val="000000"/>
              </a:solidFill>
              <a:effectLst/>
              <a:latin typeface="함초롬바탕"/>
              <a:cs typeface="Arial" panose="020B0604020202020204" pitchFamily="34" charset="0"/>
            </a:endParaRPr>
          </a:p>
          <a:p>
            <a:pPr marL="560070" marR="54610" indent="-285750" algn="just" latinLnBrk="1">
              <a:lnSpc>
                <a:spcPct val="95000"/>
              </a:lnSpc>
              <a:spcBef>
                <a:spcPts val="420"/>
              </a:spcBef>
              <a:spcAft>
                <a:spcPts val="250"/>
              </a:spcAft>
              <a:buFont typeface="Arial" panose="020B0604020202020204" pitchFamily="34" charset="0"/>
              <a:buChar char="•"/>
            </a:pPr>
            <a:r>
              <a:rPr lang="en-US" kern="100" dirty="0">
                <a:solidFill>
                  <a:srgbClr val="000000"/>
                </a:solidFill>
                <a:latin typeface="Times" panose="02020603050405020304" pitchFamily="18" charset="0"/>
                <a:ea typeface="Times" panose="02020603050405020304" pitchFamily="18" charset="0"/>
                <a:cs typeface="Arial" panose="020B0604020202020204" pitchFamily="34" charset="0"/>
              </a:rPr>
              <a:t> </a:t>
            </a:r>
            <a:r>
              <a:rPr lang="en-US" sz="1800" kern="100" dirty="0">
                <a:solidFill>
                  <a:srgbClr val="000000"/>
                </a:solidFill>
                <a:effectLst/>
                <a:latin typeface="Times" panose="02020603050405020304" pitchFamily="18" charset="0"/>
                <a:ea typeface="Times" panose="02020603050405020304" pitchFamily="18" charset="0"/>
                <a:cs typeface="Arial" panose="020B0604020202020204" pitchFamily="34" charset="0"/>
              </a:rPr>
              <a:t>Equalizer Rules: If the points earned by the team are the same, the team with the highest order shall win. </a:t>
            </a:r>
            <a:endParaRPr lang="en-US" sz="1800" kern="100" dirty="0">
              <a:solidFill>
                <a:srgbClr val="000000"/>
              </a:solidFill>
              <a:effectLst/>
              <a:latin typeface="함초롬바탕"/>
              <a:cs typeface="Arial" panose="020B0604020202020204" pitchFamily="34" charset="0"/>
            </a:endParaRPr>
          </a:p>
          <a:p>
            <a:pPr marL="560070" marR="54610" indent="-285750" algn="just" latinLnBrk="1">
              <a:lnSpc>
                <a:spcPct val="95000"/>
              </a:lnSpc>
              <a:spcBef>
                <a:spcPts val="420"/>
              </a:spcBef>
              <a:spcAft>
                <a:spcPts val="250"/>
              </a:spcAft>
              <a:buFont typeface="Arial" panose="020B0604020202020204" pitchFamily="34" charset="0"/>
              <a:buChar char="•"/>
            </a:pPr>
            <a:r>
              <a:rPr lang="en-US" sz="1800" kern="100" dirty="0">
                <a:solidFill>
                  <a:srgbClr val="000000"/>
                </a:solidFill>
                <a:effectLst/>
                <a:latin typeface="Times" panose="02020603050405020304" pitchFamily="18" charset="0"/>
                <a:ea typeface="Times" panose="02020603050405020304" pitchFamily="18" charset="0"/>
                <a:cs typeface="Arial" panose="020B0604020202020204" pitchFamily="34" charset="0"/>
              </a:rPr>
              <a:t>  a team with a high score by making a round road</a:t>
            </a:r>
            <a:endParaRPr lang="en-US" sz="1800" kern="100" dirty="0">
              <a:solidFill>
                <a:srgbClr val="000000"/>
              </a:solidFill>
              <a:effectLst/>
              <a:latin typeface="함초롬바탕"/>
              <a:cs typeface="Arial" panose="020B0604020202020204" pitchFamily="34" charset="0"/>
            </a:endParaRPr>
          </a:p>
          <a:p>
            <a:pPr marL="560070" marR="54610" indent="-285750" algn="just" latinLnBrk="1">
              <a:lnSpc>
                <a:spcPct val="95000"/>
              </a:lnSpc>
              <a:spcBef>
                <a:spcPts val="420"/>
              </a:spcBef>
              <a:spcAft>
                <a:spcPts val="250"/>
              </a:spcAft>
              <a:buFont typeface="Arial" panose="020B0604020202020204" pitchFamily="34" charset="0"/>
              <a:buChar char="•"/>
            </a:pPr>
            <a:r>
              <a:rPr lang="en-US" sz="1800" kern="100" dirty="0">
                <a:solidFill>
                  <a:srgbClr val="000000"/>
                </a:solidFill>
                <a:effectLst/>
                <a:latin typeface="Times" panose="02020603050405020304" pitchFamily="18" charset="0"/>
                <a:ea typeface="Times" panose="02020603050405020304" pitchFamily="18" charset="0"/>
                <a:cs typeface="Arial" panose="020B0604020202020204" pitchFamily="34" charset="0"/>
              </a:rPr>
              <a:t>The team with the highest score of </a:t>
            </a:r>
            <a:r>
              <a:rPr lang="en-US" sz="1800" kern="100" dirty="0" err="1">
                <a:solidFill>
                  <a:srgbClr val="000000"/>
                </a:solidFill>
                <a:effectLst/>
                <a:latin typeface="Times" panose="02020603050405020304" pitchFamily="18" charset="0"/>
                <a:ea typeface="Times" panose="02020603050405020304" pitchFamily="18" charset="0"/>
                <a:cs typeface="Arial" panose="020B0604020202020204" pitchFamily="34" charset="0"/>
              </a:rPr>
              <a:t>Cocomon</a:t>
            </a:r>
            <a:endParaRPr lang="en-US" sz="1800" kern="100" dirty="0">
              <a:solidFill>
                <a:srgbClr val="000000"/>
              </a:solidFill>
              <a:effectLst/>
              <a:latin typeface="함초롬바탕"/>
              <a:cs typeface="Arial" panose="020B0604020202020204" pitchFamily="34" charset="0"/>
            </a:endParaRPr>
          </a:p>
          <a:p>
            <a:pPr marL="560070" marR="54610" indent="-285750" algn="just" latinLnBrk="1">
              <a:lnSpc>
                <a:spcPct val="95000"/>
              </a:lnSpc>
              <a:spcBef>
                <a:spcPts val="420"/>
              </a:spcBef>
              <a:spcAft>
                <a:spcPts val="250"/>
              </a:spcAft>
              <a:buFont typeface="Arial" panose="020B0604020202020204" pitchFamily="34" charset="0"/>
              <a:buChar char="•"/>
            </a:pPr>
            <a:r>
              <a:rPr lang="en-US" sz="1800" kern="100" dirty="0">
                <a:solidFill>
                  <a:srgbClr val="000000"/>
                </a:solidFill>
                <a:effectLst/>
                <a:latin typeface="Times" panose="02020603050405020304" pitchFamily="18" charset="0"/>
                <a:ea typeface="Times" panose="02020603050405020304" pitchFamily="18" charset="0"/>
                <a:cs typeface="Arial" panose="020B0604020202020204" pitchFamily="34" charset="0"/>
              </a:rPr>
              <a:t>  The team that has less time left to arrive at the destination in 5 minutes</a:t>
            </a:r>
            <a:endParaRPr lang="en-US" sz="1800" kern="100" dirty="0">
              <a:solidFill>
                <a:srgbClr val="000000"/>
              </a:solidFill>
              <a:effectLst/>
              <a:latin typeface="함초롬바탕"/>
              <a:cs typeface="Arial" panose="020B0604020202020204" pitchFamily="34" charset="0"/>
            </a:endParaRPr>
          </a:p>
          <a:p>
            <a:pPr marL="560070" marR="54610" indent="-285750" algn="just" latinLnBrk="1">
              <a:lnSpc>
                <a:spcPct val="95000"/>
              </a:lnSpc>
              <a:spcBef>
                <a:spcPts val="420"/>
              </a:spcBef>
              <a:spcAft>
                <a:spcPts val="250"/>
              </a:spcAft>
              <a:buFont typeface="Arial" panose="020B0604020202020204" pitchFamily="34" charset="0"/>
              <a:buChar char="•"/>
            </a:pPr>
            <a:r>
              <a:rPr lang="en-US" sz="1800" kern="100" dirty="0">
                <a:solidFill>
                  <a:srgbClr val="000000"/>
                </a:solidFill>
                <a:effectLst/>
                <a:latin typeface="Times" panose="02020603050405020304" pitchFamily="18" charset="0"/>
                <a:ea typeface="Times" panose="02020603050405020304" pitchFamily="18" charset="0"/>
                <a:cs typeface="Arial" panose="020B0604020202020204" pitchFamily="34" charset="0"/>
              </a:rPr>
              <a:t>   The lower team after adding the grades of 2 students from the participating team</a:t>
            </a:r>
            <a:endParaRPr lang="en-US" sz="1800" kern="100" dirty="0">
              <a:solidFill>
                <a:srgbClr val="000000"/>
              </a:solidFill>
              <a:effectLst/>
              <a:latin typeface="함초롬바탕"/>
              <a:cs typeface="Arial" panose="020B0604020202020204" pitchFamily="34" charset="0"/>
            </a:endParaRPr>
          </a:p>
          <a:p>
            <a:pPr marL="560070" marR="54610" indent="-285750" algn="just" latinLnBrk="1">
              <a:lnSpc>
                <a:spcPct val="95000"/>
              </a:lnSpc>
              <a:spcBef>
                <a:spcPts val="420"/>
              </a:spcBef>
              <a:spcAft>
                <a:spcPts val="250"/>
              </a:spcAft>
              <a:buFont typeface="Arial" panose="020B0604020202020204" pitchFamily="34" charset="0"/>
              <a:buChar char="•"/>
            </a:pPr>
            <a:r>
              <a:rPr lang="en-US" sz="1800" kern="100" dirty="0">
                <a:solidFill>
                  <a:srgbClr val="000000"/>
                </a:solidFill>
                <a:effectLst/>
                <a:latin typeface="Times" panose="02020603050405020304" pitchFamily="18" charset="0"/>
                <a:ea typeface="Times" panose="02020603050405020304" pitchFamily="18" charset="0"/>
                <a:cs typeface="Arial" panose="020B0604020202020204" pitchFamily="34" charset="0"/>
              </a:rPr>
              <a:t>  Participating teams in the lower grades</a:t>
            </a:r>
            <a:endParaRPr lang="en-US" sz="1800" kern="100" dirty="0">
              <a:solidFill>
                <a:srgbClr val="000000"/>
              </a:solidFill>
              <a:effectLst/>
              <a:latin typeface="함초롬바탕"/>
              <a:cs typeface="Arial" panose="020B0604020202020204" pitchFamily="34" charset="0"/>
            </a:endParaRPr>
          </a:p>
          <a:p>
            <a:pPr marL="560070" marR="54610" indent="-285750" algn="just" latinLnBrk="1">
              <a:lnSpc>
                <a:spcPct val="95000"/>
              </a:lnSpc>
              <a:spcBef>
                <a:spcPts val="420"/>
              </a:spcBef>
              <a:spcAft>
                <a:spcPts val="250"/>
              </a:spcAft>
              <a:buFont typeface="Arial" panose="020B0604020202020204" pitchFamily="34" charset="0"/>
              <a:buChar char="•"/>
            </a:pPr>
            <a:r>
              <a:rPr lang="en-US" sz="1800" kern="100" dirty="0">
                <a:solidFill>
                  <a:srgbClr val="000000"/>
                </a:solidFill>
                <a:effectLst/>
                <a:latin typeface="Times" panose="02020603050405020304" pitchFamily="18" charset="0"/>
                <a:ea typeface="Times" panose="02020603050405020304" pitchFamily="18" charset="0"/>
                <a:cs typeface="Arial" panose="020B0604020202020204" pitchFamily="34" charset="0"/>
              </a:rPr>
              <a:t>   The participating team is the team with the late birth date of the lower grade student</a:t>
            </a:r>
            <a:endParaRPr lang="en-US" sz="1800" kern="100" dirty="0">
              <a:solidFill>
                <a:srgbClr val="000000"/>
              </a:solidFill>
              <a:effectLst/>
              <a:latin typeface="함초롬바탕"/>
              <a:cs typeface="Arial" panose="020B0604020202020204" pitchFamily="34" charset="0"/>
            </a:endParaRPr>
          </a:p>
          <a:p>
            <a:pPr marL="0" marR="406400" algn="just" latinLnBrk="1">
              <a:lnSpc>
                <a:spcPct val="160000"/>
              </a:lnSpc>
              <a:spcBef>
                <a:spcPts val="140"/>
              </a:spcBef>
              <a:spcAft>
                <a:spcPts val="0"/>
              </a:spcAft>
            </a:pPr>
            <a:r>
              <a:rPr lang="en-US" sz="1800" kern="100" dirty="0">
                <a:solidFill>
                  <a:srgbClr val="000000"/>
                </a:solidFill>
                <a:effectLst/>
                <a:latin typeface="Times" panose="02020603050405020304" pitchFamily="18" charset="0"/>
                <a:ea typeface="Times" panose="02020603050405020304" pitchFamily="18" charset="0"/>
                <a:cs typeface="Arial" panose="020B0604020202020204" pitchFamily="34" charset="0"/>
              </a:rPr>
              <a:t> </a:t>
            </a:r>
            <a:endParaRPr lang="en-US" sz="1800" kern="100" dirty="0">
              <a:solidFill>
                <a:srgbClr val="000000"/>
              </a:solidFill>
              <a:effectLst/>
              <a:latin typeface="함초롬바탕"/>
              <a:cs typeface="Arial" panose="020B0604020202020204" pitchFamily="34" charset="0"/>
            </a:endParaRPr>
          </a:p>
          <a:p>
            <a:pPr marL="0" marR="406400" algn="just" latinLnBrk="1">
              <a:lnSpc>
                <a:spcPct val="160000"/>
              </a:lnSpc>
              <a:spcBef>
                <a:spcPts val="140"/>
              </a:spcBef>
              <a:spcAft>
                <a:spcPts val="0"/>
              </a:spcAft>
            </a:pPr>
            <a:r>
              <a:rPr lang="en-US" sz="1800" kern="100" dirty="0">
                <a:solidFill>
                  <a:srgbClr val="000000"/>
                </a:solidFill>
                <a:effectLst/>
                <a:latin typeface="Times" panose="02020603050405020304" pitchFamily="18" charset="0"/>
                <a:ea typeface="Times" panose="02020603050405020304" pitchFamily="18" charset="0"/>
                <a:cs typeface="Arial" panose="020B0604020202020204" pitchFamily="34" charset="0"/>
              </a:rPr>
              <a:t> </a:t>
            </a:r>
            <a:endParaRPr lang="en-US" sz="1800" kern="100" dirty="0">
              <a:solidFill>
                <a:srgbClr val="000000"/>
              </a:solidFill>
              <a:effectLst/>
              <a:latin typeface="함초롬바탕"/>
              <a:cs typeface="Arial" panose="020B0604020202020204" pitchFamily="34" charset="0"/>
            </a:endParaRPr>
          </a:p>
        </p:txBody>
      </p:sp>
    </p:spTree>
    <p:extLst>
      <p:ext uri="{BB962C8B-B14F-4D97-AF65-F5344CB8AC3E}">
        <p14:creationId xmlns:p14="http://schemas.microsoft.com/office/powerpoint/2010/main" val="2750758868"/>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2446639" y="2501256"/>
            <a:ext cx="9144000" cy="1006475"/>
          </a:xfrm>
        </p:spPr>
        <p:txBody>
          <a:bodyPr/>
          <a:lstStyle/>
          <a:p>
            <a:r>
              <a:rPr lang="en-MY" dirty="0">
                <a:solidFill>
                  <a:srgbClr val="002060"/>
                </a:solidFill>
              </a:rPr>
              <a:t>GENERAL GAME RULES</a:t>
            </a:r>
          </a:p>
        </p:txBody>
      </p:sp>
      <p:pic>
        <p:nvPicPr>
          <p:cNvPr id="4" name="Picture 3">
            <a:extLst>
              <a:ext uri="{FF2B5EF4-FFF2-40B4-BE49-F238E27FC236}">
                <a16:creationId xmlns:a16="http://schemas.microsoft.com/office/drawing/2014/main" id="{4979286E-032D-6F82-2EFA-77129720F7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Tree>
    <p:extLst>
      <p:ext uri="{BB962C8B-B14F-4D97-AF65-F5344CB8AC3E}">
        <p14:creationId xmlns:p14="http://schemas.microsoft.com/office/powerpoint/2010/main" val="257504061"/>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60B32-2FCF-46AB-86CA-A0ED58BBF3BA}"/>
              </a:ext>
            </a:extLst>
          </p:cNvPr>
          <p:cNvSpPr>
            <a:spLocks noGrp="1"/>
          </p:cNvSpPr>
          <p:nvPr>
            <p:ph type="title" idx="4294967295"/>
          </p:nvPr>
        </p:nvSpPr>
        <p:spPr>
          <a:xfrm>
            <a:off x="2649194" y="496501"/>
            <a:ext cx="7269162" cy="785813"/>
          </a:xfrm>
        </p:spPr>
        <p:txBody>
          <a:bodyPr/>
          <a:lstStyle/>
          <a:p>
            <a:r>
              <a:rPr lang="en-MY" dirty="0">
                <a:solidFill>
                  <a:srgbClr val="002060"/>
                </a:solidFill>
              </a:rPr>
              <a:t>GENERAL RULES</a:t>
            </a:r>
          </a:p>
        </p:txBody>
      </p:sp>
      <p:sp>
        <p:nvSpPr>
          <p:cNvPr id="3" name="Content Placeholder 2">
            <a:extLst>
              <a:ext uri="{FF2B5EF4-FFF2-40B4-BE49-F238E27FC236}">
                <a16:creationId xmlns:a16="http://schemas.microsoft.com/office/drawing/2014/main" id="{EF2C1829-C3E4-4D97-BCF5-76EC0F932B08}"/>
              </a:ext>
            </a:extLst>
          </p:cNvPr>
          <p:cNvSpPr>
            <a:spLocks noGrp="1"/>
          </p:cNvSpPr>
          <p:nvPr>
            <p:ph idx="4294967295"/>
          </p:nvPr>
        </p:nvSpPr>
        <p:spPr>
          <a:xfrm>
            <a:off x="724930" y="1405109"/>
            <a:ext cx="10515600" cy="4513262"/>
          </a:xfrm>
        </p:spPr>
        <p:txBody>
          <a:bodyPr>
            <a:noAutofit/>
          </a:bodyPr>
          <a:lstStyle/>
          <a:p>
            <a:pPr marL="0" indent="0">
              <a:spcBef>
                <a:spcPts val="0"/>
              </a:spcBef>
              <a:buNone/>
            </a:pPr>
            <a:r>
              <a:rPr lang="en-MY" sz="2300" b="1" dirty="0"/>
              <a:t>Common Rules</a:t>
            </a:r>
            <a:endParaRPr lang="en-MY" sz="2300" dirty="0"/>
          </a:p>
          <a:p>
            <a:pPr>
              <a:spcBef>
                <a:spcPts val="0"/>
              </a:spcBef>
            </a:pPr>
            <a:r>
              <a:rPr lang="en-MY" sz="1800" dirty="0"/>
              <a:t>The organizer reserves the right to disqualify any participants if found violates any rules. </a:t>
            </a:r>
          </a:p>
          <a:p>
            <a:pPr>
              <a:spcBef>
                <a:spcPts val="0"/>
              </a:spcBef>
            </a:pPr>
            <a:r>
              <a:rPr lang="en-MY" sz="1800" dirty="0"/>
              <a:t>In the event of any disagreement or misunderstanding, the judges’ decision will be final. </a:t>
            </a:r>
          </a:p>
          <a:p>
            <a:pPr>
              <a:spcBef>
                <a:spcPts val="0"/>
              </a:spcBef>
            </a:pPr>
            <a:r>
              <a:rPr lang="en-MY" sz="1800" dirty="0"/>
              <a:t>If there are any changes to the rules and regulations, it will be announced to all participants 10 days before the competition starts. The judges will have full authority to explain and enforce the rules for all the competition category. </a:t>
            </a:r>
          </a:p>
          <a:p>
            <a:pPr marL="0" indent="0">
              <a:spcBef>
                <a:spcPts val="0"/>
              </a:spcBef>
              <a:buNone/>
            </a:pPr>
            <a:endParaRPr lang="en-MY" sz="1800" dirty="0"/>
          </a:p>
          <a:p>
            <a:pPr marL="0" indent="0">
              <a:spcBef>
                <a:spcPts val="0"/>
              </a:spcBef>
              <a:buNone/>
            </a:pPr>
            <a:r>
              <a:rPr lang="en-MY" sz="2300" b="1" dirty="0"/>
              <a:t>Participants </a:t>
            </a:r>
          </a:p>
          <a:p>
            <a:pPr>
              <a:spcBef>
                <a:spcPts val="0"/>
              </a:spcBef>
            </a:pPr>
            <a:r>
              <a:rPr lang="en-MY" sz="1800" dirty="0"/>
              <a:t>Participants are allowed to participate in </a:t>
            </a:r>
            <a:r>
              <a:rPr lang="en-MY" sz="1800" b="1" dirty="0">
                <a:solidFill>
                  <a:srgbClr val="FF0000"/>
                </a:solidFill>
              </a:rPr>
              <a:t>Maximum 2 categories </a:t>
            </a:r>
            <a:r>
              <a:rPr lang="en-MY" sz="1800" b="1" dirty="0"/>
              <a:t>+</a:t>
            </a:r>
            <a:r>
              <a:rPr lang="en-MY" sz="1800" dirty="0"/>
              <a:t> 1 Creative Design (Compulsory).</a:t>
            </a:r>
          </a:p>
          <a:p>
            <a:pPr>
              <a:spcBef>
                <a:spcPts val="0"/>
              </a:spcBef>
            </a:pPr>
            <a:endParaRPr lang="en-MY" sz="1800" dirty="0"/>
          </a:p>
          <a:p>
            <a:pPr marL="0" indent="0">
              <a:spcBef>
                <a:spcPts val="0"/>
              </a:spcBef>
              <a:buNone/>
            </a:pPr>
            <a:r>
              <a:rPr lang="en-MY" sz="2300" b="1" dirty="0"/>
              <a:t>Scoring </a:t>
            </a:r>
          </a:p>
          <a:p>
            <a:pPr>
              <a:spcBef>
                <a:spcPts val="0"/>
              </a:spcBef>
            </a:pPr>
            <a:r>
              <a:rPr lang="en-MY" sz="1800" dirty="0"/>
              <a:t>Each participant/team representative needs to confirm the competition result and sign immediately after the end of the match. </a:t>
            </a:r>
          </a:p>
          <a:p>
            <a:pPr>
              <a:spcBef>
                <a:spcPts val="0"/>
              </a:spcBef>
            </a:pPr>
            <a:r>
              <a:rPr lang="en-MY" sz="1800" dirty="0"/>
              <a:t>Participants are not allowed to dispute the result recorded after the confirmation. </a:t>
            </a:r>
          </a:p>
          <a:p>
            <a:pPr>
              <a:spcBef>
                <a:spcPts val="0"/>
              </a:spcBef>
            </a:pPr>
            <a:r>
              <a:rPr lang="en-MY" sz="1800" dirty="0"/>
              <a:t>All time are measured using a stopwatch.</a:t>
            </a:r>
          </a:p>
          <a:p>
            <a:pPr>
              <a:spcBef>
                <a:spcPts val="0"/>
              </a:spcBef>
            </a:pPr>
            <a:endParaRPr lang="en-MY" sz="1800" dirty="0"/>
          </a:p>
        </p:txBody>
      </p:sp>
      <p:pic>
        <p:nvPicPr>
          <p:cNvPr id="6" name="Picture 5">
            <a:extLst>
              <a:ext uri="{FF2B5EF4-FFF2-40B4-BE49-F238E27FC236}">
                <a16:creationId xmlns:a16="http://schemas.microsoft.com/office/drawing/2014/main" id="{F78CA1E5-D218-AD6E-BCC7-AE364B18D4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Tree>
    <p:extLst>
      <p:ext uri="{BB962C8B-B14F-4D97-AF65-F5344CB8AC3E}">
        <p14:creationId xmlns:p14="http://schemas.microsoft.com/office/powerpoint/2010/main" val="622549806"/>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60B32-2FCF-46AB-86CA-A0ED58BBF3BA}"/>
              </a:ext>
            </a:extLst>
          </p:cNvPr>
          <p:cNvSpPr>
            <a:spLocks noGrp="1"/>
          </p:cNvSpPr>
          <p:nvPr>
            <p:ph type="title" idx="4294967295"/>
          </p:nvPr>
        </p:nvSpPr>
        <p:spPr>
          <a:xfrm>
            <a:off x="3316460" y="537690"/>
            <a:ext cx="7269162" cy="785813"/>
          </a:xfrm>
        </p:spPr>
        <p:txBody>
          <a:bodyPr/>
          <a:lstStyle/>
          <a:p>
            <a:r>
              <a:rPr lang="en-MY" dirty="0">
                <a:solidFill>
                  <a:srgbClr val="002060"/>
                </a:solidFill>
              </a:rPr>
              <a:t>GENERAL RULES</a:t>
            </a:r>
          </a:p>
        </p:txBody>
      </p:sp>
      <p:sp>
        <p:nvSpPr>
          <p:cNvPr id="3" name="Content Placeholder 2">
            <a:extLst>
              <a:ext uri="{FF2B5EF4-FFF2-40B4-BE49-F238E27FC236}">
                <a16:creationId xmlns:a16="http://schemas.microsoft.com/office/drawing/2014/main" id="{EF2C1829-C3E4-4D97-BCF5-76EC0F932B08}"/>
              </a:ext>
            </a:extLst>
          </p:cNvPr>
          <p:cNvSpPr>
            <a:spLocks noGrp="1"/>
          </p:cNvSpPr>
          <p:nvPr>
            <p:ph idx="4294967295"/>
          </p:nvPr>
        </p:nvSpPr>
        <p:spPr>
          <a:xfrm>
            <a:off x="609600" y="1446299"/>
            <a:ext cx="10515600" cy="4513262"/>
          </a:xfrm>
        </p:spPr>
        <p:txBody>
          <a:bodyPr>
            <a:noAutofit/>
          </a:bodyPr>
          <a:lstStyle/>
          <a:p>
            <a:pPr marL="0" indent="0">
              <a:spcBef>
                <a:spcPts val="0"/>
              </a:spcBef>
              <a:buNone/>
            </a:pPr>
            <a:r>
              <a:rPr lang="en-MY" sz="2300" b="1" dirty="0"/>
              <a:t>Competition Rules</a:t>
            </a:r>
          </a:p>
          <a:p>
            <a:pPr>
              <a:spcBef>
                <a:spcPts val="0"/>
              </a:spcBef>
            </a:pPr>
            <a:r>
              <a:rPr lang="en-MY" sz="1800" dirty="0"/>
              <a:t>Prior to the start of the competition, all robots will undergo an inspection. </a:t>
            </a:r>
          </a:p>
          <a:p>
            <a:pPr>
              <a:spcBef>
                <a:spcPts val="0"/>
              </a:spcBef>
            </a:pPr>
            <a:r>
              <a:rPr lang="en-MY" sz="1800" dirty="0"/>
              <a:t>If a robot does not meet the specifications or design restrictions, the participant will be given a grace period of 15 mins to modify their robot to meet the specification or comply with the design restriction, failure to do so within the time limit the participant will be disqualified. </a:t>
            </a:r>
          </a:p>
          <a:p>
            <a:pPr>
              <a:spcBef>
                <a:spcPts val="0"/>
              </a:spcBef>
            </a:pPr>
            <a:r>
              <a:rPr lang="en-MY" sz="1800" dirty="0"/>
              <a:t>If the robots encounter any technical difficulty before the start of the match, they will be given 5 minutes to fix the robot. </a:t>
            </a:r>
          </a:p>
          <a:p>
            <a:pPr>
              <a:spcBef>
                <a:spcPts val="0"/>
              </a:spcBef>
            </a:pPr>
            <a:r>
              <a:rPr lang="en-MY" sz="1800" dirty="0"/>
              <a:t>Judges can assign practice playfield and restrict practice time per participant / team to ensure equal and fair practice time. </a:t>
            </a:r>
          </a:p>
          <a:p>
            <a:pPr>
              <a:spcBef>
                <a:spcPts val="0"/>
              </a:spcBef>
            </a:pPr>
            <a:r>
              <a:rPr lang="en-MY" sz="1800" dirty="0"/>
              <a:t>RF Remote Control will be provided by organizer for categories that requires a remote control robot. In this case, robot should set to Channel 1 or programmed to Channel 1(MRTX mainboard) in order for it to work.</a:t>
            </a:r>
          </a:p>
          <a:p>
            <a:pPr>
              <a:spcBef>
                <a:spcPts val="0"/>
              </a:spcBef>
            </a:pPr>
            <a:r>
              <a:rPr lang="en-MY" sz="1800" dirty="0"/>
              <a:t>All robot parts are not allowed to drop while the match is in progress. Judges may take necessary action against the teams that dropped their robot parts that could affect on-going matches. </a:t>
            </a:r>
          </a:p>
          <a:p>
            <a:pPr>
              <a:spcBef>
                <a:spcPts val="0"/>
              </a:spcBef>
            </a:pPr>
            <a:r>
              <a:rPr lang="en-MY" sz="1800" dirty="0"/>
              <a:t>Participants are not allowed to touch their robots and/or remote controls during the competition unless instructed by the judges.</a:t>
            </a:r>
          </a:p>
          <a:p>
            <a:pPr>
              <a:spcBef>
                <a:spcPts val="0"/>
              </a:spcBef>
            </a:pPr>
            <a:r>
              <a:rPr lang="en-MY" sz="1800" dirty="0"/>
              <a:t>Sharing of robots among the participants in the competition is not allowed.</a:t>
            </a:r>
          </a:p>
          <a:p>
            <a:pPr>
              <a:spcBef>
                <a:spcPts val="0"/>
              </a:spcBef>
            </a:pPr>
            <a:endParaRPr lang="en-MY" sz="1800" dirty="0"/>
          </a:p>
        </p:txBody>
      </p:sp>
      <p:pic>
        <p:nvPicPr>
          <p:cNvPr id="6" name="Picture 5">
            <a:extLst>
              <a:ext uri="{FF2B5EF4-FFF2-40B4-BE49-F238E27FC236}">
                <a16:creationId xmlns:a16="http://schemas.microsoft.com/office/drawing/2014/main" id="{33DA586A-AF15-CBCE-2B6D-33AD9DE423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Tree>
    <p:extLst>
      <p:ext uri="{BB962C8B-B14F-4D97-AF65-F5344CB8AC3E}">
        <p14:creationId xmlns:p14="http://schemas.microsoft.com/office/powerpoint/2010/main" val="2761711269"/>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60B32-2FCF-46AB-86CA-A0ED58BBF3BA}"/>
              </a:ext>
            </a:extLst>
          </p:cNvPr>
          <p:cNvSpPr>
            <a:spLocks noGrp="1"/>
          </p:cNvSpPr>
          <p:nvPr>
            <p:ph type="title" idx="4294967295"/>
          </p:nvPr>
        </p:nvSpPr>
        <p:spPr>
          <a:xfrm>
            <a:off x="2673908" y="545929"/>
            <a:ext cx="7269162" cy="785813"/>
          </a:xfrm>
        </p:spPr>
        <p:txBody>
          <a:bodyPr/>
          <a:lstStyle/>
          <a:p>
            <a:r>
              <a:rPr lang="en-MY" dirty="0">
                <a:solidFill>
                  <a:srgbClr val="002060"/>
                </a:solidFill>
              </a:rPr>
              <a:t>GENERAL GAME RULES</a:t>
            </a:r>
          </a:p>
        </p:txBody>
      </p:sp>
      <p:sp>
        <p:nvSpPr>
          <p:cNvPr id="3" name="Content Placeholder 2">
            <a:extLst>
              <a:ext uri="{FF2B5EF4-FFF2-40B4-BE49-F238E27FC236}">
                <a16:creationId xmlns:a16="http://schemas.microsoft.com/office/drawing/2014/main" id="{EF2C1829-C3E4-4D97-BCF5-76EC0F932B08}"/>
              </a:ext>
            </a:extLst>
          </p:cNvPr>
          <p:cNvSpPr>
            <a:spLocks noGrp="1"/>
          </p:cNvSpPr>
          <p:nvPr>
            <p:ph idx="4294967295"/>
          </p:nvPr>
        </p:nvSpPr>
        <p:spPr>
          <a:xfrm>
            <a:off x="716692" y="1438061"/>
            <a:ext cx="10515600" cy="4513262"/>
          </a:xfrm>
        </p:spPr>
        <p:txBody>
          <a:bodyPr>
            <a:noAutofit/>
          </a:bodyPr>
          <a:lstStyle/>
          <a:p>
            <a:pPr marL="0" indent="0">
              <a:spcBef>
                <a:spcPts val="0"/>
              </a:spcBef>
              <a:buNone/>
            </a:pPr>
            <a:r>
              <a:rPr lang="en-US" sz="2300" b="1" dirty="0"/>
              <a:t>Robot Design Restrictions</a:t>
            </a:r>
            <a:endParaRPr lang="en-MY" sz="2300" dirty="0"/>
          </a:p>
          <a:p>
            <a:pPr>
              <a:spcBef>
                <a:spcPts val="0"/>
              </a:spcBef>
            </a:pPr>
            <a:r>
              <a:rPr lang="en-MY" sz="1800" dirty="0"/>
              <a:t>Only MRT Series, &amp; HUNA educational robot kit are allowed (Cross using parts is allowed).</a:t>
            </a:r>
          </a:p>
          <a:p>
            <a:pPr>
              <a:spcBef>
                <a:spcPts val="0"/>
              </a:spcBef>
            </a:pPr>
            <a:r>
              <a:rPr lang="en-MY" sz="1800" dirty="0"/>
              <a:t>No limitation to the amount of blocks used to build the robot as long as within size and weight restrictions. </a:t>
            </a:r>
            <a:endParaRPr lang="en-US" sz="1800" dirty="0"/>
          </a:p>
          <a:p>
            <a:pPr>
              <a:spcBef>
                <a:spcPts val="0"/>
              </a:spcBef>
            </a:pPr>
            <a:r>
              <a:rPr lang="en-MY" sz="1800" dirty="0"/>
              <a:t>My Robot Time Toy series and MRT Soccer Robot are </a:t>
            </a:r>
            <a:r>
              <a:rPr lang="en-MY" sz="1800" b="1" dirty="0"/>
              <a:t>Strictly NOT ALLOWED</a:t>
            </a:r>
            <a:r>
              <a:rPr lang="en-MY" sz="1800" dirty="0"/>
              <a:t>.</a:t>
            </a:r>
          </a:p>
          <a:p>
            <a:pPr>
              <a:spcBef>
                <a:spcPts val="0"/>
              </a:spcBef>
            </a:pPr>
            <a:r>
              <a:rPr lang="en-MY" sz="1800" dirty="0"/>
              <a:t>Electronic parts are not allowed to be modified in any way. If found guilty, the participant would be </a:t>
            </a:r>
            <a:r>
              <a:rPr lang="en-MY" sz="1800" b="1" dirty="0"/>
              <a:t>IMMEDIATELY</a:t>
            </a:r>
            <a:r>
              <a:rPr lang="en-MY" sz="1800" dirty="0"/>
              <a:t> disqualified.</a:t>
            </a:r>
          </a:p>
          <a:p>
            <a:pPr>
              <a:spcBef>
                <a:spcPts val="0"/>
              </a:spcBef>
            </a:pPr>
            <a:r>
              <a:rPr lang="en-US" sz="1800" dirty="0"/>
              <a:t>No modification of parts are allowed (no bending, sharpen or change shape of parts). </a:t>
            </a:r>
            <a:r>
              <a:rPr lang="en-US" sz="1800"/>
              <a:t>All parts must stay in original state.</a:t>
            </a:r>
          </a:p>
          <a:p>
            <a:pPr>
              <a:spcBef>
                <a:spcPts val="0"/>
              </a:spcBef>
            </a:pPr>
            <a:endParaRPr lang="en-MY" sz="1800" dirty="0"/>
          </a:p>
          <a:p>
            <a:pPr>
              <a:spcBef>
                <a:spcPts val="0"/>
              </a:spcBef>
            </a:pPr>
            <a:endParaRPr lang="en-MY" sz="1800" dirty="0"/>
          </a:p>
          <a:p>
            <a:pPr marL="0" indent="0">
              <a:spcBef>
                <a:spcPts val="0"/>
              </a:spcBef>
              <a:buNone/>
            </a:pPr>
            <a:r>
              <a:rPr lang="en-MY" sz="2300" b="1" dirty="0"/>
              <a:t>Robots</a:t>
            </a:r>
          </a:p>
          <a:p>
            <a:pPr>
              <a:spcBef>
                <a:spcPts val="0"/>
              </a:spcBef>
            </a:pPr>
            <a:r>
              <a:rPr lang="en-MY" sz="1800" dirty="0"/>
              <a:t>Robots are not allowed to have any power supply above 9V DC (Volt of Direct Current). VAC (Volt of Alternating Current) power supplies are strictly prohibited for safety reasons.</a:t>
            </a:r>
          </a:p>
          <a:p>
            <a:pPr>
              <a:spcBef>
                <a:spcPts val="0"/>
              </a:spcBef>
            </a:pPr>
            <a:r>
              <a:rPr lang="en-MY" sz="1800" dirty="0"/>
              <a:t>Robots will need to protect their sensors from any outside interferences if necessary.</a:t>
            </a:r>
          </a:p>
          <a:p>
            <a:pPr>
              <a:spcBef>
                <a:spcPts val="0"/>
              </a:spcBef>
            </a:pPr>
            <a:r>
              <a:rPr lang="en-MY" sz="1800" dirty="0"/>
              <a:t>Robots RC receivers will need to be protected from any outside interferences.</a:t>
            </a:r>
          </a:p>
          <a:p>
            <a:pPr>
              <a:spcBef>
                <a:spcPts val="0"/>
              </a:spcBef>
            </a:pPr>
            <a:endParaRPr lang="en-MY" sz="1800" dirty="0"/>
          </a:p>
          <a:p>
            <a:pPr marL="0" indent="0">
              <a:spcBef>
                <a:spcPts val="0"/>
              </a:spcBef>
              <a:buNone/>
            </a:pPr>
            <a:r>
              <a:rPr lang="en-MY" sz="2300" b="1" dirty="0"/>
              <a:t>Game Fields</a:t>
            </a:r>
          </a:p>
          <a:p>
            <a:pPr>
              <a:spcBef>
                <a:spcPts val="0"/>
              </a:spcBef>
            </a:pPr>
            <a:r>
              <a:rPr lang="en-MY" sz="1800" dirty="0"/>
              <a:t>Robots shall not damage any part of the field or obstacles deliberately.</a:t>
            </a:r>
          </a:p>
          <a:p>
            <a:pPr>
              <a:spcBef>
                <a:spcPts val="0"/>
              </a:spcBef>
            </a:pPr>
            <a:r>
              <a:rPr lang="en-MY" sz="1800" dirty="0"/>
              <a:t>Robots shall not cause any danger to the arena and surroundings in anyway whatsoever.</a:t>
            </a:r>
          </a:p>
          <a:p>
            <a:pPr>
              <a:spcBef>
                <a:spcPts val="0"/>
              </a:spcBef>
            </a:pPr>
            <a:endParaRPr lang="en-MY" sz="1800" dirty="0"/>
          </a:p>
        </p:txBody>
      </p:sp>
      <p:pic>
        <p:nvPicPr>
          <p:cNvPr id="6" name="Picture 5">
            <a:extLst>
              <a:ext uri="{FF2B5EF4-FFF2-40B4-BE49-F238E27FC236}">
                <a16:creationId xmlns:a16="http://schemas.microsoft.com/office/drawing/2014/main" id="{B325A153-F8A0-13DE-F0EF-2152AD2840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Tree>
    <p:extLst>
      <p:ext uri="{BB962C8B-B14F-4D97-AF65-F5344CB8AC3E}">
        <p14:creationId xmlns:p14="http://schemas.microsoft.com/office/powerpoint/2010/main" val="1093676457"/>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60B32-2FCF-46AB-86CA-A0ED58BBF3BA}"/>
              </a:ext>
            </a:extLst>
          </p:cNvPr>
          <p:cNvSpPr>
            <a:spLocks noGrp="1"/>
          </p:cNvSpPr>
          <p:nvPr>
            <p:ph type="title" idx="4294967295"/>
          </p:nvPr>
        </p:nvSpPr>
        <p:spPr>
          <a:xfrm>
            <a:off x="3299984" y="447075"/>
            <a:ext cx="7269162" cy="785813"/>
          </a:xfrm>
        </p:spPr>
        <p:txBody>
          <a:bodyPr/>
          <a:lstStyle/>
          <a:p>
            <a:r>
              <a:rPr lang="en-MY" dirty="0">
                <a:solidFill>
                  <a:srgbClr val="002060"/>
                </a:solidFill>
              </a:rPr>
              <a:t>GENERAL GAME RULES</a:t>
            </a:r>
          </a:p>
        </p:txBody>
      </p:sp>
      <p:sp>
        <p:nvSpPr>
          <p:cNvPr id="3" name="Content Placeholder 2">
            <a:extLst>
              <a:ext uri="{FF2B5EF4-FFF2-40B4-BE49-F238E27FC236}">
                <a16:creationId xmlns:a16="http://schemas.microsoft.com/office/drawing/2014/main" id="{EF2C1829-C3E4-4D97-BCF5-76EC0F932B08}"/>
              </a:ext>
            </a:extLst>
          </p:cNvPr>
          <p:cNvSpPr>
            <a:spLocks noGrp="1"/>
          </p:cNvSpPr>
          <p:nvPr>
            <p:ph idx="4294967295"/>
          </p:nvPr>
        </p:nvSpPr>
        <p:spPr>
          <a:xfrm>
            <a:off x="856735" y="1495726"/>
            <a:ext cx="10515600" cy="4513262"/>
          </a:xfrm>
        </p:spPr>
        <p:txBody>
          <a:bodyPr>
            <a:noAutofit/>
          </a:bodyPr>
          <a:lstStyle/>
          <a:p>
            <a:pPr marL="0" indent="0">
              <a:spcBef>
                <a:spcPts val="0"/>
              </a:spcBef>
              <a:buNone/>
            </a:pPr>
            <a:r>
              <a:rPr lang="en-MY" sz="2300" b="1" dirty="0"/>
              <a:t>Fouls (2 Fouls = Disqualification)</a:t>
            </a:r>
          </a:p>
          <a:p>
            <a:pPr>
              <a:spcBef>
                <a:spcPts val="0"/>
              </a:spcBef>
            </a:pPr>
            <a:r>
              <a:rPr lang="en-MY" sz="1800" dirty="0"/>
              <a:t>Not obeying judges’ order. Disrupting order </a:t>
            </a:r>
          </a:p>
          <a:p>
            <a:pPr>
              <a:spcBef>
                <a:spcPts val="0"/>
              </a:spcBef>
            </a:pPr>
            <a:r>
              <a:rPr lang="en-MY" sz="1800" dirty="0"/>
              <a:t>Communication with spectators or other participants </a:t>
            </a:r>
          </a:p>
          <a:p>
            <a:pPr>
              <a:spcBef>
                <a:spcPts val="0"/>
              </a:spcBef>
            </a:pPr>
            <a:endParaRPr lang="en-MY" sz="1800" dirty="0"/>
          </a:p>
          <a:p>
            <a:pPr marL="0" indent="0">
              <a:spcBef>
                <a:spcPts val="0"/>
              </a:spcBef>
              <a:buNone/>
            </a:pPr>
            <a:r>
              <a:rPr lang="en-MY" sz="2300" b="1" dirty="0"/>
              <a:t>IMMEDIATE Disqualification</a:t>
            </a:r>
          </a:p>
          <a:p>
            <a:pPr>
              <a:spcBef>
                <a:spcPts val="0"/>
              </a:spcBef>
            </a:pPr>
            <a:r>
              <a:rPr lang="en-MY" sz="1800" dirty="0"/>
              <a:t>Robot does not comply with the size/weight restrictions of the game participated</a:t>
            </a:r>
          </a:p>
          <a:p>
            <a:pPr>
              <a:spcBef>
                <a:spcPts val="0"/>
              </a:spcBef>
            </a:pPr>
            <a:r>
              <a:rPr lang="en-MY" sz="1800" dirty="0"/>
              <a:t>Usage of parts that is not authorized before match </a:t>
            </a:r>
          </a:p>
          <a:p>
            <a:pPr>
              <a:spcBef>
                <a:spcPts val="0"/>
              </a:spcBef>
            </a:pPr>
            <a:r>
              <a:rPr lang="en-MY" sz="1800" dirty="0"/>
              <a:t>In case of technical problem such as robots are uncontrollable, the referee will pause the match and help participants to turn off and on the robot only. If the robot still cannot function after the robot is turned back on, the participant will be disqualified.</a:t>
            </a:r>
          </a:p>
          <a:p>
            <a:pPr>
              <a:spcBef>
                <a:spcPts val="0"/>
              </a:spcBef>
            </a:pPr>
            <a:r>
              <a:rPr lang="en-MY" sz="1800" dirty="0"/>
              <a:t>When the robot is not able to move not due to technical reasons for more than 10 seconds (due to fallen off parts, stuck, design flaw, etc)</a:t>
            </a:r>
          </a:p>
          <a:p>
            <a:pPr>
              <a:spcBef>
                <a:spcPts val="0"/>
              </a:spcBef>
            </a:pPr>
            <a:r>
              <a:rPr lang="en-MY" sz="1800" dirty="0"/>
              <a:t>Carry storage devices including MP3 player, PMP, USB memory </a:t>
            </a:r>
          </a:p>
          <a:p>
            <a:pPr>
              <a:spcBef>
                <a:spcPts val="0"/>
              </a:spcBef>
            </a:pPr>
            <a:r>
              <a:rPr lang="en-MY" sz="1800" dirty="0"/>
              <a:t>Touching or damaging other participant’s robot, laptops, or belongings </a:t>
            </a:r>
          </a:p>
          <a:p>
            <a:pPr>
              <a:spcBef>
                <a:spcPts val="0"/>
              </a:spcBef>
            </a:pPr>
            <a:r>
              <a:rPr lang="en-MY" sz="1800" dirty="0"/>
              <a:t>Touching the robot or the game field and it’s contents while the match is in progress. (except for Bowling) </a:t>
            </a:r>
          </a:p>
          <a:p>
            <a:pPr>
              <a:spcBef>
                <a:spcPts val="0"/>
              </a:spcBef>
            </a:pPr>
            <a:endParaRPr lang="en-MY" sz="1800" dirty="0"/>
          </a:p>
          <a:p>
            <a:pPr>
              <a:spcBef>
                <a:spcPts val="0"/>
              </a:spcBef>
            </a:pPr>
            <a:endParaRPr lang="en-MY" sz="1800" dirty="0"/>
          </a:p>
          <a:p>
            <a:pPr marL="0" indent="0">
              <a:spcBef>
                <a:spcPts val="0"/>
              </a:spcBef>
              <a:buNone/>
            </a:pPr>
            <a:endParaRPr lang="en-MY" sz="1800" dirty="0"/>
          </a:p>
          <a:p>
            <a:pPr>
              <a:spcBef>
                <a:spcPts val="0"/>
              </a:spcBef>
            </a:pPr>
            <a:endParaRPr lang="en-MY" sz="1800" dirty="0"/>
          </a:p>
          <a:p>
            <a:pPr>
              <a:spcBef>
                <a:spcPts val="0"/>
              </a:spcBef>
            </a:pPr>
            <a:endParaRPr lang="en-MY" sz="1800" b="1" dirty="0"/>
          </a:p>
        </p:txBody>
      </p:sp>
      <p:pic>
        <p:nvPicPr>
          <p:cNvPr id="6" name="Picture 5">
            <a:extLst>
              <a:ext uri="{FF2B5EF4-FFF2-40B4-BE49-F238E27FC236}">
                <a16:creationId xmlns:a16="http://schemas.microsoft.com/office/drawing/2014/main" id="{AF51AEE8-E509-EA80-FF85-56B8A7EB6B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Tree>
    <p:extLst>
      <p:ext uri="{BB962C8B-B14F-4D97-AF65-F5344CB8AC3E}">
        <p14:creationId xmlns:p14="http://schemas.microsoft.com/office/powerpoint/2010/main" val="13818051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4C8BC179-46E0-2FC2-2BFF-850BB17476C8}"/>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EB0F9EFA-3AAA-FAB5-FDBC-F8CA6C6C86D8}"/>
              </a:ext>
            </a:extLst>
          </p:cNvPr>
          <p:cNvSpPr>
            <a:spLocks noGrp="1"/>
          </p:cNvSpPr>
          <p:nvPr>
            <p:ph type="title"/>
          </p:nvPr>
        </p:nvSpPr>
        <p:spPr>
          <a:xfrm>
            <a:off x="2461491" y="133649"/>
            <a:ext cx="7269017" cy="785091"/>
          </a:xfrm>
        </p:spPr>
        <p:txBody>
          <a:bodyPr/>
          <a:lstStyle/>
          <a:p>
            <a:r>
              <a:rPr lang="en-MY" dirty="0">
                <a:solidFill>
                  <a:srgbClr val="002060"/>
                </a:solidFill>
              </a:rPr>
              <a:t>KINDER : YOUNG INNOVATORS</a:t>
            </a:r>
          </a:p>
        </p:txBody>
      </p:sp>
      <p:pic>
        <p:nvPicPr>
          <p:cNvPr id="7" name="Picture 6">
            <a:extLst>
              <a:ext uri="{FF2B5EF4-FFF2-40B4-BE49-F238E27FC236}">
                <a16:creationId xmlns:a16="http://schemas.microsoft.com/office/drawing/2014/main" id="{6B089E35-1886-63A2-0EA0-1AF311C723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pic>
        <p:nvPicPr>
          <p:cNvPr id="8" name="Picture 7">
            <a:extLst>
              <a:ext uri="{FF2B5EF4-FFF2-40B4-BE49-F238E27FC236}">
                <a16:creationId xmlns:a16="http://schemas.microsoft.com/office/drawing/2014/main" id="{4112AED0-30E2-24CA-E1B3-6DE8E357456F}"/>
              </a:ext>
            </a:extLst>
          </p:cNvPr>
          <p:cNvPicPr>
            <a:picLocks noChangeAspect="1"/>
          </p:cNvPicPr>
          <p:nvPr/>
        </p:nvPicPr>
        <p:blipFill>
          <a:blip r:embed="rId3"/>
          <a:stretch>
            <a:fillRect/>
          </a:stretch>
        </p:blipFill>
        <p:spPr>
          <a:xfrm>
            <a:off x="1675198" y="918740"/>
            <a:ext cx="8611802" cy="5877745"/>
          </a:xfrm>
          <a:prstGeom prst="rect">
            <a:avLst/>
          </a:prstGeom>
        </p:spPr>
      </p:pic>
    </p:spTree>
    <p:extLst>
      <p:ext uri="{BB962C8B-B14F-4D97-AF65-F5344CB8AC3E}">
        <p14:creationId xmlns:p14="http://schemas.microsoft.com/office/powerpoint/2010/main" val="306110520"/>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60B32-2FCF-46AB-86CA-A0ED58BBF3BA}"/>
              </a:ext>
            </a:extLst>
          </p:cNvPr>
          <p:cNvSpPr>
            <a:spLocks noGrp="1"/>
          </p:cNvSpPr>
          <p:nvPr>
            <p:ph type="title" idx="4294967295"/>
          </p:nvPr>
        </p:nvSpPr>
        <p:spPr>
          <a:xfrm>
            <a:off x="3052849" y="545928"/>
            <a:ext cx="7269162" cy="785813"/>
          </a:xfrm>
        </p:spPr>
        <p:txBody>
          <a:bodyPr/>
          <a:lstStyle/>
          <a:p>
            <a:r>
              <a:rPr lang="en-MY" dirty="0">
                <a:solidFill>
                  <a:srgbClr val="002060"/>
                </a:solidFill>
              </a:rPr>
              <a:t>GENERAL GAME RULES</a:t>
            </a:r>
          </a:p>
        </p:txBody>
      </p:sp>
      <p:sp>
        <p:nvSpPr>
          <p:cNvPr id="3" name="Content Placeholder 2">
            <a:extLst>
              <a:ext uri="{FF2B5EF4-FFF2-40B4-BE49-F238E27FC236}">
                <a16:creationId xmlns:a16="http://schemas.microsoft.com/office/drawing/2014/main" id="{EF2C1829-C3E4-4D97-BCF5-76EC0F932B08}"/>
              </a:ext>
            </a:extLst>
          </p:cNvPr>
          <p:cNvSpPr>
            <a:spLocks noGrp="1"/>
          </p:cNvSpPr>
          <p:nvPr>
            <p:ph idx="4294967295"/>
          </p:nvPr>
        </p:nvSpPr>
        <p:spPr>
          <a:xfrm>
            <a:off x="436605" y="1536915"/>
            <a:ext cx="10515600" cy="4513262"/>
          </a:xfrm>
        </p:spPr>
        <p:txBody>
          <a:bodyPr>
            <a:normAutofit/>
          </a:bodyPr>
          <a:lstStyle/>
          <a:p>
            <a:pPr marL="0" indent="0">
              <a:spcBef>
                <a:spcPts val="0"/>
              </a:spcBef>
              <a:buNone/>
            </a:pPr>
            <a:r>
              <a:rPr lang="en-MY" sz="2300" b="1" dirty="0"/>
              <a:t>Remote Controlled Robots</a:t>
            </a:r>
          </a:p>
          <a:p>
            <a:pPr>
              <a:spcBef>
                <a:spcPts val="0"/>
              </a:spcBef>
            </a:pPr>
            <a:r>
              <a:rPr lang="en-MY" sz="1800" dirty="0"/>
              <a:t>Participants who remote control the robot shall keep a certain distance away from the game field area without touching or disturbing the game.</a:t>
            </a:r>
          </a:p>
          <a:p>
            <a:pPr>
              <a:spcBef>
                <a:spcPts val="0"/>
              </a:spcBef>
            </a:pPr>
            <a:r>
              <a:rPr lang="en-MY" sz="1800" dirty="0"/>
              <a:t>Any related to channel setting in programming, do program it to Channel 1 (default) as RF Remote Control will be used in the competition.</a:t>
            </a:r>
          </a:p>
          <a:p>
            <a:pPr>
              <a:spcBef>
                <a:spcPts val="0"/>
              </a:spcBef>
            </a:pPr>
            <a:endParaRPr lang="en-MY" sz="1800" dirty="0"/>
          </a:p>
          <a:p>
            <a:pPr marL="0" indent="0">
              <a:spcBef>
                <a:spcPts val="0"/>
              </a:spcBef>
              <a:buNone/>
            </a:pPr>
            <a:r>
              <a:rPr lang="en-MY" sz="2300" b="1" dirty="0"/>
              <a:t>Other Rules</a:t>
            </a:r>
          </a:p>
          <a:p>
            <a:pPr>
              <a:spcBef>
                <a:spcPts val="0"/>
              </a:spcBef>
            </a:pPr>
            <a:r>
              <a:rPr lang="en-MY" sz="1800" b="1" dirty="0"/>
              <a:t>While the match is in progress, at any time the referee whistles, the human operator should stop the robot. </a:t>
            </a:r>
          </a:p>
          <a:p>
            <a:pPr>
              <a:spcBef>
                <a:spcPts val="0"/>
              </a:spcBef>
            </a:pPr>
            <a:r>
              <a:rPr lang="en-MY" sz="1800" dirty="0"/>
              <a:t>Upon removal of a robot from the playing pitch, it can only re-enter the match upon referee’s approval.</a:t>
            </a:r>
          </a:p>
          <a:p>
            <a:pPr>
              <a:spcBef>
                <a:spcPts val="0"/>
              </a:spcBef>
            </a:pPr>
            <a:r>
              <a:rPr lang="en-MY" sz="1800" dirty="0"/>
              <a:t>The parts which are fallen or broken from the robots cannot be fixed back onto the robots during the match.</a:t>
            </a:r>
          </a:p>
          <a:p>
            <a:pPr>
              <a:spcBef>
                <a:spcPts val="0"/>
              </a:spcBef>
            </a:pPr>
            <a:r>
              <a:rPr lang="en-MY" sz="1800" dirty="0"/>
              <a:t>The referee’s decision would be final and no disputes will be entertained.</a:t>
            </a:r>
          </a:p>
          <a:p>
            <a:pPr>
              <a:spcBef>
                <a:spcPts val="0"/>
              </a:spcBef>
            </a:pPr>
            <a:endParaRPr lang="en-MY" sz="1800" b="1" dirty="0"/>
          </a:p>
        </p:txBody>
      </p:sp>
      <p:pic>
        <p:nvPicPr>
          <p:cNvPr id="6" name="Picture 5">
            <a:extLst>
              <a:ext uri="{FF2B5EF4-FFF2-40B4-BE49-F238E27FC236}">
                <a16:creationId xmlns:a16="http://schemas.microsoft.com/office/drawing/2014/main" id="{4481F16C-AE4E-167E-F150-6594D4B222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Tree>
    <p:extLst>
      <p:ext uri="{BB962C8B-B14F-4D97-AF65-F5344CB8AC3E}">
        <p14:creationId xmlns:p14="http://schemas.microsoft.com/office/powerpoint/2010/main" val="36732977"/>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60B32-2FCF-46AB-86CA-A0ED58BBF3BA}"/>
              </a:ext>
            </a:extLst>
          </p:cNvPr>
          <p:cNvSpPr>
            <a:spLocks noGrp="1"/>
          </p:cNvSpPr>
          <p:nvPr>
            <p:ph type="title" idx="4294967295"/>
          </p:nvPr>
        </p:nvSpPr>
        <p:spPr>
          <a:xfrm>
            <a:off x="2632718" y="422361"/>
            <a:ext cx="7952903" cy="785813"/>
          </a:xfrm>
        </p:spPr>
        <p:txBody>
          <a:bodyPr>
            <a:normAutofit/>
          </a:bodyPr>
          <a:lstStyle/>
          <a:p>
            <a:r>
              <a:rPr lang="en-MY" dirty="0">
                <a:solidFill>
                  <a:srgbClr val="002060"/>
                </a:solidFill>
              </a:rPr>
              <a:t>GENERAL TOURNAMENT RULES</a:t>
            </a:r>
          </a:p>
        </p:txBody>
      </p:sp>
      <p:sp>
        <p:nvSpPr>
          <p:cNvPr id="3" name="Content Placeholder 2">
            <a:extLst>
              <a:ext uri="{FF2B5EF4-FFF2-40B4-BE49-F238E27FC236}">
                <a16:creationId xmlns:a16="http://schemas.microsoft.com/office/drawing/2014/main" id="{EF2C1829-C3E4-4D97-BCF5-76EC0F932B08}"/>
              </a:ext>
            </a:extLst>
          </p:cNvPr>
          <p:cNvSpPr>
            <a:spLocks noGrp="1"/>
          </p:cNvSpPr>
          <p:nvPr>
            <p:ph idx="4294967295"/>
          </p:nvPr>
        </p:nvSpPr>
        <p:spPr>
          <a:xfrm>
            <a:off x="453081" y="1363921"/>
            <a:ext cx="10515600" cy="4513262"/>
          </a:xfrm>
        </p:spPr>
        <p:txBody>
          <a:bodyPr>
            <a:normAutofit fontScale="92500" lnSpcReduction="10000"/>
          </a:bodyPr>
          <a:lstStyle/>
          <a:p>
            <a:pPr marL="0" indent="0">
              <a:spcBef>
                <a:spcPts val="0"/>
              </a:spcBef>
              <a:buNone/>
            </a:pPr>
            <a:r>
              <a:rPr lang="en-MY" sz="2300" b="1" dirty="0"/>
              <a:t>Team Tournament Rules</a:t>
            </a:r>
          </a:p>
          <a:p>
            <a:pPr>
              <a:spcBef>
                <a:spcPts val="0"/>
              </a:spcBef>
            </a:pPr>
            <a:r>
              <a:rPr lang="en-MY" sz="1800" dirty="0"/>
              <a:t>All the tournament based games will be based on “Knock out” system. </a:t>
            </a:r>
          </a:p>
          <a:p>
            <a:pPr>
              <a:spcBef>
                <a:spcPts val="0"/>
              </a:spcBef>
            </a:pPr>
            <a:r>
              <a:rPr lang="en-MY" sz="1800" dirty="0"/>
              <a:t>Participants are to submit their robots for inspection in the morning of their competition day before 9am. </a:t>
            </a:r>
          </a:p>
          <a:p>
            <a:pPr>
              <a:spcBef>
                <a:spcPts val="0"/>
              </a:spcBef>
            </a:pPr>
            <a:r>
              <a:rPr lang="en-MY" sz="1800" dirty="0"/>
              <a:t>After participant’s robot are submitted for inspection and passed the restricted regulations, participants are not allow to touch their robots until their match begins with the approval of the referee. Any participant who touches their own or other’s robot without consent of the referee will be </a:t>
            </a:r>
            <a:r>
              <a:rPr lang="en-MY" sz="1800" b="1" dirty="0">
                <a:solidFill>
                  <a:srgbClr val="FF0000"/>
                </a:solidFill>
              </a:rPr>
              <a:t>IMMEDIATELY</a:t>
            </a:r>
            <a:r>
              <a:rPr lang="en-MY" sz="1800" dirty="0"/>
              <a:t> disqualified.</a:t>
            </a:r>
          </a:p>
          <a:p>
            <a:pPr>
              <a:spcBef>
                <a:spcPts val="0"/>
              </a:spcBef>
            </a:pPr>
            <a:r>
              <a:rPr lang="en-MY" sz="1800" dirty="0"/>
              <a:t>All the teams will be distributed in opposing pairs by IYRC committee randomly.</a:t>
            </a:r>
          </a:p>
          <a:p>
            <a:pPr>
              <a:spcBef>
                <a:spcPts val="0"/>
              </a:spcBef>
            </a:pPr>
            <a:r>
              <a:rPr lang="en-MY" sz="1800" dirty="0"/>
              <a:t>Number of participants per team is determine by category of game registered.</a:t>
            </a:r>
          </a:p>
          <a:p>
            <a:pPr>
              <a:spcBef>
                <a:spcPts val="0"/>
              </a:spcBef>
            </a:pPr>
            <a:r>
              <a:rPr lang="en-MY" sz="1800" dirty="0"/>
              <a:t>Each participant is to control his/her own robot only</a:t>
            </a:r>
          </a:p>
          <a:p>
            <a:pPr>
              <a:spcBef>
                <a:spcPts val="0"/>
              </a:spcBef>
            </a:pPr>
            <a:r>
              <a:rPr lang="en-MY" sz="1800" dirty="0"/>
              <a:t>Only the winning teams will proceed to the next round of competition.</a:t>
            </a:r>
          </a:p>
          <a:p>
            <a:pPr>
              <a:spcBef>
                <a:spcPts val="0"/>
              </a:spcBef>
            </a:pPr>
            <a:endParaRPr lang="en-MY" sz="1800" dirty="0"/>
          </a:p>
          <a:p>
            <a:pPr marL="0" indent="0">
              <a:spcBef>
                <a:spcPts val="0"/>
              </a:spcBef>
              <a:buNone/>
            </a:pPr>
            <a:r>
              <a:rPr lang="en-MY" sz="2300" b="1" dirty="0"/>
              <a:t>Rules Clarification</a:t>
            </a:r>
          </a:p>
          <a:p>
            <a:pPr algn="l"/>
            <a:r>
              <a:rPr lang="en-US" sz="1800" i="0" u="none" strike="noStrike" baseline="0" dirty="0">
                <a:cs typeface="Arial" panose="020B0604020202020204" pitchFamily="34" charset="0"/>
              </a:rPr>
              <a:t>The referee’s decision is considered as final during game play</a:t>
            </a:r>
            <a:r>
              <a:rPr lang="en-US" sz="1800" dirty="0">
                <a:cs typeface="Arial" panose="020B0604020202020204" pitchFamily="34" charset="0"/>
              </a:rPr>
              <a:t> and o</a:t>
            </a:r>
            <a:r>
              <a:rPr lang="en-US" sz="1800" b="0" i="0" u="none" strike="noStrike" baseline="0" dirty="0">
                <a:solidFill>
                  <a:srgbClr val="000000"/>
                </a:solidFill>
              </a:rPr>
              <a:t>bjections to the referee’s judgement will not be entertained. </a:t>
            </a:r>
            <a:endParaRPr lang="en-US" sz="1800" i="0" u="none" strike="noStrike" baseline="0" dirty="0">
              <a:cs typeface="Arial" panose="020B0604020202020204" pitchFamily="34" charset="0"/>
            </a:endParaRPr>
          </a:p>
          <a:p>
            <a:pPr marL="285750" indent="-285750" algn="l">
              <a:buFont typeface="Arial" panose="020B0604020202020204" pitchFamily="34" charset="0"/>
              <a:buChar char="•"/>
            </a:pPr>
            <a:r>
              <a:rPr lang="en-US" sz="1800" i="0" u="none" strike="noStrike" baseline="0" dirty="0">
                <a:cs typeface="Arial" panose="020B0604020202020204" pitchFamily="34" charset="0"/>
              </a:rPr>
              <a:t>Mentors </a:t>
            </a:r>
            <a:r>
              <a:rPr lang="en-US" sz="1800" dirty="0">
                <a:cs typeface="Arial" panose="020B0604020202020204" pitchFamily="34" charset="0"/>
              </a:rPr>
              <a:t>must not be involved in any rules discussion for the game play.</a:t>
            </a:r>
          </a:p>
          <a:p>
            <a:pPr marL="285750" indent="-285750" algn="l">
              <a:buFont typeface="Arial" panose="020B0604020202020204" pitchFamily="34" charset="0"/>
              <a:buChar char="•"/>
            </a:pPr>
            <a:r>
              <a:rPr lang="en-US" sz="1800" i="0" u="none" strike="noStrike" baseline="0" dirty="0">
                <a:cs typeface="Arial" panose="020B0604020202020204" pitchFamily="34" charset="0"/>
              </a:rPr>
              <a:t>Video evidence will not be accepted.</a:t>
            </a:r>
          </a:p>
          <a:p>
            <a:pPr marL="285750" indent="-285750" algn="l">
              <a:buFont typeface="Arial" panose="020B0604020202020204" pitchFamily="34" charset="0"/>
              <a:buChar char="•"/>
            </a:pPr>
            <a:r>
              <a:rPr lang="en-US" sz="1800" dirty="0">
                <a:cs typeface="Arial" panose="020B0604020202020204" pitchFamily="34" charset="0"/>
              </a:rPr>
              <a:t>Once the Head Referee and the game referees have made a decision, no further discussions will be entertained.</a:t>
            </a:r>
            <a:endParaRPr lang="en-MY" sz="2300" dirty="0"/>
          </a:p>
          <a:p>
            <a:pPr marL="0" indent="0">
              <a:spcBef>
                <a:spcPts val="0"/>
              </a:spcBef>
              <a:buNone/>
            </a:pPr>
            <a:endParaRPr lang="en-MY" sz="1800" dirty="0"/>
          </a:p>
          <a:p>
            <a:pPr>
              <a:spcBef>
                <a:spcPts val="0"/>
              </a:spcBef>
            </a:pPr>
            <a:endParaRPr lang="en-MY" sz="1800" dirty="0"/>
          </a:p>
          <a:p>
            <a:pPr marL="0" indent="0">
              <a:spcBef>
                <a:spcPts val="0"/>
              </a:spcBef>
              <a:buNone/>
            </a:pPr>
            <a:endParaRPr lang="en-MY" sz="1800" dirty="0"/>
          </a:p>
        </p:txBody>
      </p:sp>
      <p:pic>
        <p:nvPicPr>
          <p:cNvPr id="6" name="Picture 5">
            <a:extLst>
              <a:ext uri="{FF2B5EF4-FFF2-40B4-BE49-F238E27FC236}">
                <a16:creationId xmlns:a16="http://schemas.microsoft.com/office/drawing/2014/main" id="{F409CDC0-B0D6-8FCE-784A-3C11E20074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Tree>
    <p:extLst>
      <p:ext uri="{BB962C8B-B14F-4D97-AF65-F5344CB8AC3E}">
        <p14:creationId xmlns:p14="http://schemas.microsoft.com/office/powerpoint/2010/main" val="29071214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7F0688EA-4225-03BF-D6D6-B7B2F963310C}"/>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C7D9C5F5-32D6-80B6-8EAE-FCB1D17350BF}"/>
              </a:ext>
            </a:extLst>
          </p:cNvPr>
          <p:cNvSpPr>
            <a:spLocks noGrp="1"/>
          </p:cNvSpPr>
          <p:nvPr>
            <p:ph type="title"/>
          </p:nvPr>
        </p:nvSpPr>
        <p:spPr>
          <a:xfrm>
            <a:off x="2461490" y="293385"/>
            <a:ext cx="7269017" cy="785091"/>
          </a:xfrm>
        </p:spPr>
        <p:txBody>
          <a:bodyPr/>
          <a:lstStyle/>
          <a:p>
            <a:r>
              <a:rPr lang="en-MY" dirty="0">
                <a:solidFill>
                  <a:srgbClr val="002060"/>
                </a:solidFill>
              </a:rPr>
              <a:t>KINDER : YOUNG INNOVATORS</a:t>
            </a:r>
          </a:p>
        </p:txBody>
      </p:sp>
      <p:pic>
        <p:nvPicPr>
          <p:cNvPr id="7" name="Picture 6">
            <a:extLst>
              <a:ext uri="{FF2B5EF4-FFF2-40B4-BE49-F238E27FC236}">
                <a16:creationId xmlns:a16="http://schemas.microsoft.com/office/drawing/2014/main" id="{0EE6FC58-2B87-FDC2-C3ED-B4FBF4C1E9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pic>
        <p:nvPicPr>
          <p:cNvPr id="8" name="Picture 7">
            <a:extLst>
              <a:ext uri="{FF2B5EF4-FFF2-40B4-BE49-F238E27FC236}">
                <a16:creationId xmlns:a16="http://schemas.microsoft.com/office/drawing/2014/main" id="{C466F94E-06CE-4C88-1C94-109E28CED76B}"/>
              </a:ext>
            </a:extLst>
          </p:cNvPr>
          <p:cNvPicPr>
            <a:picLocks noChangeAspect="1"/>
          </p:cNvPicPr>
          <p:nvPr/>
        </p:nvPicPr>
        <p:blipFill>
          <a:blip r:embed="rId3"/>
          <a:stretch>
            <a:fillRect/>
          </a:stretch>
        </p:blipFill>
        <p:spPr>
          <a:xfrm>
            <a:off x="1292162" y="1191023"/>
            <a:ext cx="8716591" cy="3439005"/>
          </a:xfrm>
          <a:prstGeom prst="rect">
            <a:avLst/>
          </a:prstGeom>
        </p:spPr>
      </p:pic>
      <p:pic>
        <p:nvPicPr>
          <p:cNvPr id="10" name="Picture 9">
            <a:extLst>
              <a:ext uri="{FF2B5EF4-FFF2-40B4-BE49-F238E27FC236}">
                <a16:creationId xmlns:a16="http://schemas.microsoft.com/office/drawing/2014/main" id="{7FB2F96E-0EB4-07BE-2D78-3174DF846B12}"/>
              </a:ext>
            </a:extLst>
          </p:cNvPr>
          <p:cNvPicPr>
            <a:picLocks noChangeAspect="1"/>
          </p:cNvPicPr>
          <p:nvPr/>
        </p:nvPicPr>
        <p:blipFill>
          <a:blip r:embed="rId4"/>
          <a:stretch>
            <a:fillRect/>
          </a:stretch>
        </p:blipFill>
        <p:spPr>
          <a:xfrm>
            <a:off x="2058528" y="4541733"/>
            <a:ext cx="7754432" cy="1733792"/>
          </a:xfrm>
          <a:prstGeom prst="rect">
            <a:avLst/>
          </a:prstGeom>
        </p:spPr>
      </p:pic>
    </p:spTree>
    <p:extLst>
      <p:ext uri="{BB962C8B-B14F-4D97-AF65-F5344CB8AC3E}">
        <p14:creationId xmlns:p14="http://schemas.microsoft.com/office/powerpoint/2010/main" val="6678828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84BF9-ED27-471E-B8BD-25010AD8279F}"/>
              </a:ext>
            </a:extLst>
          </p:cNvPr>
          <p:cNvSpPr>
            <a:spLocks noGrp="1"/>
          </p:cNvSpPr>
          <p:nvPr>
            <p:ph type="ctrTitle"/>
          </p:nvPr>
        </p:nvSpPr>
        <p:spPr>
          <a:xfrm>
            <a:off x="78376" y="1158240"/>
            <a:ext cx="9144000" cy="781465"/>
          </a:xfrm>
        </p:spPr>
        <p:txBody>
          <a:bodyPr>
            <a:normAutofit fontScale="90000"/>
          </a:bodyPr>
          <a:lstStyle/>
          <a:p>
            <a:r>
              <a:rPr lang="en-MY" dirty="0">
                <a:solidFill>
                  <a:srgbClr val="002060"/>
                </a:solidFill>
              </a:rPr>
              <a:t>Overview</a:t>
            </a:r>
          </a:p>
        </p:txBody>
      </p:sp>
      <p:sp>
        <p:nvSpPr>
          <p:cNvPr id="5" name="Subtitle 4"/>
          <p:cNvSpPr>
            <a:spLocks noGrp="1"/>
          </p:cNvSpPr>
          <p:nvPr>
            <p:ph type="subTitle" idx="1"/>
          </p:nvPr>
        </p:nvSpPr>
        <p:spPr>
          <a:xfrm>
            <a:off x="391887" y="2325189"/>
            <a:ext cx="11460480" cy="4441371"/>
          </a:xfrm>
        </p:spPr>
        <p:txBody>
          <a:bodyPr>
            <a:normAutofit/>
          </a:bodyPr>
          <a:lstStyle/>
          <a:p>
            <a:pPr marL="457200" lvl="0" indent="-457200" algn="l" defTabSz="914400" eaLnBrk="0" fontAlgn="base" hangingPunct="0">
              <a:lnSpc>
                <a:spcPct val="100000"/>
              </a:lnSpc>
              <a:spcBef>
                <a:spcPct val="0"/>
              </a:spcBef>
              <a:spcAft>
                <a:spcPct val="0"/>
              </a:spcAft>
              <a:buAutoNum type="arabicPeriod"/>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en-US" altLang="en-US"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Date:  6</a:t>
            </a:r>
            <a:r>
              <a:rPr lang="en-US" altLang="en-US" baseline="300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a:t>
            </a:r>
            <a:r>
              <a:rPr lang="en-US" altLang="en-US"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&amp; 7</a:t>
            </a:r>
            <a:r>
              <a:rPr lang="en-US" altLang="en-US" baseline="300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a:t>
            </a:r>
            <a:r>
              <a:rPr lang="en-US" altLang="en-US"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August 2026</a:t>
            </a:r>
          </a:p>
          <a:p>
            <a:pPr marL="457200" lvl="0" indent="-457200" algn="l" defTabSz="914400" eaLnBrk="0" fontAlgn="base" hangingPunct="0">
              <a:lnSpc>
                <a:spcPct val="100000"/>
              </a:lnSpc>
              <a:spcBef>
                <a:spcPct val="0"/>
              </a:spcBef>
              <a:spcAft>
                <a:spcPct val="0"/>
              </a:spcAft>
              <a:buAutoNum type="arabicPeriod"/>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en-US" altLang="en-US"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Venue: </a:t>
            </a:r>
            <a:r>
              <a:rPr lang="en-US" altLang="zh-CN"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Hanbat</a:t>
            </a:r>
            <a:r>
              <a:rPr lang="en-US" altLang="zh-CN"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National University, Korea</a:t>
            </a:r>
            <a:endParaRPr lang="en-MY" altLang="zh-CN"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p>
            <a:pPr marL="457200" lvl="0" indent="-457200" algn="l" defTabSz="914400" eaLnBrk="0" fontAlgn="base" hangingPunct="0">
              <a:lnSpc>
                <a:spcPct val="100000"/>
              </a:lnSpc>
              <a:spcBef>
                <a:spcPct val="0"/>
              </a:spcBef>
              <a:spcAft>
                <a:spcPct val="0"/>
              </a:spcAft>
              <a:buAutoNum type="arabicPeriod"/>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en-US" altLang="en-US"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Organizer: International Youth Robotics Committee (IYRA)</a:t>
            </a:r>
          </a:p>
          <a:p>
            <a:pPr marL="457200" lvl="0" indent="-457200" algn="l" defTabSz="914400" eaLnBrk="0" fontAlgn="base" hangingPunct="0">
              <a:lnSpc>
                <a:spcPct val="100000"/>
              </a:lnSpc>
              <a:spcBef>
                <a:spcPct val="0"/>
              </a:spcBef>
              <a:spcAft>
                <a:spcPct val="0"/>
              </a:spcAft>
              <a:buAutoNum type="arabicPeriod"/>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en-US" altLang="en-US"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Co-organizer: </a:t>
            </a:r>
          </a:p>
          <a:p>
            <a:pPr marL="457200" lvl="0" indent="-457200" algn="l" defTabSz="914400" eaLnBrk="0" fontAlgn="base" hangingPunct="0">
              <a:lnSpc>
                <a:spcPct val="100000"/>
              </a:lnSpc>
              <a:spcBef>
                <a:spcPct val="0"/>
              </a:spcBef>
              <a:spcAft>
                <a:spcPct val="0"/>
              </a:spcAft>
              <a:buAutoNum type="arabicPeriod" startAt="4"/>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en-US" altLang="en-US"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Participants: More than 2,000 participants from 30 countries around the world.</a:t>
            </a:r>
            <a:endParaRPr lang="en-US" altLang="en-US" sz="1200" dirty="0">
              <a:solidFill>
                <a:srgbClr val="0070C0"/>
              </a:solidFill>
            </a:endParaRPr>
          </a:p>
        </p:txBody>
      </p:sp>
      <p:pic>
        <p:nvPicPr>
          <p:cNvPr id="6" name="Picture 5">
            <a:extLst>
              <a:ext uri="{FF2B5EF4-FFF2-40B4-BE49-F238E27FC236}">
                <a16:creationId xmlns:a16="http://schemas.microsoft.com/office/drawing/2014/main" id="{E5CA9607-5497-B4A2-BC8A-4130E09FE0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Tree>
    <p:extLst>
      <p:ext uri="{BB962C8B-B14F-4D97-AF65-F5344CB8AC3E}">
        <p14:creationId xmlns:p14="http://schemas.microsoft.com/office/powerpoint/2010/main" val="7880041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A6A8D187-8D68-D75D-92CE-0208DB438E30}"/>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E5F70AAC-80E5-7982-03FF-FCA26E603105}"/>
              </a:ext>
            </a:extLst>
          </p:cNvPr>
          <p:cNvSpPr>
            <a:spLocks noGrp="1"/>
          </p:cNvSpPr>
          <p:nvPr>
            <p:ph type="title"/>
          </p:nvPr>
        </p:nvSpPr>
        <p:spPr>
          <a:xfrm>
            <a:off x="2382745" y="293385"/>
            <a:ext cx="7269017" cy="785091"/>
          </a:xfrm>
        </p:spPr>
        <p:txBody>
          <a:bodyPr/>
          <a:lstStyle/>
          <a:p>
            <a:r>
              <a:rPr lang="en-MY" dirty="0">
                <a:solidFill>
                  <a:srgbClr val="002060"/>
                </a:solidFill>
              </a:rPr>
              <a:t>KINDER : YOUNG INNOVATORS</a:t>
            </a:r>
          </a:p>
        </p:txBody>
      </p:sp>
      <p:pic>
        <p:nvPicPr>
          <p:cNvPr id="7" name="Picture 6">
            <a:extLst>
              <a:ext uri="{FF2B5EF4-FFF2-40B4-BE49-F238E27FC236}">
                <a16:creationId xmlns:a16="http://schemas.microsoft.com/office/drawing/2014/main" id="{149E0F77-29BD-C059-C3C7-34DD671368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pic>
        <p:nvPicPr>
          <p:cNvPr id="8" name="Picture 7">
            <a:extLst>
              <a:ext uri="{FF2B5EF4-FFF2-40B4-BE49-F238E27FC236}">
                <a16:creationId xmlns:a16="http://schemas.microsoft.com/office/drawing/2014/main" id="{3D4996E1-45DD-749D-DDD1-CE126742CD04}"/>
              </a:ext>
            </a:extLst>
          </p:cNvPr>
          <p:cNvPicPr>
            <a:picLocks noChangeAspect="1"/>
          </p:cNvPicPr>
          <p:nvPr/>
        </p:nvPicPr>
        <p:blipFill>
          <a:blip r:embed="rId3"/>
          <a:stretch>
            <a:fillRect/>
          </a:stretch>
        </p:blipFill>
        <p:spPr>
          <a:xfrm>
            <a:off x="1757685" y="1078476"/>
            <a:ext cx="8211696" cy="5134692"/>
          </a:xfrm>
          <a:prstGeom prst="rect">
            <a:avLst/>
          </a:prstGeom>
        </p:spPr>
      </p:pic>
    </p:spTree>
    <p:extLst>
      <p:ext uri="{BB962C8B-B14F-4D97-AF65-F5344CB8AC3E}">
        <p14:creationId xmlns:p14="http://schemas.microsoft.com/office/powerpoint/2010/main" val="39387182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9A89D259-9D48-A343-2945-FDF12A3CB60D}"/>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F53B779F-6074-20F2-E768-5391450F3E60}"/>
              </a:ext>
            </a:extLst>
          </p:cNvPr>
          <p:cNvSpPr>
            <a:spLocks noGrp="1"/>
          </p:cNvSpPr>
          <p:nvPr>
            <p:ph type="title"/>
          </p:nvPr>
        </p:nvSpPr>
        <p:spPr>
          <a:xfrm>
            <a:off x="2382745" y="293385"/>
            <a:ext cx="7269017" cy="785091"/>
          </a:xfrm>
        </p:spPr>
        <p:txBody>
          <a:bodyPr/>
          <a:lstStyle/>
          <a:p>
            <a:r>
              <a:rPr lang="en-MY" dirty="0">
                <a:solidFill>
                  <a:srgbClr val="002060"/>
                </a:solidFill>
              </a:rPr>
              <a:t>KINDER : YOUNG INNOVATORS</a:t>
            </a:r>
          </a:p>
        </p:txBody>
      </p:sp>
      <p:pic>
        <p:nvPicPr>
          <p:cNvPr id="7" name="Picture 6">
            <a:extLst>
              <a:ext uri="{FF2B5EF4-FFF2-40B4-BE49-F238E27FC236}">
                <a16:creationId xmlns:a16="http://schemas.microsoft.com/office/drawing/2014/main" id="{2B862EEA-74A4-6FAE-6544-DD676E0A5B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pic>
        <p:nvPicPr>
          <p:cNvPr id="10" name="Picture 9">
            <a:extLst>
              <a:ext uri="{FF2B5EF4-FFF2-40B4-BE49-F238E27FC236}">
                <a16:creationId xmlns:a16="http://schemas.microsoft.com/office/drawing/2014/main" id="{B4C003E2-62C6-D928-838F-04E2EED234ED}"/>
              </a:ext>
            </a:extLst>
          </p:cNvPr>
          <p:cNvPicPr>
            <a:picLocks noChangeAspect="1"/>
          </p:cNvPicPr>
          <p:nvPr/>
        </p:nvPicPr>
        <p:blipFill>
          <a:blip r:embed="rId3"/>
          <a:stretch>
            <a:fillRect/>
          </a:stretch>
        </p:blipFill>
        <p:spPr>
          <a:xfrm>
            <a:off x="2650141" y="4377652"/>
            <a:ext cx="7287642" cy="2400635"/>
          </a:xfrm>
          <a:prstGeom prst="rect">
            <a:avLst/>
          </a:prstGeom>
        </p:spPr>
      </p:pic>
      <p:pic>
        <p:nvPicPr>
          <p:cNvPr id="8" name="Picture 7">
            <a:extLst>
              <a:ext uri="{FF2B5EF4-FFF2-40B4-BE49-F238E27FC236}">
                <a16:creationId xmlns:a16="http://schemas.microsoft.com/office/drawing/2014/main" id="{96375D94-3328-C0D7-6886-81BB5F899172}"/>
              </a:ext>
            </a:extLst>
          </p:cNvPr>
          <p:cNvPicPr>
            <a:picLocks noChangeAspect="1"/>
          </p:cNvPicPr>
          <p:nvPr/>
        </p:nvPicPr>
        <p:blipFill>
          <a:blip r:embed="rId4"/>
          <a:stretch>
            <a:fillRect/>
          </a:stretch>
        </p:blipFill>
        <p:spPr>
          <a:xfrm>
            <a:off x="1499460" y="1022154"/>
            <a:ext cx="8306959" cy="3543795"/>
          </a:xfrm>
          <a:prstGeom prst="rect">
            <a:avLst/>
          </a:prstGeom>
        </p:spPr>
      </p:pic>
    </p:spTree>
    <p:extLst>
      <p:ext uri="{BB962C8B-B14F-4D97-AF65-F5344CB8AC3E}">
        <p14:creationId xmlns:p14="http://schemas.microsoft.com/office/powerpoint/2010/main" val="10423553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5E57EA01-C247-38B2-3A16-817CFD3065C4}"/>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772C0595-9B63-5CA5-C21B-51B49B751F58}"/>
              </a:ext>
            </a:extLst>
          </p:cNvPr>
          <p:cNvSpPr>
            <a:spLocks noGrp="1"/>
          </p:cNvSpPr>
          <p:nvPr>
            <p:ph type="title"/>
          </p:nvPr>
        </p:nvSpPr>
        <p:spPr>
          <a:xfrm>
            <a:off x="2382746" y="124857"/>
            <a:ext cx="7269017" cy="785091"/>
          </a:xfrm>
        </p:spPr>
        <p:txBody>
          <a:bodyPr/>
          <a:lstStyle/>
          <a:p>
            <a:r>
              <a:rPr lang="en-MY" dirty="0">
                <a:solidFill>
                  <a:srgbClr val="002060"/>
                </a:solidFill>
              </a:rPr>
              <a:t>KINDER : YOUNG INNOVATORS</a:t>
            </a:r>
          </a:p>
        </p:txBody>
      </p:sp>
      <p:pic>
        <p:nvPicPr>
          <p:cNvPr id="7" name="Picture 6">
            <a:extLst>
              <a:ext uri="{FF2B5EF4-FFF2-40B4-BE49-F238E27FC236}">
                <a16:creationId xmlns:a16="http://schemas.microsoft.com/office/drawing/2014/main" id="{462DA819-2B9B-B338-EEF5-E54AA589BB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pic>
        <p:nvPicPr>
          <p:cNvPr id="3" name="Picture 2">
            <a:extLst>
              <a:ext uri="{FF2B5EF4-FFF2-40B4-BE49-F238E27FC236}">
                <a16:creationId xmlns:a16="http://schemas.microsoft.com/office/drawing/2014/main" id="{F89CF7DB-A2CC-A5B9-4B44-01172BFBA2D2}"/>
              </a:ext>
            </a:extLst>
          </p:cNvPr>
          <p:cNvPicPr>
            <a:picLocks noChangeAspect="1"/>
          </p:cNvPicPr>
          <p:nvPr/>
        </p:nvPicPr>
        <p:blipFill>
          <a:blip r:embed="rId3"/>
          <a:stretch>
            <a:fillRect/>
          </a:stretch>
        </p:blipFill>
        <p:spPr>
          <a:xfrm>
            <a:off x="1868537" y="799662"/>
            <a:ext cx="7783226" cy="5933481"/>
          </a:xfrm>
          <a:prstGeom prst="rect">
            <a:avLst/>
          </a:prstGeom>
        </p:spPr>
      </p:pic>
    </p:spTree>
    <p:extLst>
      <p:ext uri="{BB962C8B-B14F-4D97-AF65-F5344CB8AC3E}">
        <p14:creationId xmlns:p14="http://schemas.microsoft.com/office/powerpoint/2010/main" val="18381169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1B2E5CA3-CDE5-E6E2-F72C-228602BE8DC0}"/>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BA2D3F36-60DE-DBF8-F096-987A7560E586}"/>
              </a:ext>
            </a:extLst>
          </p:cNvPr>
          <p:cNvSpPr>
            <a:spLocks noGrp="1"/>
          </p:cNvSpPr>
          <p:nvPr>
            <p:ph type="title"/>
          </p:nvPr>
        </p:nvSpPr>
        <p:spPr>
          <a:xfrm>
            <a:off x="2382746" y="124857"/>
            <a:ext cx="7269017" cy="785091"/>
          </a:xfrm>
        </p:spPr>
        <p:txBody>
          <a:bodyPr/>
          <a:lstStyle/>
          <a:p>
            <a:r>
              <a:rPr lang="en-MY" dirty="0">
                <a:solidFill>
                  <a:srgbClr val="002060"/>
                </a:solidFill>
              </a:rPr>
              <a:t>KINDER : YOUNG INNOVATORS</a:t>
            </a:r>
          </a:p>
        </p:txBody>
      </p:sp>
      <p:pic>
        <p:nvPicPr>
          <p:cNvPr id="7" name="Picture 6">
            <a:extLst>
              <a:ext uri="{FF2B5EF4-FFF2-40B4-BE49-F238E27FC236}">
                <a16:creationId xmlns:a16="http://schemas.microsoft.com/office/drawing/2014/main" id="{BDBBBA26-7C4B-80E8-8BB5-E1EB8C226A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pic>
        <p:nvPicPr>
          <p:cNvPr id="4" name="Picture 3">
            <a:extLst>
              <a:ext uri="{FF2B5EF4-FFF2-40B4-BE49-F238E27FC236}">
                <a16:creationId xmlns:a16="http://schemas.microsoft.com/office/drawing/2014/main" id="{2E09B45C-7CD9-25AD-4C26-5BF5A39F671F}"/>
              </a:ext>
            </a:extLst>
          </p:cNvPr>
          <p:cNvPicPr>
            <a:picLocks noChangeAspect="1"/>
          </p:cNvPicPr>
          <p:nvPr/>
        </p:nvPicPr>
        <p:blipFill>
          <a:blip r:embed="rId3"/>
          <a:stretch>
            <a:fillRect/>
          </a:stretch>
        </p:blipFill>
        <p:spPr>
          <a:xfrm>
            <a:off x="1831503" y="1036554"/>
            <a:ext cx="7001852" cy="1428949"/>
          </a:xfrm>
          <a:prstGeom prst="rect">
            <a:avLst/>
          </a:prstGeom>
        </p:spPr>
      </p:pic>
      <p:pic>
        <p:nvPicPr>
          <p:cNvPr id="8" name="Picture 7">
            <a:extLst>
              <a:ext uri="{FF2B5EF4-FFF2-40B4-BE49-F238E27FC236}">
                <a16:creationId xmlns:a16="http://schemas.microsoft.com/office/drawing/2014/main" id="{0058D087-82AD-F4DB-B15F-EF4C0D730645}"/>
              </a:ext>
            </a:extLst>
          </p:cNvPr>
          <p:cNvPicPr>
            <a:picLocks noChangeAspect="1"/>
          </p:cNvPicPr>
          <p:nvPr/>
        </p:nvPicPr>
        <p:blipFill>
          <a:blip r:embed="rId4"/>
          <a:stretch>
            <a:fillRect/>
          </a:stretch>
        </p:blipFill>
        <p:spPr>
          <a:xfrm>
            <a:off x="1058491" y="2379384"/>
            <a:ext cx="7906853" cy="4229690"/>
          </a:xfrm>
          <a:prstGeom prst="rect">
            <a:avLst/>
          </a:prstGeom>
        </p:spPr>
      </p:pic>
    </p:spTree>
    <p:extLst>
      <p:ext uri="{BB962C8B-B14F-4D97-AF65-F5344CB8AC3E}">
        <p14:creationId xmlns:p14="http://schemas.microsoft.com/office/powerpoint/2010/main" val="4070885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84BF9-ED27-471E-B8BD-25010AD8279F}"/>
              </a:ext>
            </a:extLst>
          </p:cNvPr>
          <p:cNvSpPr>
            <a:spLocks noGrp="1"/>
          </p:cNvSpPr>
          <p:nvPr>
            <p:ph type="ctrTitle"/>
          </p:nvPr>
        </p:nvSpPr>
        <p:spPr>
          <a:xfrm>
            <a:off x="1441621" y="1916542"/>
            <a:ext cx="9144000" cy="1006476"/>
          </a:xfrm>
        </p:spPr>
        <p:txBody>
          <a:bodyPr/>
          <a:lstStyle/>
          <a:p>
            <a:r>
              <a:rPr lang="en-MY" dirty="0">
                <a:solidFill>
                  <a:srgbClr val="002060"/>
                </a:solidFill>
              </a:rPr>
              <a:t>JUNIOR CATEGORY</a:t>
            </a:r>
          </a:p>
        </p:txBody>
      </p:sp>
      <p:sp>
        <p:nvSpPr>
          <p:cNvPr id="3" name="Subtitle 2">
            <a:extLst>
              <a:ext uri="{FF2B5EF4-FFF2-40B4-BE49-F238E27FC236}">
                <a16:creationId xmlns:a16="http://schemas.microsoft.com/office/drawing/2014/main" id="{356E01CC-EF3F-4959-B7FE-4B35805A87D2}"/>
              </a:ext>
            </a:extLst>
          </p:cNvPr>
          <p:cNvSpPr>
            <a:spLocks noGrp="1"/>
          </p:cNvSpPr>
          <p:nvPr>
            <p:ph type="subTitle" idx="1"/>
          </p:nvPr>
        </p:nvSpPr>
        <p:spPr>
          <a:xfrm>
            <a:off x="1705232" y="2918254"/>
            <a:ext cx="9144000" cy="3428999"/>
          </a:xfrm>
        </p:spPr>
        <p:txBody>
          <a:bodyPr>
            <a:noAutofit/>
          </a:bodyPr>
          <a:lstStyle/>
          <a:p>
            <a:pPr algn="l">
              <a:lnSpc>
                <a:spcPct val="100000"/>
              </a:lnSpc>
              <a:spcBef>
                <a:spcPts val="0"/>
              </a:spcBef>
            </a:pPr>
            <a:r>
              <a:rPr lang="en-MY" sz="2000" dirty="0"/>
              <a:t>			</a:t>
            </a:r>
            <a:r>
              <a:rPr lang="en-MY" sz="2500" dirty="0">
                <a:solidFill>
                  <a:srgbClr val="0070C0"/>
                </a:solidFill>
              </a:rPr>
              <a:t>Animal Kingdom	</a:t>
            </a:r>
          </a:p>
          <a:p>
            <a:pPr algn="l">
              <a:lnSpc>
                <a:spcPct val="100000"/>
              </a:lnSpc>
              <a:spcBef>
                <a:spcPts val="0"/>
              </a:spcBef>
            </a:pPr>
            <a:r>
              <a:rPr lang="en-MY" sz="2500" dirty="0">
                <a:solidFill>
                  <a:srgbClr val="0070C0"/>
                </a:solidFill>
              </a:rPr>
              <a:t>			Math Challenge</a:t>
            </a:r>
          </a:p>
          <a:p>
            <a:pPr algn="l">
              <a:lnSpc>
                <a:spcPct val="100000"/>
              </a:lnSpc>
              <a:spcBef>
                <a:spcPts val="0"/>
              </a:spcBef>
            </a:pPr>
            <a:r>
              <a:rPr lang="en-MY" sz="2500" dirty="0">
                <a:solidFill>
                  <a:srgbClr val="0070C0"/>
                </a:solidFill>
              </a:rPr>
              <a:t>                                       Push-Push</a:t>
            </a:r>
          </a:p>
          <a:p>
            <a:pPr algn="l">
              <a:lnSpc>
                <a:spcPct val="100000"/>
              </a:lnSpc>
              <a:spcBef>
                <a:spcPts val="0"/>
              </a:spcBef>
            </a:pPr>
            <a:r>
              <a:rPr lang="en-MY" sz="2500" dirty="0">
                <a:solidFill>
                  <a:srgbClr val="0070C0"/>
                </a:solidFill>
              </a:rPr>
              <a:t>			Robot Soccer				</a:t>
            </a:r>
          </a:p>
          <a:p>
            <a:pPr algn="l">
              <a:lnSpc>
                <a:spcPct val="100000"/>
              </a:lnSpc>
              <a:spcBef>
                <a:spcPts val="0"/>
              </a:spcBef>
            </a:pPr>
            <a:r>
              <a:rPr lang="en-MY" sz="2500" dirty="0">
                <a:solidFill>
                  <a:srgbClr val="0070C0"/>
                </a:solidFill>
              </a:rPr>
              <a:t>              		Communication Master III</a:t>
            </a:r>
          </a:p>
          <a:p>
            <a:pPr algn="l">
              <a:lnSpc>
                <a:spcPct val="100000"/>
              </a:lnSpc>
              <a:spcBef>
                <a:spcPts val="0"/>
              </a:spcBef>
            </a:pPr>
            <a:r>
              <a:rPr lang="en-MY" sz="2500" dirty="0">
                <a:solidFill>
                  <a:srgbClr val="0070C0"/>
                </a:solidFill>
              </a:rPr>
              <a:t>                                       Wandering Planet III</a:t>
            </a:r>
          </a:p>
          <a:p>
            <a:pPr algn="l">
              <a:lnSpc>
                <a:spcPct val="100000"/>
              </a:lnSpc>
              <a:spcBef>
                <a:spcPts val="0"/>
              </a:spcBef>
            </a:pPr>
            <a:r>
              <a:rPr lang="en-MY" sz="2500" dirty="0">
                <a:solidFill>
                  <a:srgbClr val="0070C0"/>
                </a:solidFill>
              </a:rPr>
              <a:t>			</a:t>
            </a:r>
          </a:p>
          <a:p>
            <a:pPr algn="l">
              <a:lnSpc>
                <a:spcPct val="100000"/>
              </a:lnSpc>
              <a:spcBef>
                <a:spcPts val="0"/>
              </a:spcBef>
            </a:pPr>
            <a:r>
              <a:rPr lang="en-MY" sz="2500" dirty="0">
                <a:solidFill>
                  <a:srgbClr val="0070C0"/>
                </a:solidFill>
              </a:rPr>
              <a:t>			</a:t>
            </a:r>
          </a:p>
          <a:p>
            <a:pPr algn="l"/>
            <a:r>
              <a:rPr lang="en-MY" sz="2000" dirty="0"/>
              <a:t>	</a:t>
            </a:r>
          </a:p>
          <a:p>
            <a:pPr algn="l"/>
            <a:endParaRPr lang="en-MY" sz="2000" dirty="0"/>
          </a:p>
          <a:p>
            <a:pPr algn="l"/>
            <a:endParaRPr lang="en-MY" sz="2000" dirty="0"/>
          </a:p>
          <a:p>
            <a:pPr algn="l"/>
            <a:r>
              <a:rPr lang="en-MY" sz="2000" dirty="0"/>
              <a:t>		</a:t>
            </a:r>
          </a:p>
        </p:txBody>
      </p:sp>
      <p:pic>
        <p:nvPicPr>
          <p:cNvPr id="4" name="Picture 3">
            <a:extLst>
              <a:ext uri="{FF2B5EF4-FFF2-40B4-BE49-F238E27FC236}">
                <a16:creationId xmlns:a16="http://schemas.microsoft.com/office/drawing/2014/main" id="{005B932A-1438-F690-64EF-1EA09AE8A7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Tree>
    <p:extLst>
      <p:ext uri="{BB962C8B-B14F-4D97-AF65-F5344CB8AC3E}">
        <p14:creationId xmlns:p14="http://schemas.microsoft.com/office/powerpoint/2010/main" val="2309656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E297C73-3335-36BC-5F3F-4375F6E3C2C6}"/>
              </a:ext>
            </a:extLst>
          </p:cNvPr>
          <p:cNvSpPr/>
          <p:nvPr/>
        </p:nvSpPr>
        <p:spPr>
          <a:xfrm>
            <a:off x="1066800" y="1647826"/>
            <a:ext cx="4791075" cy="408622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7099D33-C06B-3CE5-8165-F83479F60CB2}"/>
              </a:ext>
            </a:extLst>
          </p:cNvPr>
          <p:cNvSpPr/>
          <p:nvPr/>
        </p:nvSpPr>
        <p:spPr>
          <a:xfrm>
            <a:off x="6324600" y="1638301"/>
            <a:ext cx="4791075" cy="408622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Table 8">
            <a:extLst>
              <a:ext uri="{FF2B5EF4-FFF2-40B4-BE49-F238E27FC236}">
                <a16:creationId xmlns:a16="http://schemas.microsoft.com/office/drawing/2014/main" id="{C6FECAF9-48DF-7E16-DEBB-53BAD239A942}"/>
              </a:ext>
            </a:extLst>
          </p:cNvPr>
          <p:cNvGraphicFramePr>
            <a:graphicFrameLocks noGrp="1"/>
          </p:cNvGraphicFramePr>
          <p:nvPr>
            <p:extLst>
              <p:ext uri="{D42A27DB-BD31-4B8C-83A1-F6EECF244321}">
                <p14:modId xmlns:p14="http://schemas.microsoft.com/office/powerpoint/2010/main" val="396211685"/>
              </p:ext>
            </p:extLst>
          </p:nvPr>
        </p:nvGraphicFramePr>
        <p:xfrm>
          <a:off x="1146175" y="1866900"/>
          <a:ext cx="4664075" cy="3448049"/>
        </p:xfrm>
        <a:graphic>
          <a:graphicData uri="http://schemas.openxmlformats.org/drawingml/2006/table">
            <a:tbl>
              <a:tblPr firstRow="1" bandRow="1">
                <a:tableStyleId>{5C22544A-7EE6-4342-B048-85BDC9FD1C3A}</a:tableStyleId>
              </a:tblPr>
              <a:tblGrid>
                <a:gridCol w="1156909">
                  <a:extLst>
                    <a:ext uri="{9D8B030D-6E8A-4147-A177-3AD203B41FA5}">
                      <a16:colId xmlns:a16="http://schemas.microsoft.com/office/drawing/2014/main" val="908066491"/>
                    </a:ext>
                  </a:extLst>
                </a:gridCol>
                <a:gridCol w="3507166">
                  <a:extLst>
                    <a:ext uri="{9D8B030D-6E8A-4147-A177-3AD203B41FA5}">
                      <a16:colId xmlns:a16="http://schemas.microsoft.com/office/drawing/2014/main" val="3167338628"/>
                    </a:ext>
                  </a:extLst>
                </a:gridCol>
              </a:tblGrid>
              <a:tr h="480358">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MY" sz="1800" b="1" kern="1200" baseline="0" dirty="0">
                          <a:solidFill>
                            <a:schemeClr val="tx1"/>
                          </a:solidFill>
                          <a:latin typeface="+mn-lt"/>
                          <a:ea typeface="+mn-ea"/>
                          <a:cs typeface="+mn-cs"/>
                        </a:rPr>
                        <a:t>Age</a:t>
                      </a:r>
                    </a:p>
                  </a:txBody>
                  <a:tcPr>
                    <a:solidFill>
                      <a:schemeClr val="bg1">
                        <a:lumMod val="95000"/>
                      </a:schemeClr>
                    </a:solidFill>
                  </a:tcPr>
                </a:tc>
                <a:tc>
                  <a:txBody>
                    <a:bodyPr/>
                    <a:lstStyle/>
                    <a:p>
                      <a:r>
                        <a:rPr lang="en-MY" dirty="0">
                          <a:solidFill>
                            <a:srgbClr val="002060"/>
                          </a:solidFill>
                        </a:rPr>
                        <a:t>8-13</a:t>
                      </a:r>
                      <a:endParaRPr lang="en-US" dirty="0">
                        <a:solidFill>
                          <a:srgbClr val="002060"/>
                        </a:solidFill>
                      </a:endParaRPr>
                    </a:p>
                  </a:txBody>
                  <a:tcPr>
                    <a:solidFill>
                      <a:schemeClr val="bg1">
                        <a:lumMod val="95000"/>
                      </a:schemeClr>
                    </a:solidFill>
                  </a:tcPr>
                </a:tc>
                <a:extLst>
                  <a:ext uri="{0D108BD9-81ED-4DB2-BD59-A6C34878D82A}">
                    <a16:rowId xmlns:a16="http://schemas.microsoft.com/office/drawing/2014/main" val="3427738065"/>
                  </a:ext>
                </a:extLst>
              </a:tr>
              <a:tr h="480358">
                <a:tc>
                  <a:txBody>
                    <a:bodyPr/>
                    <a:lstStyle/>
                    <a:p>
                      <a:r>
                        <a:rPr lang="en-MY" dirty="0"/>
                        <a:t>Category</a:t>
                      </a:r>
                      <a:endParaRPr lang="en-US" dirty="0"/>
                    </a:p>
                  </a:txBody>
                  <a:tcPr/>
                </a:tc>
                <a:tc>
                  <a:txBody>
                    <a:bodyPr/>
                    <a:lstStyle/>
                    <a:p>
                      <a:r>
                        <a:rPr lang="en-MY" dirty="0"/>
                        <a:t>Individual Timed Mission</a:t>
                      </a:r>
                      <a:endParaRPr lang="en-US" dirty="0"/>
                    </a:p>
                  </a:txBody>
                  <a:tcPr/>
                </a:tc>
                <a:extLst>
                  <a:ext uri="{0D108BD9-81ED-4DB2-BD59-A6C34878D82A}">
                    <a16:rowId xmlns:a16="http://schemas.microsoft.com/office/drawing/2014/main" val="375098544"/>
                  </a:ext>
                </a:extLst>
              </a:tr>
              <a:tr h="829111">
                <a:tc>
                  <a:txBody>
                    <a:bodyPr/>
                    <a:lstStyle/>
                    <a:p>
                      <a:r>
                        <a:rPr lang="en-MY" dirty="0"/>
                        <a:t>Robot Kits Allowed</a:t>
                      </a:r>
                      <a:endParaRPr lang="en-US" dirty="0"/>
                    </a:p>
                  </a:txBody>
                  <a:tcPr/>
                </a:tc>
                <a:tc>
                  <a:txBody>
                    <a:bodyPr/>
                    <a:lstStyle/>
                    <a:p>
                      <a:r>
                        <a:rPr lang="en-MY" dirty="0"/>
                        <a:t>MRT Series &amp; HUNA educational robot kit</a:t>
                      </a:r>
                      <a:endParaRPr lang="en-US" dirty="0"/>
                    </a:p>
                  </a:txBody>
                  <a:tcPr/>
                </a:tc>
                <a:extLst>
                  <a:ext uri="{0D108BD9-81ED-4DB2-BD59-A6C34878D82A}">
                    <a16:rowId xmlns:a16="http://schemas.microsoft.com/office/drawing/2014/main" val="3338115504"/>
                  </a:ext>
                </a:extLst>
              </a:tr>
              <a:tr h="829111">
                <a:tc>
                  <a:txBody>
                    <a:bodyPr/>
                    <a:lstStyle/>
                    <a:p>
                      <a:r>
                        <a:rPr lang="en-MY" dirty="0"/>
                        <a:t>Mission</a:t>
                      </a:r>
                      <a:endParaRPr lang="en-US" dirty="0"/>
                    </a:p>
                  </a:txBody>
                  <a:tcPr/>
                </a:tc>
                <a:tc>
                  <a:txBody>
                    <a:bodyPr/>
                    <a:lstStyle/>
                    <a:p>
                      <a:r>
                        <a:rPr lang="en-MY" dirty="0"/>
                        <a:t>Program robot to trace line and complete the missions</a:t>
                      </a:r>
                      <a:endParaRPr lang="en-US" dirty="0"/>
                    </a:p>
                  </a:txBody>
                  <a:tcPr/>
                </a:tc>
                <a:extLst>
                  <a:ext uri="{0D108BD9-81ED-4DB2-BD59-A6C34878D82A}">
                    <a16:rowId xmlns:a16="http://schemas.microsoft.com/office/drawing/2014/main" val="46155910"/>
                  </a:ext>
                </a:extLst>
              </a:tr>
              <a:tr h="829111">
                <a:tc>
                  <a:txBody>
                    <a:bodyPr/>
                    <a:lstStyle/>
                    <a:p>
                      <a:r>
                        <a:rPr lang="en-MY" dirty="0"/>
                        <a:t>Robot Building</a:t>
                      </a:r>
                      <a:endParaRPr lang="en-US" dirty="0"/>
                    </a:p>
                  </a:txBody>
                  <a:tcPr/>
                </a:tc>
                <a:tc>
                  <a:txBody>
                    <a:bodyPr/>
                    <a:lstStyle/>
                    <a:p>
                      <a:r>
                        <a:rPr lang="en-MY" dirty="0"/>
                        <a:t>Pre-build &amp; pre-programmed</a:t>
                      </a:r>
                      <a:endParaRPr lang="en-US" dirty="0"/>
                    </a:p>
                  </a:txBody>
                  <a:tcPr/>
                </a:tc>
                <a:extLst>
                  <a:ext uri="{0D108BD9-81ED-4DB2-BD59-A6C34878D82A}">
                    <a16:rowId xmlns:a16="http://schemas.microsoft.com/office/drawing/2014/main" val="161686148"/>
                  </a:ext>
                </a:extLst>
              </a:tr>
            </a:tbl>
          </a:graphicData>
        </a:graphic>
      </p:graphicFrame>
      <p:sp>
        <p:nvSpPr>
          <p:cNvPr id="2" name="Title 1">
            <a:extLst>
              <a:ext uri="{FF2B5EF4-FFF2-40B4-BE49-F238E27FC236}">
                <a16:creationId xmlns:a16="http://schemas.microsoft.com/office/drawing/2014/main" id="{D3D7BC30-1934-4344-AB5E-D248DCF5891B}"/>
              </a:ext>
            </a:extLst>
          </p:cNvPr>
          <p:cNvSpPr>
            <a:spLocks noGrp="1"/>
          </p:cNvSpPr>
          <p:nvPr>
            <p:ph type="title"/>
          </p:nvPr>
        </p:nvSpPr>
        <p:spPr/>
        <p:txBody>
          <a:bodyPr>
            <a:noAutofit/>
          </a:bodyPr>
          <a:lstStyle/>
          <a:p>
            <a:r>
              <a:rPr lang="en-MY" sz="3500" dirty="0">
                <a:solidFill>
                  <a:srgbClr val="002060"/>
                </a:solidFill>
              </a:rPr>
              <a:t>JUNIOR : ANIMAL KINGDOM</a:t>
            </a:r>
          </a:p>
        </p:txBody>
      </p:sp>
      <p:pic>
        <p:nvPicPr>
          <p:cNvPr id="6" name="Content Placeholder 5"/>
          <p:cNvPicPr>
            <a:picLocks noGrp="1" noChangeAspect="1"/>
          </p:cNvPicPr>
          <p:nvPr>
            <p:ph sz="half" idx="10"/>
          </p:nvPr>
        </p:nvPicPr>
        <p:blipFill>
          <a:blip r:embed="rId2"/>
          <a:stretch>
            <a:fillRect/>
          </a:stretch>
        </p:blipFill>
        <p:spPr>
          <a:xfrm>
            <a:off x="6347922" y="1658611"/>
            <a:ext cx="4744147" cy="4056389"/>
          </a:xfrm>
          <a:prstGeom prst="rect">
            <a:avLst/>
          </a:prstGeom>
        </p:spPr>
      </p:pic>
      <p:pic>
        <p:nvPicPr>
          <p:cNvPr id="4" name="Picture 3">
            <a:extLst>
              <a:ext uri="{FF2B5EF4-FFF2-40B4-BE49-F238E27FC236}">
                <a16:creationId xmlns:a16="http://schemas.microsoft.com/office/drawing/2014/main" id="{DDFADDED-0930-C8C6-84B2-500E97FB36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Tree>
    <p:extLst>
      <p:ext uri="{BB962C8B-B14F-4D97-AF65-F5344CB8AC3E}">
        <p14:creationId xmlns:p14="http://schemas.microsoft.com/office/powerpoint/2010/main" val="10940819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60B32-2FCF-46AB-86CA-A0ED58BBF3BA}"/>
              </a:ext>
            </a:extLst>
          </p:cNvPr>
          <p:cNvSpPr>
            <a:spLocks noGrp="1"/>
          </p:cNvSpPr>
          <p:nvPr>
            <p:ph type="title"/>
          </p:nvPr>
        </p:nvSpPr>
        <p:spPr>
          <a:xfrm>
            <a:off x="2533574" y="768975"/>
            <a:ext cx="7269017" cy="785091"/>
          </a:xfrm>
        </p:spPr>
        <p:txBody>
          <a:bodyPr/>
          <a:lstStyle/>
          <a:p>
            <a:r>
              <a:rPr lang="en-MY" dirty="0">
                <a:solidFill>
                  <a:srgbClr val="002060"/>
                </a:solidFill>
              </a:rPr>
              <a:t>ANIMAL KINGDOM GAME FIELD</a:t>
            </a:r>
          </a:p>
        </p:txBody>
      </p:sp>
      <p:pic>
        <p:nvPicPr>
          <p:cNvPr id="4" name="Picture 3">
            <a:extLst>
              <a:ext uri="{FF2B5EF4-FFF2-40B4-BE49-F238E27FC236}">
                <a16:creationId xmlns:a16="http://schemas.microsoft.com/office/drawing/2014/main" id="{81056BDE-F800-4C50-8334-42144941EE6A}"/>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99090" y="1868450"/>
            <a:ext cx="10343893" cy="4523414"/>
          </a:xfrm>
          <a:prstGeom prst="rect">
            <a:avLst/>
          </a:prstGeom>
        </p:spPr>
      </p:pic>
      <p:sp>
        <p:nvSpPr>
          <p:cNvPr id="5" name="Oval 4"/>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C0F616A-6123-DBB5-4389-D3720E7230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
        <p:nvSpPr>
          <p:cNvPr id="3" name="Rectangle 2">
            <a:extLst>
              <a:ext uri="{FF2B5EF4-FFF2-40B4-BE49-F238E27FC236}">
                <a16:creationId xmlns:a16="http://schemas.microsoft.com/office/drawing/2014/main" id="{392A80B3-F569-19A8-6905-B70A1219739F}"/>
              </a:ext>
            </a:extLst>
          </p:cNvPr>
          <p:cNvSpPr/>
          <p:nvPr/>
        </p:nvSpPr>
        <p:spPr>
          <a:xfrm>
            <a:off x="9662474" y="4515439"/>
            <a:ext cx="1536569" cy="57503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1313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4E736-CCED-9565-21A9-87DA57F03DCE}"/>
              </a:ext>
            </a:extLst>
          </p:cNvPr>
          <p:cNvSpPr/>
          <p:nvPr/>
        </p:nvSpPr>
        <p:spPr>
          <a:xfrm>
            <a:off x="1181100" y="1162051"/>
            <a:ext cx="4600575" cy="408622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CE56E1-44B2-449A-8AA6-EC67312CBBF0}"/>
              </a:ext>
            </a:extLst>
          </p:cNvPr>
          <p:cNvSpPr>
            <a:spLocks noGrp="1"/>
          </p:cNvSpPr>
          <p:nvPr>
            <p:ph type="title"/>
          </p:nvPr>
        </p:nvSpPr>
        <p:spPr/>
        <p:txBody>
          <a:bodyPr/>
          <a:lstStyle/>
          <a:p>
            <a:r>
              <a:rPr lang="en-MY" dirty="0">
                <a:solidFill>
                  <a:srgbClr val="002060"/>
                </a:solidFill>
              </a:rPr>
              <a:t>INJURED ANIMAL </a:t>
            </a:r>
            <a:br>
              <a:rPr lang="en-MY" dirty="0">
                <a:solidFill>
                  <a:srgbClr val="002060"/>
                </a:solidFill>
              </a:rPr>
            </a:br>
            <a:r>
              <a:rPr lang="en-MY" dirty="0">
                <a:solidFill>
                  <a:srgbClr val="002060"/>
                </a:solidFill>
              </a:rPr>
              <a:t>&amp; FOOD</a:t>
            </a:r>
          </a:p>
        </p:txBody>
      </p:sp>
      <p:sp>
        <p:nvSpPr>
          <p:cNvPr id="4" name="Text Placeholder 3">
            <a:extLst>
              <a:ext uri="{FF2B5EF4-FFF2-40B4-BE49-F238E27FC236}">
                <a16:creationId xmlns:a16="http://schemas.microsoft.com/office/drawing/2014/main" id="{5205BDF1-C28B-4F8C-91E9-E4ACA8B04E0C}"/>
              </a:ext>
            </a:extLst>
          </p:cNvPr>
          <p:cNvSpPr>
            <a:spLocks noGrp="1"/>
          </p:cNvSpPr>
          <p:nvPr>
            <p:ph type="body" sz="half" idx="2"/>
          </p:nvPr>
        </p:nvSpPr>
        <p:spPr>
          <a:xfrm>
            <a:off x="1540309" y="2400878"/>
            <a:ext cx="3972356" cy="2790248"/>
          </a:xfrm>
        </p:spPr>
        <p:txBody>
          <a:bodyPr/>
          <a:lstStyle/>
          <a:p>
            <a:r>
              <a:rPr lang="en-MY" dirty="0">
                <a:solidFill>
                  <a:schemeClr val="tx1"/>
                </a:solidFill>
              </a:rPr>
              <a:t>For injured animals and food, it is as picture on right it assembled with 6 pcs of 5*5 blocks.</a:t>
            </a:r>
          </a:p>
          <a:p>
            <a:endParaRPr lang="en-MY" dirty="0">
              <a:solidFill>
                <a:schemeClr val="tx1"/>
              </a:solidFill>
            </a:endParaRPr>
          </a:p>
          <a:p>
            <a:endParaRPr lang="en-MY" dirty="0">
              <a:solidFill>
                <a:schemeClr val="tx1"/>
              </a:solidFill>
            </a:endParaRPr>
          </a:p>
          <a:p>
            <a:endParaRPr lang="en-MY" dirty="0">
              <a:solidFill>
                <a:schemeClr val="tx1"/>
              </a:solidFill>
            </a:endParaRPr>
          </a:p>
          <a:p>
            <a:endParaRPr lang="en-MY" dirty="0">
              <a:solidFill>
                <a:schemeClr val="tx1"/>
              </a:solidFill>
            </a:endParaRPr>
          </a:p>
          <a:p>
            <a:r>
              <a:rPr lang="en-MY" dirty="0">
                <a:solidFill>
                  <a:schemeClr val="tx1"/>
                </a:solidFill>
              </a:rPr>
              <a:t>Food will be placed on a stage like picture on the right.</a:t>
            </a:r>
          </a:p>
        </p:txBody>
      </p:sp>
      <p:sp>
        <p:nvSpPr>
          <p:cNvPr id="5" name="Rectangle 2">
            <a:extLst>
              <a:ext uri="{FF2B5EF4-FFF2-40B4-BE49-F238E27FC236}">
                <a16:creationId xmlns:a16="http://schemas.microsoft.com/office/drawing/2014/main" id="{BDE33393-F547-4C33-A155-D588B875DFA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MY"/>
          </a:p>
        </p:txBody>
      </p:sp>
      <p:sp>
        <p:nvSpPr>
          <p:cNvPr id="10" name="Content Placeholder 9">
            <a:extLst>
              <a:ext uri="{FF2B5EF4-FFF2-40B4-BE49-F238E27FC236}">
                <a16:creationId xmlns:a16="http://schemas.microsoft.com/office/drawing/2014/main" id="{5F9BF5B9-D7EF-47E1-BA72-DB4EA1FFD99E}"/>
              </a:ext>
            </a:extLst>
          </p:cNvPr>
          <p:cNvSpPr>
            <a:spLocks noGrp="1"/>
          </p:cNvSpPr>
          <p:nvPr>
            <p:ph idx="1"/>
          </p:nvPr>
        </p:nvSpPr>
        <p:spPr/>
        <p:txBody>
          <a:bodyPr/>
          <a:lstStyle/>
          <a:p>
            <a:pPr marL="0" indent="0">
              <a:buNone/>
            </a:pPr>
            <a:r>
              <a:rPr lang="en-MY" dirty="0"/>
              <a:t> </a:t>
            </a:r>
          </a:p>
        </p:txBody>
      </p:sp>
      <p:pic>
        <p:nvPicPr>
          <p:cNvPr id="12" name="Picture 11">
            <a:extLst>
              <a:ext uri="{FF2B5EF4-FFF2-40B4-BE49-F238E27FC236}">
                <a16:creationId xmlns:a16="http://schemas.microsoft.com/office/drawing/2014/main" id="{385FB82B-E5F3-46DB-913D-541621FF7F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1905" y="1722593"/>
            <a:ext cx="1889280" cy="1819542"/>
          </a:xfrm>
          <a:prstGeom prst="rect">
            <a:avLst/>
          </a:prstGeom>
        </p:spPr>
      </p:pic>
      <p:pic>
        <p:nvPicPr>
          <p:cNvPr id="6" name="Picture 5">
            <a:extLst>
              <a:ext uri="{FF2B5EF4-FFF2-40B4-BE49-F238E27FC236}">
                <a16:creationId xmlns:a16="http://schemas.microsoft.com/office/drawing/2014/main" id="{3ADEB6B9-9BCA-7682-C299-FE955A3422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pic>
        <p:nvPicPr>
          <p:cNvPr id="9" name="Picture 8">
            <a:extLst>
              <a:ext uri="{FF2B5EF4-FFF2-40B4-BE49-F238E27FC236}">
                <a16:creationId xmlns:a16="http://schemas.microsoft.com/office/drawing/2014/main" id="{C750DB9F-FE11-8171-B7CF-93AF31A176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6526" y="1932425"/>
            <a:ext cx="4124325" cy="5495925"/>
          </a:xfrm>
          <a:prstGeom prst="rect">
            <a:avLst/>
          </a:prstGeom>
        </p:spPr>
      </p:pic>
    </p:spTree>
    <p:extLst>
      <p:ext uri="{BB962C8B-B14F-4D97-AF65-F5344CB8AC3E}">
        <p14:creationId xmlns:p14="http://schemas.microsoft.com/office/powerpoint/2010/main" val="8081995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B8E08AD-5A33-7C62-CB02-97C95B84FC9A}"/>
              </a:ext>
            </a:extLst>
          </p:cNvPr>
          <p:cNvSpPr/>
          <p:nvPr/>
        </p:nvSpPr>
        <p:spPr>
          <a:xfrm>
            <a:off x="1123951" y="1152525"/>
            <a:ext cx="3771900" cy="499109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CE56E1-44B2-449A-8AA6-EC67312CBBF0}"/>
              </a:ext>
            </a:extLst>
          </p:cNvPr>
          <p:cNvSpPr>
            <a:spLocks noGrp="1"/>
          </p:cNvSpPr>
          <p:nvPr>
            <p:ph type="title"/>
          </p:nvPr>
        </p:nvSpPr>
        <p:spPr/>
        <p:txBody>
          <a:bodyPr/>
          <a:lstStyle/>
          <a:p>
            <a:r>
              <a:rPr lang="en-MY" dirty="0">
                <a:solidFill>
                  <a:srgbClr val="002060"/>
                </a:solidFill>
              </a:rPr>
              <a:t>ANIMAL BARN </a:t>
            </a:r>
            <a:br>
              <a:rPr lang="en-MY" dirty="0">
                <a:solidFill>
                  <a:srgbClr val="002060"/>
                </a:solidFill>
              </a:rPr>
            </a:br>
            <a:r>
              <a:rPr lang="en-MY" dirty="0">
                <a:solidFill>
                  <a:srgbClr val="002060"/>
                </a:solidFill>
              </a:rPr>
              <a:t>&amp; FOOD</a:t>
            </a:r>
          </a:p>
        </p:txBody>
      </p:sp>
      <p:sp>
        <p:nvSpPr>
          <p:cNvPr id="4" name="Text Placeholder 3">
            <a:extLst>
              <a:ext uri="{FF2B5EF4-FFF2-40B4-BE49-F238E27FC236}">
                <a16:creationId xmlns:a16="http://schemas.microsoft.com/office/drawing/2014/main" id="{5205BDF1-C28B-4F8C-91E9-E4ACA8B04E0C}"/>
              </a:ext>
            </a:extLst>
          </p:cNvPr>
          <p:cNvSpPr>
            <a:spLocks noGrp="1"/>
          </p:cNvSpPr>
          <p:nvPr>
            <p:ph type="body" sz="half" idx="2"/>
          </p:nvPr>
        </p:nvSpPr>
        <p:spPr/>
        <p:txBody>
          <a:bodyPr>
            <a:normAutofit/>
          </a:bodyPr>
          <a:lstStyle/>
          <a:p>
            <a:r>
              <a:rPr lang="en-MY" dirty="0">
                <a:solidFill>
                  <a:schemeClr val="tx1"/>
                </a:solidFill>
              </a:rPr>
              <a:t>Horse &amp; Cow barn as picture on </a:t>
            </a:r>
          </a:p>
          <a:p>
            <a:r>
              <a:rPr lang="en-MY" dirty="0">
                <a:solidFill>
                  <a:schemeClr val="tx1"/>
                </a:solidFill>
              </a:rPr>
              <a:t>the right.</a:t>
            </a:r>
          </a:p>
          <a:p>
            <a:endParaRPr lang="en-MY" dirty="0">
              <a:solidFill>
                <a:schemeClr val="tx1"/>
              </a:solidFill>
            </a:endParaRPr>
          </a:p>
          <a:p>
            <a:endParaRPr lang="en-MY" dirty="0">
              <a:solidFill>
                <a:schemeClr val="tx1"/>
              </a:solidFill>
            </a:endParaRPr>
          </a:p>
          <a:p>
            <a:endParaRPr lang="en-MY" dirty="0">
              <a:solidFill>
                <a:schemeClr val="tx1"/>
              </a:solidFill>
            </a:endParaRPr>
          </a:p>
          <a:p>
            <a:endParaRPr lang="en-MY" dirty="0">
              <a:solidFill>
                <a:schemeClr val="tx1"/>
              </a:solidFill>
            </a:endParaRPr>
          </a:p>
          <a:p>
            <a:r>
              <a:rPr lang="en-MY" dirty="0">
                <a:solidFill>
                  <a:schemeClr val="tx1"/>
                </a:solidFill>
              </a:rPr>
              <a:t>Power Generator Switch:</a:t>
            </a:r>
          </a:p>
          <a:p>
            <a:r>
              <a:rPr lang="en-MY" dirty="0">
                <a:solidFill>
                  <a:schemeClr val="tx1"/>
                </a:solidFill>
              </a:rPr>
              <a:t> L: 20cm, H : 7cm ,</a:t>
            </a:r>
          </a:p>
          <a:p>
            <a:r>
              <a:rPr lang="en-MY" dirty="0">
                <a:solidFill>
                  <a:schemeClr val="tx1"/>
                </a:solidFill>
              </a:rPr>
              <a:t>Cube:</a:t>
            </a:r>
          </a:p>
          <a:p>
            <a:r>
              <a:rPr lang="en-MY" dirty="0">
                <a:solidFill>
                  <a:schemeClr val="tx1"/>
                </a:solidFill>
              </a:rPr>
              <a:t>L : 7cm, H : 5cm , W:7cm</a:t>
            </a:r>
          </a:p>
        </p:txBody>
      </p:sp>
      <p:sp>
        <p:nvSpPr>
          <p:cNvPr id="5" name="Rectangle 2">
            <a:extLst>
              <a:ext uri="{FF2B5EF4-FFF2-40B4-BE49-F238E27FC236}">
                <a16:creationId xmlns:a16="http://schemas.microsoft.com/office/drawing/2014/main" id="{BDE33393-F547-4C33-A155-D588B875DFA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MY"/>
          </a:p>
        </p:txBody>
      </p:sp>
      <p:pic>
        <p:nvPicPr>
          <p:cNvPr id="13" name="Picture 12">
            <a:extLst>
              <a:ext uri="{FF2B5EF4-FFF2-40B4-BE49-F238E27FC236}">
                <a16:creationId xmlns:a16="http://schemas.microsoft.com/office/drawing/2014/main" id="{24DC88A4-49E6-442E-A7EC-889BAECE33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6335" y="4080828"/>
            <a:ext cx="1852248" cy="1950518"/>
          </a:xfrm>
          <a:prstGeom prst="rect">
            <a:avLst/>
          </a:prstGeom>
        </p:spPr>
      </p:pic>
      <p:pic>
        <p:nvPicPr>
          <p:cNvPr id="6" name="Picture 5">
            <a:extLst>
              <a:ext uri="{FF2B5EF4-FFF2-40B4-BE49-F238E27FC236}">
                <a16:creationId xmlns:a16="http://schemas.microsoft.com/office/drawing/2014/main" id="{BF7C4D3A-4C28-D54E-A630-3A949B9845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pic>
        <p:nvPicPr>
          <p:cNvPr id="12" name="Content Placeholder 11">
            <a:extLst>
              <a:ext uri="{FF2B5EF4-FFF2-40B4-BE49-F238E27FC236}">
                <a16:creationId xmlns:a16="http://schemas.microsoft.com/office/drawing/2014/main" id="{E2CCB9CA-03DB-EACE-86E6-FD117F11ABCB}"/>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359802" y="-428128"/>
            <a:ext cx="4244263" cy="5655751"/>
          </a:xfrm>
        </p:spPr>
      </p:pic>
    </p:spTree>
    <p:extLst>
      <p:ext uri="{BB962C8B-B14F-4D97-AF65-F5344CB8AC3E}">
        <p14:creationId xmlns:p14="http://schemas.microsoft.com/office/powerpoint/2010/main" val="40605026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60B32-2FCF-46AB-86CA-A0ED58BBF3BA}"/>
              </a:ext>
            </a:extLst>
          </p:cNvPr>
          <p:cNvSpPr>
            <a:spLocks noGrp="1"/>
          </p:cNvSpPr>
          <p:nvPr>
            <p:ph type="title"/>
          </p:nvPr>
        </p:nvSpPr>
        <p:spPr>
          <a:xfrm>
            <a:off x="2533574" y="768975"/>
            <a:ext cx="7269017" cy="785091"/>
          </a:xfrm>
        </p:spPr>
        <p:txBody>
          <a:bodyPr/>
          <a:lstStyle/>
          <a:p>
            <a:r>
              <a:rPr lang="en-MY" dirty="0">
                <a:solidFill>
                  <a:srgbClr val="002060"/>
                </a:solidFill>
              </a:rPr>
              <a:t>ANIMAL KINGDOM GAME RULES</a:t>
            </a:r>
          </a:p>
        </p:txBody>
      </p:sp>
      <p:sp>
        <p:nvSpPr>
          <p:cNvPr id="3" name="Content Placeholder 2">
            <a:extLst>
              <a:ext uri="{FF2B5EF4-FFF2-40B4-BE49-F238E27FC236}">
                <a16:creationId xmlns:a16="http://schemas.microsoft.com/office/drawing/2014/main" id="{EF2C1829-C3E4-4D97-BCF5-76EC0F932B08}"/>
              </a:ext>
            </a:extLst>
          </p:cNvPr>
          <p:cNvSpPr>
            <a:spLocks noGrp="1"/>
          </p:cNvSpPr>
          <p:nvPr>
            <p:ph idx="1"/>
          </p:nvPr>
        </p:nvSpPr>
        <p:spPr>
          <a:xfrm>
            <a:off x="838200" y="1791752"/>
            <a:ext cx="10515600" cy="4688561"/>
          </a:xfrm>
        </p:spPr>
        <p:txBody>
          <a:bodyPr>
            <a:noAutofit/>
          </a:bodyPr>
          <a:lstStyle/>
          <a:p>
            <a:pPr marL="0" indent="0">
              <a:spcBef>
                <a:spcPts val="0"/>
              </a:spcBef>
              <a:buNone/>
            </a:pPr>
            <a:r>
              <a:rPr lang="en-MY" sz="2300" dirty="0"/>
              <a:t>Dimensions and Restriction</a:t>
            </a:r>
          </a:p>
          <a:p>
            <a:pPr>
              <a:spcBef>
                <a:spcPts val="0"/>
              </a:spcBef>
            </a:pPr>
            <a:r>
              <a:rPr lang="en-MY" sz="1800" dirty="0"/>
              <a:t>Initial size shall not exceed 20cm (H) X 20cm (W) X 20cm (L). </a:t>
            </a:r>
          </a:p>
          <a:p>
            <a:pPr>
              <a:spcBef>
                <a:spcPts val="0"/>
              </a:spcBef>
            </a:pPr>
            <a:r>
              <a:rPr lang="en-MY" sz="1800" dirty="0"/>
              <a:t>Robots are </a:t>
            </a:r>
            <a:r>
              <a:rPr lang="en-MY" sz="1800" dirty="0">
                <a:solidFill>
                  <a:srgbClr val="FF0000"/>
                </a:solidFill>
              </a:rPr>
              <a:t>NOT allowed </a:t>
            </a:r>
            <a:r>
              <a:rPr lang="en-MY" sz="1800" dirty="0"/>
              <a:t>to expand to any size after the game starts.</a:t>
            </a:r>
          </a:p>
          <a:p>
            <a:pPr>
              <a:spcBef>
                <a:spcPts val="0"/>
              </a:spcBef>
            </a:pPr>
            <a:r>
              <a:rPr lang="en-MY" sz="1800" dirty="0"/>
              <a:t>Maximum 4 DC motors, 5 IR sensors, 2 servo motors, 1 tracer sensor block and 1 mainboard.</a:t>
            </a:r>
          </a:p>
          <a:p>
            <a:pPr marL="0" indent="0">
              <a:spcBef>
                <a:spcPts val="0"/>
              </a:spcBef>
              <a:buNone/>
            </a:pPr>
            <a:endParaRPr lang="en-MY" sz="2300" dirty="0"/>
          </a:p>
          <a:p>
            <a:pPr marL="0" indent="0">
              <a:spcBef>
                <a:spcPts val="0"/>
              </a:spcBef>
              <a:buNone/>
            </a:pPr>
            <a:r>
              <a:rPr lang="en-MY" sz="2300" dirty="0"/>
              <a:t>Game Duration</a:t>
            </a:r>
          </a:p>
          <a:p>
            <a:pPr>
              <a:spcBef>
                <a:spcPts val="0"/>
              </a:spcBef>
            </a:pPr>
            <a:r>
              <a:rPr lang="en-MY" sz="1800" dirty="0"/>
              <a:t>Each match is stipulated for 2 rounds with a total duration for a maximum 3 minutes. </a:t>
            </a:r>
          </a:p>
          <a:p>
            <a:pPr>
              <a:spcBef>
                <a:spcPts val="0"/>
              </a:spcBef>
            </a:pPr>
            <a:r>
              <a:rPr lang="en-MY" sz="1800" dirty="0"/>
              <a:t>Game may end before 3 minutes when :</a:t>
            </a:r>
          </a:p>
          <a:p>
            <a:pPr lvl="1">
              <a:spcBef>
                <a:spcPts val="0"/>
              </a:spcBef>
              <a:buFont typeface="Courier New" panose="02070309020205020404" pitchFamily="49" charset="0"/>
              <a:buChar char="o"/>
            </a:pPr>
            <a:r>
              <a:rPr lang="en-MY" sz="1800" dirty="0"/>
              <a:t>Completion of 2 rounds</a:t>
            </a:r>
          </a:p>
          <a:p>
            <a:pPr lvl="1">
              <a:spcBef>
                <a:spcPts val="0"/>
              </a:spcBef>
              <a:buFont typeface="Courier New" panose="02070309020205020404" pitchFamily="49" charset="0"/>
              <a:buChar char="o"/>
            </a:pPr>
            <a:r>
              <a:rPr lang="en-MY" sz="1800" dirty="0"/>
              <a:t>Disqualification of a participant</a:t>
            </a:r>
          </a:p>
          <a:p>
            <a:pPr lvl="1">
              <a:spcBef>
                <a:spcPts val="0"/>
              </a:spcBef>
              <a:buFont typeface="Courier New" panose="02070309020205020404" pitchFamily="49" charset="0"/>
              <a:buChar char="o"/>
            </a:pPr>
            <a:r>
              <a:rPr lang="en-MY" sz="1800" dirty="0"/>
              <a:t>When referee judges that the continuation of the match is impossible</a:t>
            </a:r>
          </a:p>
          <a:p>
            <a:pPr marL="0" indent="0">
              <a:spcBef>
                <a:spcPts val="0"/>
              </a:spcBef>
              <a:buNone/>
            </a:pPr>
            <a:endParaRPr lang="en-MY" sz="1800" dirty="0"/>
          </a:p>
          <a:p>
            <a:pPr marL="0" indent="0">
              <a:spcBef>
                <a:spcPts val="0"/>
              </a:spcBef>
              <a:buNone/>
            </a:pPr>
            <a:r>
              <a:rPr lang="en-MY" sz="2300" dirty="0"/>
              <a:t>Scoring</a:t>
            </a:r>
          </a:p>
          <a:p>
            <a:pPr>
              <a:spcBef>
                <a:spcPts val="0"/>
              </a:spcBef>
            </a:pPr>
            <a:r>
              <a:rPr lang="en-MY" sz="1800" dirty="0"/>
              <a:t>Robot successfully pushes food into barn shed. (15 points each) </a:t>
            </a:r>
          </a:p>
          <a:p>
            <a:pPr>
              <a:spcBef>
                <a:spcPts val="0"/>
              </a:spcBef>
            </a:pPr>
            <a:r>
              <a:rPr lang="en-MY" sz="1800" dirty="0"/>
              <a:t>Collect injured animals at the road side. (5 points each for removing them from the injured area)</a:t>
            </a:r>
          </a:p>
          <a:p>
            <a:pPr>
              <a:spcBef>
                <a:spcPts val="0"/>
              </a:spcBef>
            </a:pPr>
            <a:r>
              <a:rPr lang="en-MY" sz="1800" dirty="0"/>
              <a:t>Switch the generator on by spinning the long stick at the semi-circle. (20 points)</a:t>
            </a:r>
          </a:p>
          <a:p>
            <a:pPr>
              <a:spcBef>
                <a:spcPts val="0"/>
              </a:spcBef>
            </a:pPr>
            <a:r>
              <a:rPr lang="en-MY" sz="1800" dirty="0"/>
              <a:t>Successfully bringing the injured animals back to the Rescue </a:t>
            </a:r>
            <a:r>
              <a:rPr lang="en-MY" sz="1800" dirty="0" err="1"/>
              <a:t>Center</a:t>
            </a:r>
            <a:r>
              <a:rPr lang="en-MY" sz="1800" dirty="0"/>
              <a:t>. (10 points for each animal) </a:t>
            </a:r>
          </a:p>
          <a:p>
            <a:pPr>
              <a:spcBef>
                <a:spcPts val="0"/>
              </a:spcBef>
            </a:pPr>
            <a:r>
              <a:rPr lang="en-MY" sz="1800" dirty="0"/>
              <a:t>Robot stops at the Rescue </a:t>
            </a:r>
            <a:r>
              <a:rPr lang="en-MY" sz="1800" dirty="0" err="1"/>
              <a:t>Center</a:t>
            </a:r>
            <a:r>
              <a:rPr lang="en-MY" sz="1800" dirty="0"/>
              <a:t>. (20 points) </a:t>
            </a:r>
          </a:p>
          <a:p>
            <a:pPr>
              <a:spcBef>
                <a:spcPts val="0"/>
              </a:spcBef>
            </a:pPr>
            <a:endParaRPr lang="en-MY" sz="1800" dirty="0"/>
          </a:p>
          <a:p>
            <a:pPr marL="0" indent="0">
              <a:spcBef>
                <a:spcPts val="0"/>
              </a:spcBef>
              <a:buNone/>
            </a:pPr>
            <a:endParaRPr lang="en-MY" sz="1800" dirty="0"/>
          </a:p>
        </p:txBody>
      </p:sp>
      <p:sp>
        <p:nvSpPr>
          <p:cNvPr id="5" name="Oval 4"/>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C784E25-6836-0B97-651B-3F1C785041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Tree>
    <p:extLst>
      <p:ext uri="{BB962C8B-B14F-4D97-AF65-F5344CB8AC3E}">
        <p14:creationId xmlns:p14="http://schemas.microsoft.com/office/powerpoint/2010/main" val="19824896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84BF9-ED27-471E-B8BD-25010AD8279F}"/>
              </a:ext>
            </a:extLst>
          </p:cNvPr>
          <p:cNvSpPr>
            <a:spLocks noGrp="1"/>
          </p:cNvSpPr>
          <p:nvPr>
            <p:ph type="ctrTitle"/>
          </p:nvPr>
        </p:nvSpPr>
        <p:spPr>
          <a:xfrm>
            <a:off x="993593" y="133350"/>
            <a:ext cx="9144000" cy="781465"/>
          </a:xfrm>
        </p:spPr>
        <p:txBody>
          <a:bodyPr>
            <a:normAutofit fontScale="90000"/>
          </a:bodyPr>
          <a:lstStyle/>
          <a:p>
            <a:r>
              <a:rPr lang="en-MY" dirty="0">
                <a:solidFill>
                  <a:srgbClr val="002060"/>
                </a:solidFill>
              </a:rPr>
              <a:t>Competition Categories</a:t>
            </a:r>
          </a:p>
        </p:txBody>
      </p:sp>
      <p:sp>
        <p:nvSpPr>
          <p:cNvPr id="4" name="Rectangle 1"/>
          <p:cNvSpPr>
            <a:spLocks noChangeArrowheads="1"/>
          </p:cNvSpPr>
          <p:nvPr/>
        </p:nvSpPr>
        <p:spPr bwMode="auto">
          <a:xfrm>
            <a:off x="726141" y="1943181"/>
            <a:ext cx="586699" cy="35394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solidFill>
                  <a:schemeClr val="tx1"/>
                </a:solidFill>
                <a:latin typeface="Arial" panose="020B0604020202020204" pitchFamily="34" charset="0"/>
              </a:defRPr>
            </a:lvl1pPr>
            <a:lvl2pPr eaLnBrk="0" fontAlgn="base" hangingPunct="0">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solidFill>
                  <a:schemeClr val="tx1"/>
                </a:solidFill>
                <a:latin typeface="Arial" panose="020B0604020202020204" pitchFamily="34" charset="0"/>
              </a:defRPr>
            </a:lvl2pPr>
            <a:lvl3pPr eaLnBrk="0" fontAlgn="base" hangingPunct="0">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solidFill>
                  <a:schemeClr val="tx1"/>
                </a:solidFill>
                <a:latin typeface="Arial" panose="020B0604020202020204" pitchFamily="34" charset="0"/>
              </a:defRPr>
            </a:lvl3pPr>
            <a:lvl4pPr eaLnBrk="0" fontAlgn="base" hangingPunct="0">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solidFill>
                  <a:schemeClr val="tx1"/>
                </a:solidFill>
                <a:latin typeface="Arial" panose="020B0604020202020204" pitchFamily="34" charset="0"/>
              </a:defRPr>
            </a:lvl4pPr>
            <a:lvl5pPr eaLnBrk="0" fontAlgn="base" hangingPunct="0">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solidFill>
                  <a:schemeClr val="tx1"/>
                </a:solidFill>
                <a:latin typeface="Arial" panose="020B0604020202020204" pitchFamily="34" charset="0"/>
              </a:defRPr>
            </a:lvl5pPr>
            <a:lvl6pPr eaLnBrk="0" fontAlgn="base" hangingPunct="0">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solidFill>
                  <a:schemeClr val="tx1"/>
                </a:solidFill>
                <a:latin typeface="Arial" panose="020B0604020202020204" pitchFamily="34" charset="0"/>
              </a:defRPr>
            </a:lvl6pPr>
            <a:lvl7pPr eaLnBrk="0" fontAlgn="base" hangingPunct="0">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solidFill>
                  <a:schemeClr val="tx1"/>
                </a:solidFill>
                <a:latin typeface="Arial" panose="020B0604020202020204" pitchFamily="34" charset="0"/>
              </a:defRPr>
            </a:lvl7pPr>
            <a:lvl8pPr eaLnBrk="0" fontAlgn="base" hangingPunct="0">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solidFill>
                  <a:schemeClr val="tx1"/>
                </a:solidFill>
                <a:latin typeface="Arial" panose="020B0604020202020204" pitchFamily="34" charset="0"/>
              </a:defRPr>
            </a:lvl8pPr>
            <a:lvl9pPr eaLnBrk="0" fontAlgn="base" hangingPunct="0">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kumimoji="0" lang="en-US" altLang="en-US" sz="1100" b="1" i="0" u="none" strike="noStrike" cap="none" normalizeH="0" baseline="0" dirty="0">
              <a:ln>
                <a:noFill/>
              </a:ln>
              <a:solidFill>
                <a:schemeClr val="tx1"/>
              </a:solidFill>
              <a:effectLst/>
              <a:latin typeface="Calibri" panose="020F0502020204030204" pitchFamily="34" charset="0"/>
              <a:ea typeface="SimSun" panose="02010600030101010101" pitchFamily="2" charset="-122"/>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kumimoji="0" lang="en-US" altLang="en-US" sz="1200" b="0" i="0" u="none" strike="noStrike" cap="none" normalizeH="0" baseline="0" dirty="0">
                <a:ln>
                  <a:noFill/>
                </a:ln>
                <a:solidFill>
                  <a:srgbClr val="21212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 name="Subtitle 4"/>
          <p:cNvSpPr>
            <a:spLocks noGrp="1"/>
          </p:cNvSpPr>
          <p:nvPr>
            <p:ph type="subTitle" idx="1"/>
          </p:nvPr>
        </p:nvSpPr>
        <p:spPr>
          <a:xfrm>
            <a:off x="3126153" y="698592"/>
            <a:ext cx="7319425" cy="5886994"/>
          </a:xfrm>
        </p:spPr>
        <p:txBody>
          <a:bodyPr>
            <a:normAutofit fontScale="55000" lnSpcReduction="20000"/>
          </a:bodyPr>
          <a:lstStyle/>
          <a:p>
            <a:pPr lvl="0" algn="l" defTabSz="914400" eaLnBrk="0" fontAlgn="base" hangingPunct="0">
              <a:lnSpc>
                <a:spcPct val="100000"/>
              </a:lnSpc>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en-US" altLang="en-US" dirty="0">
                <a:solidFill>
                  <a:srgbClr val="21212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ltLang="en-US" sz="3000" b="1" dirty="0">
              <a:solidFill>
                <a:schemeClr val="tx1"/>
              </a:solidFill>
              <a:latin typeface="Times New Roman" panose="02020603050405020304" pitchFamily="18" charset="0"/>
              <a:ea typeface="SimSun" panose="02010600030101010101" pitchFamily="2" charset="-122"/>
              <a:cs typeface="Times New Roman" panose="02020603050405020304" pitchFamily="18" charset="0"/>
            </a:endParaRPr>
          </a:p>
          <a:p>
            <a:pPr lvl="0" algn="l" defTabSz="914400" eaLnBrk="0" fontAlgn="base" hangingPunct="0">
              <a:lnSpc>
                <a:spcPct val="100000"/>
              </a:lnSpc>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lang="en-US" altLang="en-US" sz="2000" b="1" dirty="0">
              <a:solidFill>
                <a:srgbClr val="00B0F0"/>
              </a:solidFill>
              <a:latin typeface="Times New Roman" panose="02020603050405020304" pitchFamily="18" charset="0"/>
              <a:ea typeface="SimSun" panose="02010600030101010101" pitchFamily="2" charset="-122"/>
              <a:cs typeface="Times New Roman" panose="02020603050405020304" pitchFamily="18" charset="0"/>
            </a:endParaRPr>
          </a:p>
          <a:p>
            <a:pPr lvl="0" algn="l" defTabSz="914400" eaLnBrk="0" fontAlgn="base" hangingPunct="0">
              <a:lnSpc>
                <a:spcPct val="100000"/>
              </a:lnSpc>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en-US" altLang="en-US" sz="2500" b="1" dirty="0">
                <a:solidFill>
                  <a:srgbClr val="00B0F0"/>
                </a:solidFill>
                <a:latin typeface="Times New Roman" panose="02020603050405020304" pitchFamily="18" charset="0"/>
                <a:ea typeface="SimSun" panose="02010600030101010101" pitchFamily="2" charset="-122"/>
                <a:cs typeface="Times New Roman" panose="02020603050405020304" pitchFamily="18" charset="0"/>
              </a:rPr>
              <a:t>       </a:t>
            </a:r>
            <a:r>
              <a:rPr lang="en-US" altLang="en-US" sz="2500" b="1"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Kinder (below 8 years old) –  by birth year 2018</a:t>
            </a:r>
          </a:p>
          <a:p>
            <a:pPr lvl="0" indent="304800" algn="l" defTabSz="914400" eaLnBrk="0" fontAlgn="base" hangingPunct="0">
              <a:lnSpc>
                <a:spcPct val="100000"/>
              </a:lnSpc>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en-US" altLang="en-US" sz="25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1. Robot Bowling (Kinder Skill)     </a:t>
            </a:r>
          </a:p>
          <a:p>
            <a:pPr lvl="0" indent="304800" algn="l" defTabSz="914400" eaLnBrk="0" fontAlgn="base" hangingPunct="0">
              <a:lnSpc>
                <a:spcPct val="100000"/>
              </a:lnSpc>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en-US" altLang="en-US" sz="25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2. Math Challenge (Kinder Skill)</a:t>
            </a:r>
          </a:p>
          <a:p>
            <a:pPr lvl="0" indent="304800" algn="l" defTabSz="914400" eaLnBrk="0" fontAlgn="base" hangingPunct="0">
              <a:lnSpc>
                <a:spcPct val="100000"/>
              </a:lnSpc>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en-US" altLang="en-US" sz="25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3. Young Innovators</a:t>
            </a:r>
          </a:p>
          <a:p>
            <a:pPr lvl="0" indent="304800" algn="l" defTabSz="914400" eaLnBrk="0" fontAlgn="base" hangingPunct="0">
              <a:lnSpc>
                <a:spcPct val="100000"/>
              </a:lnSpc>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lang="en-US" altLang="en-US" sz="25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p>
            <a:pPr indent="304800" algn="l" defTabSz="914400" eaLnBrk="0" fontAlgn="base" hangingPunct="0">
              <a:lnSpc>
                <a:spcPct val="100000"/>
              </a:lnSpc>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lang="en-US" altLang="en-US" sz="2500" b="1" dirty="0">
              <a:solidFill>
                <a:srgbClr val="0070C0"/>
              </a:solidFill>
              <a:latin typeface="Times New Roman" panose="02020603050405020304" pitchFamily="18" charset="0"/>
              <a:ea typeface="SimSun" panose="02010600030101010101" pitchFamily="2" charset="-122"/>
              <a:cs typeface="Times New Roman" panose="02020603050405020304" pitchFamily="18" charset="0"/>
            </a:endParaRPr>
          </a:p>
          <a:p>
            <a:pPr indent="304800" algn="l" defTabSz="914400" eaLnBrk="0" fontAlgn="base" hangingPunct="0">
              <a:lnSpc>
                <a:spcPct val="100000"/>
              </a:lnSpc>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en-US" altLang="en-US" sz="2500" b="1"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Junior (8-13 years old) – by birth year 2011</a:t>
            </a:r>
          </a:p>
          <a:p>
            <a:pPr indent="304800" algn="l" defTabSz="914400" eaLnBrk="0" fontAlgn="base" hangingPunct="0">
              <a:lnSpc>
                <a:spcPct val="100000"/>
              </a:lnSpc>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en-US" altLang="en-US" sz="25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1. Animal Kingdom (Junior Coding)</a:t>
            </a:r>
          </a:p>
          <a:p>
            <a:pPr lvl="0" indent="304800" algn="l" defTabSz="914400" eaLnBrk="0" fontAlgn="base" hangingPunct="0">
              <a:lnSpc>
                <a:spcPct val="100000"/>
              </a:lnSpc>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en-US" altLang="en-US" sz="25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2. Math Challenge (Junior Skill) </a:t>
            </a:r>
          </a:p>
          <a:p>
            <a:pPr lvl="0" indent="304800" algn="l" defTabSz="914400" eaLnBrk="0" fontAlgn="base" hangingPunct="0">
              <a:lnSpc>
                <a:spcPct val="100000"/>
              </a:lnSpc>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en-US" altLang="en-US" sz="25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3. Push-push (Junior Skill)</a:t>
            </a:r>
          </a:p>
          <a:p>
            <a:pPr lvl="0" indent="304800" algn="l" defTabSz="914400" eaLnBrk="0" fontAlgn="base" hangingPunct="0">
              <a:lnSpc>
                <a:spcPct val="100000"/>
              </a:lnSpc>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en-US" altLang="en-US" sz="25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4. </a:t>
            </a:r>
            <a:r>
              <a:rPr lang="en-US" altLang="zh-CN" sz="25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Soccer  (Junior Skill</a:t>
            </a:r>
            <a:r>
              <a:rPr lang="zh-CN" altLang="en-US" sz="25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altLang="zh-CN" sz="25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p>
            <a:pPr lvl="0" indent="304800" algn="l" defTabSz="914400" eaLnBrk="0" fontAlgn="base" hangingPunct="0">
              <a:lnSpc>
                <a:spcPct val="100000"/>
              </a:lnSpc>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en-US" altLang="zh-CN" sz="25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5. Communication Master III</a:t>
            </a:r>
          </a:p>
          <a:p>
            <a:pPr lvl="0" indent="304800" algn="l" defTabSz="914400" eaLnBrk="0" fontAlgn="base" hangingPunct="0">
              <a:lnSpc>
                <a:spcPct val="100000"/>
              </a:lnSpc>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en-US" altLang="zh-CN" sz="25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6. Wandering Planet III</a:t>
            </a:r>
          </a:p>
          <a:p>
            <a:pPr lvl="0" indent="304800" algn="l" defTabSz="914400" eaLnBrk="0" fontAlgn="base" hangingPunct="0">
              <a:lnSpc>
                <a:spcPct val="100000"/>
              </a:lnSpc>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lang="en-US" altLang="en-US" sz="25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p>
            <a:pPr indent="304800" algn="l" defTabSz="914400" eaLnBrk="0" fontAlgn="base" hangingPunct="0">
              <a:lnSpc>
                <a:spcPct val="100000"/>
              </a:lnSpc>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en-US" altLang="en-US" sz="2500" b="1"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Senior (13-18 years old) – by birth year 2008</a:t>
            </a:r>
          </a:p>
          <a:p>
            <a:pPr lvl="0" indent="304800" algn="l" defTabSz="914400" eaLnBrk="0" fontAlgn="base" hangingPunct="0">
              <a:lnSpc>
                <a:spcPct val="100000"/>
              </a:lnSpc>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en-US" altLang="en-US" sz="25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1. Eco-Restoration (Senior Coding)</a:t>
            </a:r>
            <a:endParaRPr lang="en-US" altLang="en-US" sz="25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lvl="0" indent="304800" algn="l" defTabSz="914400" eaLnBrk="0" fontAlgn="base" hangingPunct="0">
              <a:lnSpc>
                <a:spcPct val="100000"/>
              </a:lnSpc>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en-US" altLang="en-US" sz="25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2. Robot Volleyball (Senior Skill) </a:t>
            </a:r>
          </a:p>
          <a:p>
            <a:pPr indent="304800" algn="l" defTabSz="914400" eaLnBrk="0" fontAlgn="base" hangingPunct="0">
              <a:lnSpc>
                <a:spcPct val="100000"/>
              </a:lnSpc>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en-US" altLang="en-US" sz="25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3. Autonomous Push-push (Senior Coding Skill)</a:t>
            </a:r>
          </a:p>
          <a:p>
            <a:pPr indent="304800" algn="l" defTabSz="914400" eaLnBrk="0" fontAlgn="base" hangingPunct="0">
              <a:lnSpc>
                <a:spcPct val="100000"/>
              </a:lnSpc>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en-US" altLang="zh-CN" sz="25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4. Wandering Planet III</a:t>
            </a:r>
          </a:p>
          <a:p>
            <a:pPr indent="304800" algn="l" defTabSz="914400" eaLnBrk="0" fontAlgn="base" hangingPunct="0">
              <a:lnSpc>
                <a:spcPct val="100000"/>
              </a:lnSpc>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lang="en-US" altLang="en-US" sz="25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p>
            <a:pPr indent="304800" algn="l" defTabSz="914400" eaLnBrk="0" fontAlgn="base" hangingPunct="0">
              <a:lnSpc>
                <a:spcPct val="100000"/>
              </a:lnSpc>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lang="en-US" altLang="en-US" sz="2500" dirty="0">
              <a:solidFill>
                <a:srgbClr val="0070C0"/>
              </a:solidFill>
              <a:latin typeface="Times New Roman" panose="02020603050405020304" pitchFamily="18" charset="0"/>
              <a:ea typeface="DengXian" panose="02010600030101010101" pitchFamily="2" charset="-122"/>
              <a:cs typeface="Times New Roman" panose="02020603050405020304" pitchFamily="18" charset="0"/>
            </a:endParaRPr>
          </a:p>
          <a:p>
            <a:pPr lvl="0" indent="304800" algn="l" defTabSz="914400" eaLnBrk="0" fontAlgn="base" hangingPunct="0">
              <a:lnSpc>
                <a:spcPct val="100000"/>
              </a:lnSpc>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en-US" altLang="en-US" sz="2500" b="1" dirty="0">
                <a:solidFill>
                  <a:srgbClr val="002060"/>
                </a:solidFill>
                <a:latin typeface="Times New Roman" panose="02020603050405020304" pitchFamily="18" charset="0"/>
                <a:ea typeface="DengXian" panose="02010600030101010101" pitchFamily="2" charset="-122"/>
                <a:cs typeface="Times New Roman" panose="02020603050405020304" pitchFamily="18" charset="0"/>
              </a:rPr>
              <a:t>Compulsory (Junior + Senior)</a:t>
            </a:r>
          </a:p>
          <a:p>
            <a:pPr indent="304800" algn="l" defTabSz="914400" eaLnBrk="0" fontAlgn="base" hangingPunct="0">
              <a:lnSpc>
                <a:spcPct val="100000"/>
              </a:lnSpc>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en-US" altLang="en-US" sz="2500" dirty="0">
                <a:solidFill>
                  <a:srgbClr val="0070C0"/>
                </a:solidFill>
                <a:latin typeface="Times New Roman" panose="02020603050405020304" pitchFamily="18" charset="0"/>
                <a:ea typeface="DengXian" panose="02010600030101010101" pitchFamily="2" charset="-122"/>
                <a:cs typeface="Times New Roman" panose="02020603050405020304" pitchFamily="18" charset="0"/>
              </a:rPr>
              <a:t>1. Creative Robot Design – “Jurassic Intelligence X AI Innovation”  </a:t>
            </a:r>
            <a:endParaRPr lang="en-US" sz="2500" kern="100" dirty="0">
              <a:solidFill>
                <a:srgbClr val="FF0000"/>
              </a:solidFill>
              <a:effectLst/>
              <a:latin typeface="Malgun Gothic" panose="020B0503020000020004" pitchFamily="34" charset="-127"/>
              <a:ea typeface="Malgun Gothic" panose="020B0503020000020004" pitchFamily="34" charset="-127"/>
              <a:cs typeface="Times New Roman" panose="02020603050405020304" pitchFamily="18" charset="0"/>
            </a:endParaRPr>
          </a:p>
          <a:p>
            <a:pPr lvl="0" indent="304800" algn="l" defTabSz="914400" eaLnBrk="0" fontAlgn="base" hangingPunct="0">
              <a:lnSpc>
                <a:spcPct val="100000"/>
              </a:lnSpc>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lang="en-US" altLang="en-US" sz="2500" dirty="0">
              <a:solidFill>
                <a:srgbClr val="0070C0"/>
              </a:solidFill>
              <a:latin typeface="Times New Roman" panose="02020603050405020304" pitchFamily="18" charset="0"/>
              <a:ea typeface="DengXian" panose="02010600030101010101" pitchFamily="2" charset="-122"/>
              <a:cs typeface="Times New Roman" panose="02020603050405020304" pitchFamily="18" charset="0"/>
            </a:endParaRPr>
          </a:p>
          <a:p>
            <a:pPr indent="304800" algn="l" defTabSz="914400" eaLnBrk="0" fontAlgn="base" hangingPunct="0">
              <a:lnSpc>
                <a:spcPct val="100000"/>
              </a:lnSpc>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en-US" altLang="en-US" sz="2500" b="1"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Open </a:t>
            </a:r>
            <a:endParaRPr lang="en-US" altLang="en-US" sz="2500" dirty="0">
              <a:solidFill>
                <a:srgbClr val="002060"/>
              </a:solidFill>
              <a:latin typeface="Times New Roman" panose="02020603050405020304" pitchFamily="18" charset="0"/>
              <a:ea typeface="DengXian" panose="02010600030101010101" pitchFamily="2" charset="-122"/>
              <a:cs typeface="Times New Roman" panose="02020603050405020304" pitchFamily="18" charset="0"/>
            </a:endParaRPr>
          </a:p>
          <a:p>
            <a:pPr lvl="0" indent="304800" algn="l" defTabSz="914400" eaLnBrk="0" fontAlgn="base" hangingPunct="0">
              <a:lnSpc>
                <a:spcPct val="100000"/>
              </a:lnSpc>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en-US" altLang="en-US" sz="2500" dirty="0">
                <a:solidFill>
                  <a:srgbClr val="0070C0"/>
                </a:solidFill>
                <a:latin typeface="Times New Roman" panose="02020603050405020304" pitchFamily="18" charset="0"/>
                <a:ea typeface="DengXian" panose="02010600030101010101" pitchFamily="2" charset="-122"/>
                <a:cs typeface="Times New Roman" panose="02020603050405020304" pitchFamily="18" charset="0"/>
              </a:rPr>
              <a:t>1.</a:t>
            </a:r>
            <a:r>
              <a:rPr lang="en-US" altLang="en-US" sz="25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Humanoid Robot Mission</a:t>
            </a:r>
          </a:p>
          <a:p>
            <a:pPr lvl="0" indent="304800" algn="l" defTabSz="914400" eaLnBrk="0" fontAlgn="base" hangingPunct="0">
              <a:lnSpc>
                <a:spcPct val="100000"/>
              </a:lnSpc>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en-US" altLang="en-US" sz="25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altLang="en-US" sz="25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Genibot</a:t>
            </a:r>
            <a:r>
              <a:rPr lang="en-US" altLang="en-US" sz="25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Coding Mission</a:t>
            </a:r>
            <a:r>
              <a:rPr lang="en-US" sz="2500" dirty="0">
                <a:effectLst/>
                <a:latin typeface="Malgun Gothic" panose="020B0503020000020004" pitchFamily="34" charset="-127"/>
                <a:cs typeface="Times New Roman" panose="02020603050405020304" pitchFamily="18" charset="0"/>
              </a:rPr>
              <a:t> </a:t>
            </a:r>
          </a:p>
          <a:p>
            <a:pPr lvl="0" indent="304800" algn="l" defTabSz="914400" eaLnBrk="0" fontAlgn="base" hangingPunct="0">
              <a:lnSpc>
                <a:spcPct val="100000"/>
              </a:lnSpc>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en-MY" altLang="en-US" sz="25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3. Game Maker Kit Game Challenge</a:t>
            </a:r>
          </a:p>
          <a:p>
            <a:pPr lvl="0" indent="304800" algn="l" defTabSz="914400" eaLnBrk="0" fontAlgn="base" hangingPunct="0">
              <a:lnSpc>
                <a:spcPct val="100000"/>
              </a:lnSpc>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en-US" altLang="en-US" sz="25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4. </a:t>
            </a:r>
            <a:r>
              <a:rPr lang="en-US" altLang="zh-CN" sz="25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Drone Soccer</a:t>
            </a:r>
          </a:p>
          <a:p>
            <a:pPr lvl="0" indent="304800" algn="l" defTabSz="914400" eaLnBrk="0" fontAlgn="base" hangingPunct="0">
              <a:lnSpc>
                <a:spcPct val="100000"/>
              </a:lnSpc>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en-US" altLang="zh-CN" sz="25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5. Drone Mission</a:t>
            </a:r>
          </a:p>
          <a:p>
            <a:pPr lvl="0" indent="304800" algn="l" defTabSz="914400" eaLnBrk="0" fontAlgn="base" hangingPunct="0">
              <a:lnSpc>
                <a:spcPct val="100000"/>
              </a:lnSpc>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en-US" altLang="zh-CN" sz="25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6. </a:t>
            </a:r>
            <a:r>
              <a:rPr lang="en-US" altLang="zh-CN" sz="25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Cocomon</a:t>
            </a:r>
            <a:r>
              <a:rPr lang="en-US" altLang="zh-CN" sz="25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GO</a:t>
            </a:r>
          </a:p>
          <a:p>
            <a:pPr lvl="0" indent="304800" algn="l" defTabSz="914400" eaLnBrk="0" fontAlgn="base" hangingPunct="0">
              <a:lnSpc>
                <a:spcPct val="100000"/>
              </a:lnSpc>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lang="en-MY" altLang="en-US"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p>
            <a:pPr lvl="0" indent="304800" algn="l" defTabSz="914400" eaLnBrk="0" fontAlgn="base" hangingPunct="0">
              <a:lnSpc>
                <a:spcPct val="100000"/>
              </a:lnSpc>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lang="en-US" altLang="en-US"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p>
            <a:pPr lvl="0" indent="304800" algn="l" defTabSz="914400" eaLnBrk="0" fontAlgn="base" hangingPunct="0">
              <a:lnSpc>
                <a:spcPct val="100000"/>
              </a:lnSpc>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lang="en-US" altLang="en-US" dirty="0">
              <a:solidFill>
                <a:srgbClr val="212121"/>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BD2AA70E-B653-E76D-EC09-AE8C3CD570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Tree>
    <p:extLst>
      <p:ext uri="{BB962C8B-B14F-4D97-AF65-F5344CB8AC3E}">
        <p14:creationId xmlns:p14="http://schemas.microsoft.com/office/powerpoint/2010/main" val="8280426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60B32-2FCF-46AB-86CA-A0ED58BBF3BA}"/>
              </a:ext>
            </a:extLst>
          </p:cNvPr>
          <p:cNvSpPr>
            <a:spLocks noGrp="1"/>
          </p:cNvSpPr>
          <p:nvPr>
            <p:ph type="title"/>
          </p:nvPr>
        </p:nvSpPr>
        <p:spPr>
          <a:xfrm>
            <a:off x="2533574" y="768975"/>
            <a:ext cx="7269017" cy="785091"/>
          </a:xfrm>
        </p:spPr>
        <p:txBody>
          <a:bodyPr/>
          <a:lstStyle/>
          <a:p>
            <a:r>
              <a:rPr lang="en-MY" dirty="0">
                <a:solidFill>
                  <a:srgbClr val="002060"/>
                </a:solidFill>
              </a:rPr>
              <a:t>ANIMAL KINGDOM GAME RULES</a:t>
            </a:r>
          </a:p>
        </p:txBody>
      </p:sp>
      <p:sp>
        <p:nvSpPr>
          <p:cNvPr id="3" name="Content Placeholder 2">
            <a:extLst>
              <a:ext uri="{FF2B5EF4-FFF2-40B4-BE49-F238E27FC236}">
                <a16:creationId xmlns:a16="http://schemas.microsoft.com/office/drawing/2014/main" id="{EF2C1829-C3E4-4D97-BCF5-76EC0F932B08}"/>
              </a:ext>
            </a:extLst>
          </p:cNvPr>
          <p:cNvSpPr>
            <a:spLocks noGrp="1"/>
          </p:cNvSpPr>
          <p:nvPr>
            <p:ph idx="1"/>
          </p:nvPr>
        </p:nvSpPr>
        <p:spPr>
          <a:xfrm>
            <a:off x="838200" y="1791752"/>
            <a:ext cx="10515600" cy="4688561"/>
          </a:xfrm>
        </p:spPr>
        <p:txBody>
          <a:bodyPr>
            <a:noAutofit/>
          </a:bodyPr>
          <a:lstStyle/>
          <a:p>
            <a:pPr marL="0" indent="0">
              <a:spcBef>
                <a:spcPts val="0"/>
              </a:spcBef>
              <a:buNone/>
            </a:pPr>
            <a:r>
              <a:rPr lang="en-MY" sz="2300" dirty="0"/>
              <a:t>Game Play Details</a:t>
            </a:r>
          </a:p>
          <a:p>
            <a:pPr>
              <a:spcBef>
                <a:spcPts val="0"/>
              </a:spcBef>
            </a:pPr>
            <a:r>
              <a:rPr lang="en-MY" sz="1800" dirty="0"/>
              <a:t>Robot should stay behind the starting line (distance from starting line to the Robot IR sensors not exceed 5cm) and facing west (R&amp;R map position as the reference). Timer starts when the robot's IR sensors cross the starting line.</a:t>
            </a:r>
          </a:p>
          <a:p>
            <a:pPr>
              <a:spcBef>
                <a:spcPts val="0"/>
              </a:spcBef>
            </a:pPr>
            <a:r>
              <a:rPr lang="en-MY" sz="1800" dirty="0"/>
              <a:t>Once the match has begun, the robot must move by its own to complete the following task:</a:t>
            </a:r>
          </a:p>
          <a:p>
            <a:pPr lvl="1">
              <a:spcBef>
                <a:spcPts val="0"/>
              </a:spcBef>
              <a:buFont typeface="Courier New" panose="02070309020205020404" pitchFamily="49" charset="0"/>
              <a:buChar char="o"/>
            </a:pPr>
            <a:r>
              <a:rPr lang="en-MY" sz="1500" dirty="0"/>
              <a:t>Task 1	: Push the food into horse and cow barn.</a:t>
            </a:r>
          </a:p>
          <a:p>
            <a:pPr lvl="1">
              <a:spcBef>
                <a:spcPts val="0"/>
              </a:spcBef>
              <a:buFont typeface="Courier New" panose="02070309020205020404" pitchFamily="49" charset="0"/>
              <a:buChar char="o"/>
            </a:pPr>
            <a:r>
              <a:rPr lang="en-MY" sz="1500" dirty="0"/>
              <a:t>Task 2	: Carry the two injured animals away from their initial location.</a:t>
            </a:r>
          </a:p>
          <a:p>
            <a:pPr lvl="1">
              <a:spcBef>
                <a:spcPts val="0"/>
              </a:spcBef>
              <a:buFont typeface="Courier New" panose="02070309020205020404" pitchFamily="49" charset="0"/>
              <a:buChar char="o"/>
            </a:pPr>
            <a:r>
              <a:rPr lang="en-MY" sz="1500" dirty="0"/>
              <a:t>Task 3	: Switch on the power generator by passing through the semi-circle following the line and 			  pushing the long stick, robot that does not follow the line and move to the next checkpoint 			  would not be awarded points.</a:t>
            </a:r>
          </a:p>
          <a:p>
            <a:pPr lvl="1">
              <a:spcBef>
                <a:spcPts val="0"/>
              </a:spcBef>
              <a:buFont typeface="Courier New" panose="02070309020205020404" pitchFamily="49" charset="0"/>
              <a:buChar char="o"/>
            </a:pPr>
            <a:r>
              <a:rPr lang="en-MY" sz="1500" dirty="0"/>
              <a:t>Task 4	: Make sure all injured animals carried by robot is placed into the Rescue </a:t>
            </a:r>
            <a:r>
              <a:rPr lang="en-MY" sz="1500" dirty="0" err="1"/>
              <a:t>Center</a:t>
            </a:r>
            <a:r>
              <a:rPr lang="en-MY" sz="1500" dirty="0"/>
              <a:t>. No points 			  awarded i</a:t>
            </a:r>
            <a:r>
              <a:rPr lang="en-MY" sz="1600" dirty="0"/>
              <a:t>f any part of the injured animals is out of the Rescue </a:t>
            </a:r>
            <a:r>
              <a:rPr lang="en-MY" sz="1600" dirty="0" err="1"/>
              <a:t>Center’s</a:t>
            </a:r>
            <a:r>
              <a:rPr lang="en-MY" sz="1600" dirty="0"/>
              <a:t> black box.</a:t>
            </a:r>
            <a:endParaRPr lang="en-MY" sz="1500" dirty="0"/>
          </a:p>
          <a:p>
            <a:pPr lvl="1">
              <a:spcBef>
                <a:spcPts val="0"/>
              </a:spcBef>
              <a:buFont typeface="Courier New" panose="02070309020205020404" pitchFamily="49" charset="0"/>
              <a:buChar char="o"/>
            </a:pPr>
            <a:r>
              <a:rPr lang="en-MY" sz="1500" dirty="0"/>
              <a:t>Task 5	: Robot stops at the Rescue </a:t>
            </a:r>
            <a:r>
              <a:rPr lang="en-MY" sz="1500" dirty="0" err="1"/>
              <a:t>Center</a:t>
            </a:r>
            <a:r>
              <a:rPr lang="en-MY" sz="1500" dirty="0"/>
              <a:t> with any part of the robot’s body stays inside the Rescue 			  </a:t>
            </a:r>
            <a:r>
              <a:rPr lang="en-MY" sz="1500" dirty="0" err="1"/>
              <a:t>Center</a:t>
            </a:r>
            <a:r>
              <a:rPr lang="en-MY" sz="1500" dirty="0"/>
              <a:t> area.</a:t>
            </a:r>
          </a:p>
          <a:p>
            <a:pPr>
              <a:spcBef>
                <a:spcPts val="0"/>
              </a:spcBef>
            </a:pPr>
            <a:endParaRPr lang="en-MY" sz="1800" dirty="0"/>
          </a:p>
          <a:p>
            <a:pPr marL="0" indent="0">
              <a:spcBef>
                <a:spcPts val="0"/>
              </a:spcBef>
              <a:buNone/>
            </a:pPr>
            <a:r>
              <a:rPr lang="en-MY" sz="2300" dirty="0"/>
              <a:t>Win/Lose Criteria</a:t>
            </a:r>
          </a:p>
          <a:p>
            <a:pPr>
              <a:spcBef>
                <a:spcPts val="0"/>
              </a:spcBef>
            </a:pPr>
            <a:r>
              <a:rPr lang="en-MY" sz="1800" dirty="0"/>
              <a:t>Highest score of the two attempts will be used for ranking of winners.</a:t>
            </a:r>
          </a:p>
          <a:p>
            <a:pPr>
              <a:spcBef>
                <a:spcPts val="0"/>
              </a:spcBef>
            </a:pPr>
            <a:r>
              <a:rPr lang="en-MY" sz="1800" dirty="0"/>
              <a:t>Participant with the highest score is the winner. If there are two or more participants with the same score, the lowest time recorded to finish the mission is the winner.</a:t>
            </a:r>
          </a:p>
          <a:p>
            <a:pPr>
              <a:spcBef>
                <a:spcPts val="0"/>
              </a:spcBef>
            </a:pPr>
            <a:r>
              <a:rPr lang="en-MY" sz="1800" dirty="0"/>
              <a:t>If both points and time of participants are the same, the participant who is younger would be the winner.</a:t>
            </a:r>
          </a:p>
        </p:txBody>
      </p:sp>
      <p:sp>
        <p:nvSpPr>
          <p:cNvPr id="5" name="Oval 4"/>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0E05365-240F-927D-BD0D-F5E49863A1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Tree>
    <p:extLst>
      <p:ext uri="{BB962C8B-B14F-4D97-AF65-F5344CB8AC3E}">
        <p14:creationId xmlns:p14="http://schemas.microsoft.com/office/powerpoint/2010/main" val="15974332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60B32-2FCF-46AB-86CA-A0ED58BBF3BA}"/>
              </a:ext>
            </a:extLst>
          </p:cNvPr>
          <p:cNvSpPr>
            <a:spLocks noGrp="1"/>
          </p:cNvSpPr>
          <p:nvPr>
            <p:ph type="title"/>
          </p:nvPr>
        </p:nvSpPr>
        <p:spPr>
          <a:xfrm>
            <a:off x="2533574" y="768975"/>
            <a:ext cx="7269017" cy="785091"/>
          </a:xfrm>
        </p:spPr>
        <p:txBody>
          <a:bodyPr>
            <a:normAutofit/>
          </a:bodyPr>
          <a:lstStyle/>
          <a:p>
            <a:r>
              <a:rPr lang="en-MY" dirty="0">
                <a:solidFill>
                  <a:srgbClr val="002060"/>
                </a:solidFill>
              </a:rPr>
              <a:t>ANIMAL KINGDOM SCORE EXAMPLE</a:t>
            </a:r>
          </a:p>
        </p:txBody>
      </p:sp>
      <p:graphicFrame>
        <p:nvGraphicFramePr>
          <p:cNvPr id="4" name="Content Placeholder 3">
            <a:extLst>
              <a:ext uri="{FF2B5EF4-FFF2-40B4-BE49-F238E27FC236}">
                <a16:creationId xmlns:a16="http://schemas.microsoft.com/office/drawing/2014/main" id="{FF9CB3C5-31EF-4B80-9BCD-68BA6B245264}"/>
              </a:ext>
            </a:extLst>
          </p:cNvPr>
          <p:cNvGraphicFramePr>
            <a:graphicFrameLocks noGrp="1"/>
          </p:cNvGraphicFramePr>
          <p:nvPr>
            <p:ph idx="1"/>
            <p:extLst>
              <p:ext uri="{D42A27DB-BD31-4B8C-83A1-F6EECF244321}">
                <p14:modId xmlns:p14="http://schemas.microsoft.com/office/powerpoint/2010/main" val="3861199920"/>
              </p:ext>
            </p:extLst>
          </p:nvPr>
        </p:nvGraphicFramePr>
        <p:xfrm>
          <a:off x="749915" y="2289246"/>
          <a:ext cx="10932915" cy="2397760"/>
        </p:xfrm>
        <a:graphic>
          <a:graphicData uri="http://schemas.openxmlformats.org/drawingml/2006/table">
            <a:tbl>
              <a:tblPr firstRow="1" bandRow="1">
                <a:tableStyleId>{21E4AEA4-8DFA-4A89-87EB-49C32662AFE0}</a:tableStyleId>
              </a:tblPr>
              <a:tblGrid>
                <a:gridCol w="988686">
                  <a:extLst>
                    <a:ext uri="{9D8B030D-6E8A-4147-A177-3AD203B41FA5}">
                      <a16:colId xmlns:a16="http://schemas.microsoft.com/office/drawing/2014/main" val="2004511831"/>
                    </a:ext>
                  </a:extLst>
                </a:gridCol>
                <a:gridCol w="1003552">
                  <a:extLst>
                    <a:ext uri="{9D8B030D-6E8A-4147-A177-3AD203B41FA5}">
                      <a16:colId xmlns:a16="http://schemas.microsoft.com/office/drawing/2014/main" val="971753230"/>
                    </a:ext>
                  </a:extLst>
                </a:gridCol>
                <a:gridCol w="1313180">
                  <a:extLst>
                    <a:ext uri="{9D8B030D-6E8A-4147-A177-3AD203B41FA5}">
                      <a16:colId xmlns:a16="http://schemas.microsoft.com/office/drawing/2014/main" val="2916938891"/>
                    </a:ext>
                  </a:extLst>
                </a:gridCol>
                <a:gridCol w="1284595">
                  <a:extLst>
                    <a:ext uri="{9D8B030D-6E8A-4147-A177-3AD203B41FA5}">
                      <a16:colId xmlns:a16="http://schemas.microsoft.com/office/drawing/2014/main" val="1872338540"/>
                    </a:ext>
                  </a:extLst>
                </a:gridCol>
                <a:gridCol w="1493471">
                  <a:extLst>
                    <a:ext uri="{9D8B030D-6E8A-4147-A177-3AD203B41FA5}">
                      <a16:colId xmlns:a16="http://schemas.microsoft.com/office/drawing/2014/main" val="3985641798"/>
                    </a:ext>
                  </a:extLst>
                </a:gridCol>
                <a:gridCol w="1493471">
                  <a:extLst>
                    <a:ext uri="{9D8B030D-6E8A-4147-A177-3AD203B41FA5}">
                      <a16:colId xmlns:a16="http://schemas.microsoft.com/office/drawing/2014/main" val="3519191990"/>
                    </a:ext>
                  </a:extLst>
                </a:gridCol>
                <a:gridCol w="1096606">
                  <a:extLst>
                    <a:ext uri="{9D8B030D-6E8A-4147-A177-3AD203B41FA5}">
                      <a16:colId xmlns:a16="http://schemas.microsoft.com/office/drawing/2014/main" val="1785844057"/>
                    </a:ext>
                  </a:extLst>
                </a:gridCol>
                <a:gridCol w="1190600">
                  <a:extLst>
                    <a:ext uri="{9D8B030D-6E8A-4147-A177-3AD203B41FA5}">
                      <a16:colId xmlns:a16="http://schemas.microsoft.com/office/drawing/2014/main" val="2177753038"/>
                    </a:ext>
                  </a:extLst>
                </a:gridCol>
                <a:gridCol w="1068754">
                  <a:extLst>
                    <a:ext uri="{9D8B030D-6E8A-4147-A177-3AD203B41FA5}">
                      <a16:colId xmlns:a16="http://schemas.microsoft.com/office/drawing/2014/main" val="1674635141"/>
                    </a:ext>
                  </a:extLst>
                </a:gridCol>
              </a:tblGrid>
              <a:tr h="914400">
                <a:tc>
                  <a:txBody>
                    <a:bodyPr/>
                    <a:lstStyle/>
                    <a:p>
                      <a:pPr algn="ctr"/>
                      <a:r>
                        <a:rPr lang="en-MY" dirty="0"/>
                        <a:t>Child</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algn="ctr"/>
                      <a:r>
                        <a:rPr lang="en-MY" dirty="0"/>
                        <a:t>Task 1</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algn="ctr"/>
                      <a:r>
                        <a:rPr lang="en-MY" dirty="0"/>
                        <a:t>Task 2</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algn="ctr"/>
                      <a:r>
                        <a:rPr lang="en-MY" dirty="0"/>
                        <a:t>Task 3</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algn="ctr"/>
                      <a:r>
                        <a:rPr lang="en-MY" dirty="0"/>
                        <a:t>Task 4</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algn="ctr"/>
                      <a:r>
                        <a:rPr lang="en-MY" dirty="0"/>
                        <a:t>Task 5</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algn="ctr"/>
                      <a:r>
                        <a:rPr lang="en-MY" dirty="0"/>
                        <a:t>Total Points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algn="ctr"/>
                      <a:r>
                        <a:rPr lang="en-MY" dirty="0"/>
                        <a:t>Time Taken</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algn="ctr"/>
                      <a:r>
                        <a:rPr lang="en-MY" dirty="0"/>
                        <a:t>Rank</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2102307427"/>
                  </a:ext>
                </a:extLst>
              </a:tr>
              <a:tr h="370840">
                <a:tc>
                  <a:txBody>
                    <a:bodyPr/>
                    <a:lstStyle/>
                    <a:p>
                      <a:pPr algn="ctr"/>
                      <a:r>
                        <a:rPr lang="en-MY" dirty="0"/>
                        <a:t>A (9yo)</a:t>
                      </a:r>
                    </a:p>
                  </a:txBody>
                  <a:tcPr>
                    <a:lnT w="38100" cmpd="sng">
                      <a:noFill/>
                    </a:lnT>
                  </a:tcPr>
                </a:tc>
                <a:tc>
                  <a:txBody>
                    <a:bodyPr/>
                    <a:lstStyle/>
                    <a:p>
                      <a:pPr algn="ctr"/>
                      <a:r>
                        <a:rPr lang="en-MY" dirty="0"/>
                        <a:t>30</a:t>
                      </a:r>
                    </a:p>
                  </a:txBody>
                  <a:tcPr>
                    <a:lnT w="38100" cmpd="sng">
                      <a:noFill/>
                    </a:lnT>
                  </a:tcPr>
                </a:tc>
                <a:tc>
                  <a:txBody>
                    <a:bodyPr/>
                    <a:lstStyle/>
                    <a:p>
                      <a:pPr algn="ctr"/>
                      <a:r>
                        <a:rPr lang="en-MY" dirty="0"/>
                        <a:t>10</a:t>
                      </a:r>
                    </a:p>
                  </a:txBody>
                  <a:tcPr>
                    <a:lnT w="38100" cmpd="sng">
                      <a:noFill/>
                    </a:lnT>
                  </a:tcPr>
                </a:tc>
                <a:tc>
                  <a:txBody>
                    <a:bodyPr/>
                    <a:lstStyle/>
                    <a:p>
                      <a:pPr algn="ctr"/>
                      <a:r>
                        <a:rPr lang="en-MY" dirty="0"/>
                        <a:t>20</a:t>
                      </a:r>
                    </a:p>
                  </a:txBody>
                  <a:tcPr>
                    <a:lnT w="38100" cmpd="sng">
                      <a:noFill/>
                    </a:lnT>
                  </a:tcPr>
                </a:tc>
                <a:tc>
                  <a:txBody>
                    <a:bodyPr/>
                    <a:lstStyle/>
                    <a:p>
                      <a:pPr algn="ctr"/>
                      <a:r>
                        <a:rPr lang="en-MY" dirty="0"/>
                        <a:t>20</a:t>
                      </a:r>
                      <a:endParaRPr lang="en-MY" dirty="0">
                        <a:solidFill>
                          <a:srgbClr val="FF0000"/>
                        </a:solidFill>
                      </a:endParaRPr>
                    </a:p>
                  </a:txBody>
                  <a:tcPr>
                    <a:lnT w="38100" cmpd="sng">
                      <a:noFill/>
                    </a:lnT>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MY" dirty="0"/>
                        <a:t>20</a:t>
                      </a:r>
                    </a:p>
                  </a:txBody>
                  <a:tcPr>
                    <a:lnT w="38100" cmpd="sng">
                      <a:noFill/>
                    </a:lnT>
                  </a:tcPr>
                </a:tc>
                <a:tc>
                  <a:txBody>
                    <a:bodyPr/>
                    <a:lstStyle/>
                    <a:p>
                      <a:pPr algn="ctr"/>
                      <a:r>
                        <a:rPr lang="en-MY" dirty="0"/>
                        <a:t>100</a:t>
                      </a:r>
                    </a:p>
                  </a:txBody>
                  <a:tcPr>
                    <a:lnT w="38100" cmpd="sng">
                      <a:noFill/>
                    </a:lnT>
                  </a:tcPr>
                </a:tc>
                <a:tc>
                  <a:txBody>
                    <a:bodyPr/>
                    <a:lstStyle/>
                    <a:p>
                      <a:pPr algn="ctr"/>
                      <a:r>
                        <a:rPr lang="en-MY" dirty="0"/>
                        <a:t>150</a:t>
                      </a:r>
                    </a:p>
                  </a:txBody>
                  <a:tcPr>
                    <a:lnT w="38100" cmpd="sng">
                      <a:noFill/>
                    </a:lnT>
                  </a:tcPr>
                </a:tc>
                <a:tc>
                  <a:txBody>
                    <a:bodyPr/>
                    <a:lstStyle/>
                    <a:p>
                      <a:pPr algn="ctr"/>
                      <a:r>
                        <a:rPr lang="en-MY" dirty="0"/>
                        <a:t>3</a:t>
                      </a:r>
                    </a:p>
                  </a:txBody>
                  <a:tcPr>
                    <a:lnT w="38100" cmpd="sng">
                      <a:noFill/>
                    </a:lnT>
                  </a:tcPr>
                </a:tc>
                <a:extLst>
                  <a:ext uri="{0D108BD9-81ED-4DB2-BD59-A6C34878D82A}">
                    <a16:rowId xmlns:a16="http://schemas.microsoft.com/office/drawing/2014/main" val="1555490735"/>
                  </a:ext>
                </a:extLst>
              </a:tr>
              <a:tr h="370840">
                <a:tc>
                  <a:txBody>
                    <a:bodyPr/>
                    <a:lstStyle/>
                    <a:p>
                      <a:pPr algn="ctr"/>
                      <a:r>
                        <a:rPr lang="en-MY" dirty="0"/>
                        <a:t>B (7yo)</a:t>
                      </a:r>
                    </a:p>
                  </a:txBody>
                  <a:tcPr/>
                </a:tc>
                <a:tc>
                  <a:txBody>
                    <a:bodyPr/>
                    <a:lstStyle/>
                    <a:p>
                      <a:pPr algn="ctr"/>
                      <a:r>
                        <a:rPr lang="en-MY" dirty="0"/>
                        <a:t>30</a:t>
                      </a:r>
                    </a:p>
                  </a:txBody>
                  <a:tcPr/>
                </a:tc>
                <a:tc>
                  <a:txBody>
                    <a:bodyPr/>
                    <a:lstStyle/>
                    <a:p>
                      <a:pPr algn="ctr"/>
                      <a:r>
                        <a:rPr lang="en-MY" dirty="0"/>
                        <a:t>10</a:t>
                      </a:r>
                    </a:p>
                  </a:txBody>
                  <a:tcPr/>
                </a:tc>
                <a:tc>
                  <a:txBody>
                    <a:bodyPr/>
                    <a:lstStyle/>
                    <a:p>
                      <a:pPr algn="ctr"/>
                      <a:r>
                        <a:rPr lang="en-MY" dirty="0"/>
                        <a:t>20</a:t>
                      </a:r>
                    </a:p>
                  </a:txBody>
                  <a:tcPr/>
                </a:tc>
                <a:tc>
                  <a:txBody>
                    <a:bodyPr/>
                    <a:lstStyle/>
                    <a:p>
                      <a:pPr algn="ctr"/>
                      <a:r>
                        <a:rPr lang="en-MY" dirty="0"/>
                        <a:t>20</a:t>
                      </a:r>
                      <a:endParaRPr lang="en-MY" dirty="0">
                        <a:solidFill>
                          <a:srgbClr val="FF0000"/>
                        </a:solidFill>
                      </a:endParaRPr>
                    </a:p>
                  </a:txBody>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MY" dirty="0"/>
                        <a:t>20</a:t>
                      </a:r>
                    </a:p>
                  </a:txBody>
                  <a:tcPr/>
                </a:tc>
                <a:tc>
                  <a:txBody>
                    <a:bodyPr/>
                    <a:lstStyle/>
                    <a:p>
                      <a:pPr algn="ctr"/>
                      <a:r>
                        <a:rPr lang="en-MY" dirty="0"/>
                        <a:t>100</a:t>
                      </a:r>
                    </a:p>
                  </a:txBody>
                  <a:tcPr/>
                </a:tc>
                <a:tc>
                  <a:txBody>
                    <a:bodyPr/>
                    <a:lstStyle/>
                    <a:p>
                      <a:pPr algn="ctr"/>
                      <a:r>
                        <a:rPr lang="en-MY" dirty="0"/>
                        <a:t>150</a:t>
                      </a:r>
                    </a:p>
                  </a:txBody>
                  <a:tcPr/>
                </a:tc>
                <a:tc>
                  <a:txBody>
                    <a:bodyPr/>
                    <a:lstStyle/>
                    <a:p>
                      <a:pPr algn="ctr"/>
                      <a:r>
                        <a:rPr lang="en-MY" dirty="0"/>
                        <a:t>2</a:t>
                      </a:r>
                    </a:p>
                  </a:txBody>
                  <a:tcPr/>
                </a:tc>
                <a:extLst>
                  <a:ext uri="{0D108BD9-81ED-4DB2-BD59-A6C34878D82A}">
                    <a16:rowId xmlns:a16="http://schemas.microsoft.com/office/drawing/2014/main" val="1196020874"/>
                  </a:ext>
                </a:extLst>
              </a:tr>
              <a:tr h="370840">
                <a:tc>
                  <a:txBody>
                    <a:bodyPr/>
                    <a:lstStyle/>
                    <a:p>
                      <a:pPr algn="ctr"/>
                      <a:r>
                        <a:rPr lang="en-MY" dirty="0"/>
                        <a:t>C</a:t>
                      </a:r>
                    </a:p>
                  </a:txBody>
                  <a:tcPr/>
                </a:tc>
                <a:tc>
                  <a:txBody>
                    <a:bodyPr/>
                    <a:lstStyle/>
                    <a:p>
                      <a:pPr algn="ctr"/>
                      <a:r>
                        <a:rPr lang="en-MY" dirty="0"/>
                        <a:t>30</a:t>
                      </a:r>
                    </a:p>
                  </a:txBody>
                  <a:tcPr/>
                </a:tc>
                <a:tc>
                  <a:txBody>
                    <a:bodyPr/>
                    <a:lstStyle/>
                    <a:p>
                      <a:pPr algn="ctr"/>
                      <a:r>
                        <a:rPr lang="en-MY" dirty="0"/>
                        <a:t>10</a:t>
                      </a:r>
                    </a:p>
                  </a:txBody>
                  <a:tcPr/>
                </a:tc>
                <a:tc>
                  <a:txBody>
                    <a:bodyPr/>
                    <a:lstStyle/>
                    <a:p>
                      <a:pPr algn="ctr"/>
                      <a:r>
                        <a:rPr lang="en-MY" dirty="0"/>
                        <a:t>20</a:t>
                      </a:r>
                    </a:p>
                  </a:txBody>
                  <a:tcPr/>
                </a:tc>
                <a:tc>
                  <a:txBody>
                    <a:bodyPr/>
                    <a:lstStyle/>
                    <a:p>
                      <a:pPr algn="ctr"/>
                      <a:r>
                        <a:rPr lang="en-MY" dirty="0"/>
                        <a:t>20</a:t>
                      </a:r>
                      <a:endParaRPr lang="en-MY" dirty="0">
                        <a:solidFill>
                          <a:srgbClr val="FF0000"/>
                        </a:solidFill>
                      </a:endParaRPr>
                    </a:p>
                  </a:txBody>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MY" dirty="0"/>
                        <a:t>20</a:t>
                      </a:r>
                    </a:p>
                  </a:txBody>
                  <a:tcPr/>
                </a:tc>
                <a:tc>
                  <a:txBody>
                    <a:bodyPr/>
                    <a:lstStyle/>
                    <a:p>
                      <a:pPr algn="ctr"/>
                      <a:r>
                        <a:rPr lang="en-MY" dirty="0"/>
                        <a:t>100</a:t>
                      </a:r>
                    </a:p>
                  </a:txBody>
                  <a:tcPr/>
                </a:tc>
                <a:tc>
                  <a:txBody>
                    <a:bodyPr/>
                    <a:lstStyle/>
                    <a:p>
                      <a:pPr algn="ctr"/>
                      <a:r>
                        <a:rPr lang="en-MY" dirty="0"/>
                        <a:t>130</a:t>
                      </a:r>
                    </a:p>
                  </a:txBody>
                  <a:tcPr/>
                </a:tc>
                <a:tc>
                  <a:txBody>
                    <a:bodyPr/>
                    <a:lstStyle/>
                    <a:p>
                      <a:pPr algn="ctr"/>
                      <a:r>
                        <a:rPr lang="en-MY" dirty="0"/>
                        <a:t>1</a:t>
                      </a:r>
                    </a:p>
                  </a:txBody>
                  <a:tcPr/>
                </a:tc>
                <a:extLst>
                  <a:ext uri="{0D108BD9-81ED-4DB2-BD59-A6C34878D82A}">
                    <a16:rowId xmlns:a16="http://schemas.microsoft.com/office/drawing/2014/main" val="386559191"/>
                  </a:ext>
                </a:extLst>
              </a:tr>
              <a:tr h="370840">
                <a:tc>
                  <a:txBody>
                    <a:bodyPr/>
                    <a:lstStyle/>
                    <a:p>
                      <a:pPr algn="ctr"/>
                      <a:r>
                        <a:rPr lang="en-MY" dirty="0"/>
                        <a:t>D</a:t>
                      </a:r>
                    </a:p>
                  </a:txBody>
                  <a:tcPr/>
                </a:tc>
                <a:tc>
                  <a:txBody>
                    <a:bodyPr/>
                    <a:lstStyle/>
                    <a:p>
                      <a:pPr algn="ctr"/>
                      <a:r>
                        <a:rPr lang="en-MY" dirty="0"/>
                        <a:t>30</a:t>
                      </a:r>
                    </a:p>
                  </a:txBody>
                  <a:tcPr/>
                </a:tc>
                <a:tc>
                  <a:txBody>
                    <a:bodyPr/>
                    <a:lstStyle/>
                    <a:p>
                      <a:pPr algn="ctr"/>
                      <a:r>
                        <a:rPr lang="en-MY" dirty="0"/>
                        <a:t>10</a:t>
                      </a:r>
                    </a:p>
                  </a:txBody>
                  <a:tcPr/>
                </a:tc>
                <a:tc>
                  <a:txBody>
                    <a:bodyPr/>
                    <a:lstStyle/>
                    <a:p>
                      <a:pPr algn="ctr"/>
                      <a:r>
                        <a:rPr lang="en-MY" dirty="0"/>
                        <a:t>20</a:t>
                      </a:r>
                    </a:p>
                  </a:txBody>
                  <a:tcPr/>
                </a:tc>
                <a:tc>
                  <a:txBody>
                    <a:bodyPr/>
                    <a:lstStyle/>
                    <a:p>
                      <a:pPr algn="ctr"/>
                      <a:r>
                        <a:rPr lang="en-MY" dirty="0"/>
                        <a:t>20</a:t>
                      </a:r>
                      <a:endParaRPr lang="en-MY" dirty="0">
                        <a:solidFill>
                          <a:srgbClr val="FF0000"/>
                        </a:solidFill>
                      </a:endParaRPr>
                    </a:p>
                  </a:txBody>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MY" dirty="0"/>
                        <a:t>0</a:t>
                      </a:r>
                    </a:p>
                  </a:txBody>
                  <a:tcPr/>
                </a:tc>
                <a:tc>
                  <a:txBody>
                    <a:bodyPr/>
                    <a:lstStyle/>
                    <a:p>
                      <a:pPr algn="ctr"/>
                      <a:r>
                        <a:rPr lang="en-MY" dirty="0"/>
                        <a:t>80</a:t>
                      </a:r>
                    </a:p>
                  </a:txBody>
                  <a:tcPr/>
                </a:tc>
                <a:tc>
                  <a:txBody>
                    <a:bodyPr/>
                    <a:lstStyle/>
                    <a:p>
                      <a:pPr algn="ctr"/>
                      <a:r>
                        <a:rPr lang="en-MY" dirty="0"/>
                        <a:t>120</a:t>
                      </a:r>
                    </a:p>
                  </a:txBody>
                  <a:tcPr/>
                </a:tc>
                <a:tc>
                  <a:txBody>
                    <a:bodyPr/>
                    <a:lstStyle/>
                    <a:p>
                      <a:pPr algn="ctr"/>
                      <a:r>
                        <a:rPr lang="en-MY" dirty="0"/>
                        <a:t>4</a:t>
                      </a:r>
                    </a:p>
                  </a:txBody>
                  <a:tcPr/>
                </a:tc>
                <a:extLst>
                  <a:ext uri="{0D108BD9-81ED-4DB2-BD59-A6C34878D82A}">
                    <a16:rowId xmlns:a16="http://schemas.microsoft.com/office/drawing/2014/main" val="870106895"/>
                  </a:ext>
                </a:extLst>
              </a:tr>
            </a:tbl>
          </a:graphicData>
        </a:graphic>
      </p:graphicFrame>
      <p:sp>
        <p:nvSpPr>
          <p:cNvPr id="5" name="Oval 4"/>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0139F17-BEA9-DCAB-40F8-160FB412E9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Tree>
    <p:extLst>
      <p:ext uri="{BB962C8B-B14F-4D97-AF65-F5344CB8AC3E}">
        <p14:creationId xmlns:p14="http://schemas.microsoft.com/office/powerpoint/2010/main" val="31881566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502B90CB-8D33-983D-DED4-962BFB85C80D}"/>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A8EB9FF1-08AE-4476-8D74-404A7EE69ACC}"/>
              </a:ext>
            </a:extLst>
          </p:cNvPr>
          <p:cNvSpPr/>
          <p:nvPr/>
        </p:nvSpPr>
        <p:spPr>
          <a:xfrm>
            <a:off x="1066800" y="1647826"/>
            <a:ext cx="4791075" cy="408622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8CA5903-53E0-38F6-BD4A-E85C5B1AE80B}"/>
              </a:ext>
            </a:extLst>
          </p:cNvPr>
          <p:cNvSpPr/>
          <p:nvPr/>
        </p:nvSpPr>
        <p:spPr>
          <a:xfrm>
            <a:off x="6324600" y="1638301"/>
            <a:ext cx="4791075" cy="408622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 name="Table 10">
            <a:extLst>
              <a:ext uri="{FF2B5EF4-FFF2-40B4-BE49-F238E27FC236}">
                <a16:creationId xmlns:a16="http://schemas.microsoft.com/office/drawing/2014/main" id="{E5D8EF09-6F12-6B69-A802-651F57288F70}"/>
              </a:ext>
            </a:extLst>
          </p:cNvPr>
          <p:cNvGraphicFramePr>
            <a:graphicFrameLocks noGrp="1"/>
          </p:cNvGraphicFramePr>
          <p:nvPr>
            <p:extLst>
              <p:ext uri="{D42A27DB-BD31-4B8C-83A1-F6EECF244321}">
                <p14:modId xmlns:p14="http://schemas.microsoft.com/office/powerpoint/2010/main" val="2659591598"/>
              </p:ext>
            </p:extLst>
          </p:nvPr>
        </p:nvGraphicFramePr>
        <p:xfrm>
          <a:off x="1146175" y="1866900"/>
          <a:ext cx="4664075" cy="3448049"/>
        </p:xfrm>
        <a:graphic>
          <a:graphicData uri="http://schemas.openxmlformats.org/drawingml/2006/table">
            <a:tbl>
              <a:tblPr firstRow="1" bandRow="1">
                <a:tableStyleId>{5C22544A-7EE6-4342-B048-85BDC9FD1C3A}</a:tableStyleId>
              </a:tblPr>
              <a:tblGrid>
                <a:gridCol w="1156909">
                  <a:extLst>
                    <a:ext uri="{9D8B030D-6E8A-4147-A177-3AD203B41FA5}">
                      <a16:colId xmlns:a16="http://schemas.microsoft.com/office/drawing/2014/main" val="908066491"/>
                    </a:ext>
                  </a:extLst>
                </a:gridCol>
                <a:gridCol w="3507166">
                  <a:extLst>
                    <a:ext uri="{9D8B030D-6E8A-4147-A177-3AD203B41FA5}">
                      <a16:colId xmlns:a16="http://schemas.microsoft.com/office/drawing/2014/main" val="3167338628"/>
                    </a:ext>
                  </a:extLst>
                </a:gridCol>
              </a:tblGrid>
              <a:tr h="480358">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MY" sz="1800" b="1" kern="1200" baseline="0" dirty="0">
                          <a:solidFill>
                            <a:schemeClr val="tx1"/>
                          </a:solidFill>
                          <a:latin typeface="+mn-lt"/>
                          <a:ea typeface="+mn-ea"/>
                          <a:cs typeface="+mn-cs"/>
                        </a:rPr>
                        <a:t>Age</a:t>
                      </a:r>
                    </a:p>
                  </a:txBody>
                  <a:tcPr>
                    <a:solidFill>
                      <a:schemeClr val="bg1">
                        <a:lumMod val="95000"/>
                      </a:schemeClr>
                    </a:solidFill>
                  </a:tcPr>
                </a:tc>
                <a:tc>
                  <a:txBody>
                    <a:bodyPr/>
                    <a:lstStyle/>
                    <a:p>
                      <a:r>
                        <a:rPr lang="en-MY" dirty="0">
                          <a:solidFill>
                            <a:srgbClr val="002060"/>
                          </a:solidFill>
                        </a:rPr>
                        <a:t>8-13</a:t>
                      </a:r>
                      <a:endParaRPr lang="en-US" dirty="0">
                        <a:solidFill>
                          <a:srgbClr val="002060"/>
                        </a:solidFill>
                      </a:endParaRPr>
                    </a:p>
                  </a:txBody>
                  <a:tcPr>
                    <a:solidFill>
                      <a:schemeClr val="bg1">
                        <a:lumMod val="95000"/>
                      </a:schemeClr>
                    </a:solidFill>
                  </a:tcPr>
                </a:tc>
                <a:extLst>
                  <a:ext uri="{0D108BD9-81ED-4DB2-BD59-A6C34878D82A}">
                    <a16:rowId xmlns:a16="http://schemas.microsoft.com/office/drawing/2014/main" val="3427738065"/>
                  </a:ext>
                </a:extLst>
              </a:tr>
              <a:tr h="480358">
                <a:tc>
                  <a:txBody>
                    <a:bodyPr/>
                    <a:lstStyle/>
                    <a:p>
                      <a:r>
                        <a:rPr lang="en-MY" dirty="0"/>
                        <a:t>Category</a:t>
                      </a:r>
                      <a:endParaRPr lang="en-US" dirty="0"/>
                    </a:p>
                  </a:txBody>
                  <a:tcPr/>
                </a:tc>
                <a:tc>
                  <a:txBody>
                    <a:bodyPr/>
                    <a:lstStyle/>
                    <a:p>
                      <a:r>
                        <a:rPr lang="en-MY" dirty="0"/>
                        <a:t>Team 2 VS 2 (Tournament)</a:t>
                      </a:r>
                      <a:endParaRPr lang="en-US" dirty="0"/>
                    </a:p>
                  </a:txBody>
                  <a:tcPr/>
                </a:tc>
                <a:extLst>
                  <a:ext uri="{0D108BD9-81ED-4DB2-BD59-A6C34878D82A}">
                    <a16:rowId xmlns:a16="http://schemas.microsoft.com/office/drawing/2014/main" val="375098544"/>
                  </a:ext>
                </a:extLst>
              </a:tr>
              <a:tr h="829111">
                <a:tc>
                  <a:txBody>
                    <a:bodyPr/>
                    <a:lstStyle/>
                    <a:p>
                      <a:r>
                        <a:rPr lang="en-MY" dirty="0"/>
                        <a:t>Robot Kits Allowed</a:t>
                      </a:r>
                      <a:endParaRPr lang="en-US" dirty="0"/>
                    </a:p>
                  </a:txBody>
                  <a:tcPr/>
                </a:tc>
                <a:tc>
                  <a:txBody>
                    <a:bodyPr/>
                    <a:lstStyle/>
                    <a:p>
                      <a:r>
                        <a:rPr lang="en-MY" dirty="0"/>
                        <a:t>MRT Series &amp; HUNA educational robot kit</a:t>
                      </a:r>
                      <a:endParaRPr lang="en-US" dirty="0"/>
                    </a:p>
                  </a:txBody>
                  <a:tcPr/>
                </a:tc>
                <a:extLst>
                  <a:ext uri="{0D108BD9-81ED-4DB2-BD59-A6C34878D82A}">
                    <a16:rowId xmlns:a16="http://schemas.microsoft.com/office/drawing/2014/main" val="3338115504"/>
                  </a:ext>
                </a:extLst>
              </a:tr>
              <a:tr h="829111">
                <a:tc>
                  <a:txBody>
                    <a:bodyPr/>
                    <a:lstStyle/>
                    <a:p>
                      <a:r>
                        <a:rPr lang="en-MY" dirty="0"/>
                        <a:t>Mission</a:t>
                      </a:r>
                      <a:endParaRPr lang="en-US" dirty="0"/>
                    </a:p>
                  </a:txBody>
                  <a:tcPr/>
                </a:tc>
                <a:tc>
                  <a:txBody>
                    <a:bodyPr/>
                    <a:lstStyle/>
                    <a:p>
                      <a:r>
                        <a:rPr lang="en-MY" dirty="0"/>
                        <a:t>Push blocks to form equation</a:t>
                      </a:r>
                      <a:endParaRPr lang="en-US" dirty="0"/>
                    </a:p>
                  </a:txBody>
                  <a:tcPr/>
                </a:tc>
                <a:extLst>
                  <a:ext uri="{0D108BD9-81ED-4DB2-BD59-A6C34878D82A}">
                    <a16:rowId xmlns:a16="http://schemas.microsoft.com/office/drawing/2014/main" val="46155910"/>
                  </a:ext>
                </a:extLst>
              </a:tr>
              <a:tr h="829111">
                <a:tc>
                  <a:txBody>
                    <a:bodyPr/>
                    <a:lstStyle/>
                    <a:p>
                      <a:r>
                        <a:rPr lang="en-MY" dirty="0"/>
                        <a:t>Robot Building</a:t>
                      </a:r>
                      <a:endParaRPr lang="en-US" dirty="0"/>
                    </a:p>
                  </a:txBody>
                  <a:tcPr/>
                </a:tc>
                <a:tc>
                  <a:txBody>
                    <a:bodyPr/>
                    <a:lstStyle/>
                    <a:p>
                      <a:r>
                        <a:rPr lang="en-MY" dirty="0"/>
                        <a:t>Pre-build remote control robot</a:t>
                      </a:r>
                      <a:endParaRPr lang="en-US" dirty="0"/>
                    </a:p>
                  </a:txBody>
                  <a:tcPr/>
                </a:tc>
                <a:extLst>
                  <a:ext uri="{0D108BD9-81ED-4DB2-BD59-A6C34878D82A}">
                    <a16:rowId xmlns:a16="http://schemas.microsoft.com/office/drawing/2014/main" val="161686148"/>
                  </a:ext>
                </a:extLst>
              </a:tr>
            </a:tbl>
          </a:graphicData>
        </a:graphic>
      </p:graphicFrame>
      <p:sp>
        <p:nvSpPr>
          <p:cNvPr id="2" name="Title 1">
            <a:extLst>
              <a:ext uri="{FF2B5EF4-FFF2-40B4-BE49-F238E27FC236}">
                <a16:creationId xmlns:a16="http://schemas.microsoft.com/office/drawing/2014/main" id="{41BB8B1B-D797-AEFF-90D0-56630BF77435}"/>
              </a:ext>
            </a:extLst>
          </p:cNvPr>
          <p:cNvSpPr>
            <a:spLocks noGrp="1"/>
          </p:cNvSpPr>
          <p:nvPr>
            <p:ph type="title"/>
          </p:nvPr>
        </p:nvSpPr>
        <p:spPr/>
        <p:txBody>
          <a:bodyPr>
            <a:noAutofit/>
          </a:bodyPr>
          <a:lstStyle/>
          <a:p>
            <a:r>
              <a:rPr lang="en-MY" sz="3500" dirty="0">
                <a:solidFill>
                  <a:srgbClr val="002060"/>
                </a:solidFill>
              </a:rPr>
              <a:t>JUNIOR : MATH CHALLENGE</a:t>
            </a:r>
          </a:p>
        </p:txBody>
      </p:sp>
      <p:pic>
        <p:nvPicPr>
          <p:cNvPr id="8" name="Picture 7">
            <a:extLst>
              <a:ext uri="{FF2B5EF4-FFF2-40B4-BE49-F238E27FC236}">
                <a16:creationId xmlns:a16="http://schemas.microsoft.com/office/drawing/2014/main" id="{7210F31F-1D3D-5F15-50C6-80384468BE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pic>
        <p:nvPicPr>
          <p:cNvPr id="5" name="Picture 4">
            <a:extLst>
              <a:ext uri="{FF2B5EF4-FFF2-40B4-BE49-F238E27FC236}">
                <a16:creationId xmlns:a16="http://schemas.microsoft.com/office/drawing/2014/main" id="{F7E1517E-72C3-C836-5D9B-A72E26F1D339}"/>
              </a:ext>
            </a:extLst>
          </p:cNvPr>
          <p:cNvPicPr>
            <a:picLocks noChangeAspect="1"/>
          </p:cNvPicPr>
          <p:nvPr/>
        </p:nvPicPr>
        <p:blipFill>
          <a:blip r:embed="rId3"/>
          <a:stretch>
            <a:fillRect/>
          </a:stretch>
        </p:blipFill>
        <p:spPr>
          <a:xfrm>
            <a:off x="6419850" y="2412655"/>
            <a:ext cx="4667445" cy="2349845"/>
          </a:xfrm>
          <a:prstGeom prst="rect">
            <a:avLst/>
          </a:prstGeom>
        </p:spPr>
      </p:pic>
    </p:spTree>
    <p:extLst>
      <p:ext uri="{BB962C8B-B14F-4D97-AF65-F5344CB8AC3E}">
        <p14:creationId xmlns:p14="http://schemas.microsoft.com/office/powerpoint/2010/main" val="42800158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1CB1215C-E139-080F-393E-C3A9B35C46F2}"/>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A15131F4-FAE7-02D7-3A16-C565551109FA}"/>
              </a:ext>
            </a:extLst>
          </p:cNvPr>
          <p:cNvPicPr>
            <a:picLocks noChangeAspect="1"/>
          </p:cNvPicPr>
          <p:nvPr/>
        </p:nvPicPr>
        <p:blipFill>
          <a:blip r:embed="rId2"/>
          <a:stretch>
            <a:fillRect/>
          </a:stretch>
        </p:blipFill>
        <p:spPr>
          <a:xfrm>
            <a:off x="837430" y="2353645"/>
            <a:ext cx="7944177" cy="3999530"/>
          </a:xfrm>
          <a:prstGeom prst="rect">
            <a:avLst/>
          </a:prstGeom>
        </p:spPr>
      </p:pic>
      <p:sp>
        <p:nvSpPr>
          <p:cNvPr id="2" name="Title 1">
            <a:extLst>
              <a:ext uri="{FF2B5EF4-FFF2-40B4-BE49-F238E27FC236}">
                <a16:creationId xmlns:a16="http://schemas.microsoft.com/office/drawing/2014/main" id="{F4705BA6-A5A7-A3DC-7E12-1190E46B1E9E}"/>
              </a:ext>
            </a:extLst>
          </p:cNvPr>
          <p:cNvSpPr>
            <a:spLocks noGrp="1"/>
          </p:cNvSpPr>
          <p:nvPr>
            <p:ph type="title"/>
          </p:nvPr>
        </p:nvSpPr>
        <p:spPr>
          <a:xfrm>
            <a:off x="2533574" y="768975"/>
            <a:ext cx="7269017" cy="785091"/>
          </a:xfrm>
        </p:spPr>
        <p:txBody>
          <a:bodyPr/>
          <a:lstStyle/>
          <a:p>
            <a:r>
              <a:rPr lang="en-MY" dirty="0">
                <a:solidFill>
                  <a:srgbClr val="002060"/>
                </a:solidFill>
              </a:rPr>
              <a:t>MATH CHALLENGE GAME FIELD</a:t>
            </a:r>
          </a:p>
        </p:txBody>
      </p:sp>
      <p:sp>
        <p:nvSpPr>
          <p:cNvPr id="5" name="Oval 4">
            <a:extLst>
              <a:ext uri="{FF2B5EF4-FFF2-40B4-BE49-F238E27FC236}">
                <a16:creationId xmlns:a16="http://schemas.microsoft.com/office/drawing/2014/main" id="{946C5392-3678-7A6A-81C6-F65695CD35DD}"/>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A2F0A065-6398-1D0C-30EB-F64AD33CD8EE}"/>
              </a:ext>
            </a:extLst>
          </p:cNvPr>
          <p:cNvCxnSpPr>
            <a:cxnSpLocks/>
          </p:cNvCxnSpPr>
          <p:nvPr/>
        </p:nvCxnSpPr>
        <p:spPr>
          <a:xfrm>
            <a:off x="838200" y="2194560"/>
            <a:ext cx="7935097"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C82A91A-713A-E244-2C31-17BAE4C17A6E}"/>
              </a:ext>
            </a:extLst>
          </p:cNvPr>
          <p:cNvCxnSpPr>
            <a:cxnSpLocks/>
          </p:cNvCxnSpPr>
          <p:nvPr/>
        </p:nvCxnSpPr>
        <p:spPr>
          <a:xfrm>
            <a:off x="701040" y="2362200"/>
            <a:ext cx="0" cy="399741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2E57FE67-1DF3-6842-B311-CA37D778DBBC}"/>
              </a:ext>
            </a:extLst>
          </p:cNvPr>
          <p:cNvCxnSpPr>
            <a:cxnSpLocks/>
          </p:cNvCxnSpPr>
          <p:nvPr/>
        </p:nvCxnSpPr>
        <p:spPr>
          <a:xfrm>
            <a:off x="5982318" y="3143147"/>
            <a:ext cx="0" cy="33322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604A71E9-DD64-08A5-0B70-4A3C72835A5D}"/>
              </a:ext>
            </a:extLst>
          </p:cNvPr>
          <p:cNvCxnSpPr>
            <a:cxnSpLocks/>
          </p:cNvCxnSpPr>
          <p:nvPr/>
        </p:nvCxnSpPr>
        <p:spPr>
          <a:xfrm>
            <a:off x="6090233" y="3037703"/>
            <a:ext cx="359994"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9A2076FB-E136-570C-E258-0AD6981A4D79}"/>
              </a:ext>
            </a:extLst>
          </p:cNvPr>
          <p:cNvCxnSpPr>
            <a:cxnSpLocks/>
          </p:cNvCxnSpPr>
          <p:nvPr/>
        </p:nvCxnSpPr>
        <p:spPr>
          <a:xfrm>
            <a:off x="6289589" y="4926227"/>
            <a:ext cx="0" cy="20594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BF8F1B46-E9FF-EB91-C317-3309F8179468}"/>
              </a:ext>
            </a:extLst>
          </p:cNvPr>
          <p:cNvCxnSpPr>
            <a:cxnSpLocks/>
          </p:cNvCxnSpPr>
          <p:nvPr/>
        </p:nvCxnSpPr>
        <p:spPr>
          <a:xfrm>
            <a:off x="8425660" y="2926492"/>
            <a:ext cx="359994"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EC0CA29A-1AA2-6175-C53D-F62A3A9BDFF9}"/>
              </a:ext>
            </a:extLst>
          </p:cNvPr>
          <p:cNvCxnSpPr>
            <a:cxnSpLocks/>
          </p:cNvCxnSpPr>
          <p:nvPr/>
        </p:nvCxnSpPr>
        <p:spPr>
          <a:xfrm>
            <a:off x="8844966" y="2957796"/>
            <a:ext cx="0" cy="33322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221EF21-A773-6B1C-0980-2F17CA4EA034}"/>
              </a:ext>
            </a:extLst>
          </p:cNvPr>
          <p:cNvCxnSpPr>
            <a:cxnSpLocks/>
          </p:cNvCxnSpPr>
          <p:nvPr/>
        </p:nvCxnSpPr>
        <p:spPr>
          <a:xfrm>
            <a:off x="8616778" y="5226909"/>
            <a:ext cx="0" cy="20594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1E6DB8B6-3212-3630-6669-F993972C9A47}"/>
              </a:ext>
            </a:extLst>
          </p:cNvPr>
          <p:cNvCxnSpPr>
            <a:cxnSpLocks/>
          </p:cNvCxnSpPr>
          <p:nvPr/>
        </p:nvCxnSpPr>
        <p:spPr>
          <a:xfrm>
            <a:off x="5660682" y="3970123"/>
            <a:ext cx="0" cy="70433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7CBF7412-8801-3877-2D5F-04ABC55F2BC0}"/>
              </a:ext>
            </a:extLst>
          </p:cNvPr>
          <p:cNvCxnSpPr>
            <a:cxnSpLocks/>
          </p:cNvCxnSpPr>
          <p:nvPr/>
        </p:nvCxnSpPr>
        <p:spPr>
          <a:xfrm>
            <a:off x="4856102" y="4804977"/>
            <a:ext cx="710102"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5DFA41C8-48F3-28E1-44CB-8B61DD3E4DDA}"/>
              </a:ext>
            </a:extLst>
          </p:cNvPr>
          <p:cNvSpPr txBox="1"/>
          <p:nvPr/>
        </p:nvSpPr>
        <p:spPr>
          <a:xfrm>
            <a:off x="4473146" y="1927654"/>
            <a:ext cx="644728" cy="276999"/>
          </a:xfrm>
          <a:prstGeom prst="rect">
            <a:avLst/>
          </a:prstGeom>
          <a:noFill/>
        </p:spPr>
        <p:txBody>
          <a:bodyPr wrap="none" rtlCol="0">
            <a:spAutoFit/>
          </a:bodyPr>
          <a:lstStyle/>
          <a:p>
            <a:r>
              <a:rPr lang="en-US" sz="1200" dirty="0"/>
              <a:t>244 cm</a:t>
            </a:r>
          </a:p>
        </p:txBody>
      </p:sp>
      <p:sp>
        <p:nvSpPr>
          <p:cNvPr id="32" name="TextBox 31">
            <a:extLst>
              <a:ext uri="{FF2B5EF4-FFF2-40B4-BE49-F238E27FC236}">
                <a16:creationId xmlns:a16="http://schemas.microsoft.com/office/drawing/2014/main" id="{8911AC32-6F1B-6733-2E71-05141BDF9854}"/>
              </a:ext>
            </a:extLst>
          </p:cNvPr>
          <p:cNvSpPr txBox="1"/>
          <p:nvPr/>
        </p:nvSpPr>
        <p:spPr>
          <a:xfrm>
            <a:off x="123568" y="4254843"/>
            <a:ext cx="644728" cy="276999"/>
          </a:xfrm>
          <a:prstGeom prst="rect">
            <a:avLst/>
          </a:prstGeom>
          <a:noFill/>
        </p:spPr>
        <p:txBody>
          <a:bodyPr wrap="none" rtlCol="0">
            <a:spAutoFit/>
          </a:bodyPr>
          <a:lstStyle/>
          <a:p>
            <a:r>
              <a:rPr lang="en-US" sz="1200" dirty="0"/>
              <a:t>122 cm</a:t>
            </a:r>
          </a:p>
        </p:txBody>
      </p:sp>
      <p:sp>
        <p:nvSpPr>
          <p:cNvPr id="33" name="TextBox 32">
            <a:extLst>
              <a:ext uri="{FF2B5EF4-FFF2-40B4-BE49-F238E27FC236}">
                <a16:creationId xmlns:a16="http://schemas.microsoft.com/office/drawing/2014/main" id="{4FA3EF95-C504-6AC5-95A4-3C05780F26ED}"/>
              </a:ext>
            </a:extLst>
          </p:cNvPr>
          <p:cNvSpPr txBox="1"/>
          <p:nvPr/>
        </p:nvSpPr>
        <p:spPr>
          <a:xfrm>
            <a:off x="5601473" y="4212624"/>
            <a:ext cx="566181" cy="276999"/>
          </a:xfrm>
          <a:prstGeom prst="rect">
            <a:avLst/>
          </a:prstGeom>
          <a:noFill/>
        </p:spPr>
        <p:txBody>
          <a:bodyPr wrap="none" rtlCol="0">
            <a:spAutoFit/>
          </a:bodyPr>
          <a:lstStyle/>
          <a:p>
            <a:r>
              <a:rPr lang="en-US" sz="1200" dirty="0"/>
              <a:t>22 cm</a:t>
            </a:r>
          </a:p>
        </p:txBody>
      </p:sp>
      <p:sp>
        <p:nvSpPr>
          <p:cNvPr id="34" name="TextBox 33">
            <a:extLst>
              <a:ext uri="{FF2B5EF4-FFF2-40B4-BE49-F238E27FC236}">
                <a16:creationId xmlns:a16="http://schemas.microsoft.com/office/drawing/2014/main" id="{CC8F90C9-13CC-9C04-5D59-D3D46DFF773D}"/>
              </a:ext>
            </a:extLst>
          </p:cNvPr>
          <p:cNvSpPr txBox="1"/>
          <p:nvPr/>
        </p:nvSpPr>
        <p:spPr>
          <a:xfrm>
            <a:off x="4908980" y="4782580"/>
            <a:ext cx="566181" cy="276999"/>
          </a:xfrm>
          <a:prstGeom prst="rect">
            <a:avLst/>
          </a:prstGeom>
          <a:noFill/>
        </p:spPr>
        <p:txBody>
          <a:bodyPr wrap="none" rtlCol="0">
            <a:spAutoFit/>
          </a:bodyPr>
          <a:lstStyle/>
          <a:p>
            <a:r>
              <a:rPr lang="en-US" sz="1200" dirty="0"/>
              <a:t>22 cm</a:t>
            </a:r>
          </a:p>
        </p:txBody>
      </p:sp>
      <p:sp>
        <p:nvSpPr>
          <p:cNvPr id="35" name="TextBox 34">
            <a:extLst>
              <a:ext uri="{FF2B5EF4-FFF2-40B4-BE49-F238E27FC236}">
                <a16:creationId xmlns:a16="http://schemas.microsoft.com/office/drawing/2014/main" id="{C273CBEF-A77B-3FE9-474D-1C8021040263}"/>
              </a:ext>
            </a:extLst>
          </p:cNvPr>
          <p:cNvSpPr txBox="1"/>
          <p:nvPr/>
        </p:nvSpPr>
        <p:spPr>
          <a:xfrm>
            <a:off x="6017741" y="2788508"/>
            <a:ext cx="566181" cy="276999"/>
          </a:xfrm>
          <a:prstGeom prst="rect">
            <a:avLst/>
          </a:prstGeom>
          <a:noFill/>
        </p:spPr>
        <p:txBody>
          <a:bodyPr wrap="none" rtlCol="0">
            <a:spAutoFit/>
          </a:bodyPr>
          <a:lstStyle/>
          <a:p>
            <a:r>
              <a:rPr lang="en-US" sz="1200" dirty="0"/>
              <a:t>10 cm</a:t>
            </a:r>
          </a:p>
        </p:txBody>
      </p:sp>
      <p:sp>
        <p:nvSpPr>
          <p:cNvPr id="36" name="TextBox 35">
            <a:extLst>
              <a:ext uri="{FF2B5EF4-FFF2-40B4-BE49-F238E27FC236}">
                <a16:creationId xmlns:a16="http://schemas.microsoft.com/office/drawing/2014/main" id="{4EB6B962-5C5A-D07E-9E3B-B460EB4B8A9B}"/>
              </a:ext>
            </a:extLst>
          </p:cNvPr>
          <p:cNvSpPr txBox="1"/>
          <p:nvPr/>
        </p:nvSpPr>
        <p:spPr>
          <a:xfrm>
            <a:off x="5498758" y="3183925"/>
            <a:ext cx="566181" cy="276999"/>
          </a:xfrm>
          <a:prstGeom prst="rect">
            <a:avLst/>
          </a:prstGeom>
          <a:noFill/>
        </p:spPr>
        <p:txBody>
          <a:bodyPr wrap="none" rtlCol="0">
            <a:spAutoFit/>
          </a:bodyPr>
          <a:lstStyle/>
          <a:p>
            <a:r>
              <a:rPr lang="en-US" sz="1200" dirty="0"/>
              <a:t>10 cm</a:t>
            </a:r>
          </a:p>
        </p:txBody>
      </p:sp>
      <p:sp>
        <p:nvSpPr>
          <p:cNvPr id="37" name="TextBox 36">
            <a:extLst>
              <a:ext uri="{FF2B5EF4-FFF2-40B4-BE49-F238E27FC236}">
                <a16:creationId xmlns:a16="http://schemas.microsoft.com/office/drawing/2014/main" id="{CC8E7CCA-9ABA-34F9-FD3B-48018B15F3BD}"/>
              </a:ext>
            </a:extLst>
          </p:cNvPr>
          <p:cNvSpPr txBox="1"/>
          <p:nvPr/>
        </p:nvSpPr>
        <p:spPr>
          <a:xfrm>
            <a:off x="5663514" y="4872681"/>
            <a:ext cx="487634" cy="276999"/>
          </a:xfrm>
          <a:prstGeom prst="rect">
            <a:avLst/>
          </a:prstGeom>
          <a:noFill/>
        </p:spPr>
        <p:txBody>
          <a:bodyPr wrap="none" rtlCol="0">
            <a:spAutoFit/>
          </a:bodyPr>
          <a:lstStyle/>
          <a:p>
            <a:r>
              <a:rPr lang="en-US" sz="1200" dirty="0"/>
              <a:t>5 cm</a:t>
            </a:r>
          </a:p>
        </p:txBody>
      </p:sp>
      <p:sp>
        <p:nvSpPr>
          <p:cNvPr id="38" name="TextBox 37">
            <a:extLst>
              <a:ext uri="{FF2B5EF4-FFF2-40B4-BE49-F238E27FC236}">
                <a16:creationId xmlns:a16="http://schemas.microsoft.com/office/drawing/2014/main" id="{EFFD89BD-B422-86C8-D008-F7CDE4FD9E00}"/>
              </a:ext>
            </a:extLst>
          </p:cNvPr>
          <p:cNvSpPr txBox="1"/>
          <p:nvPr/>
        </p:nvSpPr>
        <p:spPr>
          <a:xfrm>
            <a:off x="8715633" y="5181600"/>
            <a:ext cx="487634" cy="276999"/>
          </a:xfrm>
          <a:prstGeom prst="rect">
            <a:avLst/>
          </a:prstGeom>
          <a:noFill/>
        </p:spPr>
        <p:txBody>
          <a:bodyPr wrap="none" rtlCol="0">
            <a:spAutoFit/>
          </a:bodyPr>
          <a:lstStyle/>
          <a:p>
            <a:r>
              <a:rPr lang="en-US" sz="1200" dirty="0"/>
              <a:t>5 cm</a:t>
            </a:r>
          </a:p>
        </p:txBody>
      </p:sp>
      <p:sp>
        <p:nvSpPr>
          <p:cNvPr id="39" name="TextBox 38">
            <a:extLst>
              <a:ext uri="{FF2B5EF4-FFF2-40B4-BE49-F238E27FC236}">
                <a16:creationId xmlns:a16="http://schemas.microsoft.com/office/drawing/2014/main" id="{0EA1DE03-64F1-7FFA-924D-D19358222393}"/>
              </a:ext>
            </a:extLst>
          </p:cNvPr>
          <p:cNvSpPr txBox="1"/>
          <p:nvPr/>
        </p:nvSpPr>
        <p:spPr>
          <a:xfrm>
            <a:off x="8839201" y="3031525"/>
            <a:ext cx="566181" cy="276999"/>
          </a:xfrm>
          <a:prstGeom prst="rect">
            <a:avLst/>
          </a:prstGeom>
          <a:noFill/>
        </p:spPr>
        <p:txBody>
          <a:bodyPr wrap="none" rtlCol="0">
            <a:spAutoFit/>
          </a:bodyPr>
          <a:lstStyle/>
          <a:p>
            <a:r>
              <a:rPr lang="en-US" sz="1200" dirty="0"/>
              <a:t>10 cm</a:t>
            </a:r>
          </a:p>
        </p:txBody>
      </p:sp>
      <p:sp>
        <p:nvSpPr>
          <p:cNvPr id="40" name="TextBox 39">
            <a:extLst>
              <a:ext uri="{FF2B5EF4-FFF2-40B4-BE49-F238E27FC236}">
                <a16:creationId xmlns:a16="http://schemas.microsoft.com/office/drawing/2014/main" id="{83584CC2-1C8B-C60F-557E-903E58C2E70C}"/>
              </a:ext>
            </a:extLst>
          </p:cNvPr>
          <p:cNvSpPr txBox="1"/>
          <p:nvPr/>
        </p:nvSpPr>
        <p:spPr>
          <a:xfrm>
            <a:off x="8320217" y="2677298"/>
            <a:ext cx="566181" cy="276999"/>
          </a:xfrm>
          <a:prstGeom prst="rect">
            <a:avLst/>
          </a:prstGeom>
          <a:noFill/>
        </p:spPr>
        <p:txBody>
          <a:bodyPr wrap="none" rtlCol="0">
            <a:spAutoFit/>
          </a:bodyPr>
          <a:lstStyle/>
          <a:p>
            <a:r>
              <a:rPr lang="en-US" sz="1200" dirty="0"/>
              <a:t>10 cm</a:t>
            </a:r>
          </a:p>
        </p:txBody>
      </p:sp>
      <p:pic>
        <p:nvPicPr>
          <p:cNvPr id="41" name="Picture 40">
            <a:extLst>
              <a:ext uri="{FF2B5EF4-FFF2-40B4-BE49-F238E27FC236}">
                <a16:creationId xmlns:a16="http://schemas.microsoft.com/office/drawing/2014/main" id="{DD2484F4-A0B0-75D1-63C2-45E723FB4762}"/>
              </a:ext>
            </a:extLst>
          </p:cNvPr>
          <p:cNvPicPr>
            <a:picLocks noChangeAspect="1"/>
          </p:cNvPicPr>
          <p:nvPr/>
        </p:nvPicPr>
        <p:blipFill>
          <a:blip r:embed="rId3"/>
          <a:stretch>
            <a:fillRect/>
          </a:stretch>
        </p:blipFill>
        <p:spPr>
          <a:xfrm>
            <a:off x="10085503" y="2660822"/>
            <a:ext cx="818560" cy="786874"/>
          </a:xfrm>
          <a:prstGeom prst="rect">
            <a:avLst/>
          </a:prstGeom>
        </p:spPr>
      </p:pic>
      <p:sp>
        <p:nvSpPr>
          <p:cNvPr id="42" name="TextBox 41">
            <a:extLst>
              <a:ext uri="{FF2B5EF4-FFF2-40B4-BE49-F238E27FC236}">
                <a16:creationId xmlns:a16="http://schemas.microsoft.com/office/drawing/2014/main" id="{102870D7-4E1D-B7D5-2966-5027BD954DAF}"/>
              </a:ext>
            </a:extLst>
          </p:cNvPr>
          <p:cNvSpPr txBox="1"/>
          <p:nvPr/>
        </p:nvSpPr>
        <p:spPr>
          <a:xfrm>
            <a:off x="6153667" y="3171569"/>
            <a:ext cx="263214" cy="276999"/>
          </a:xfrm>
          <a:prstGeom prst="rect">
            <a:avLst/>
          </a:prstGeom>
          <a:noFill/>
        </p:spPr>
        <p:txBody>
          <a:bodyPr wrap="none" rtlCol="0">
            <a:spAutoFit/>
          </a:bodyPr>
          <a:lstStyle/>
          <a:p>
            <a:r>
              <a:rPr lang="en-US" sz="1200" dirty="0">
                <a:solidFill>
                  <a:schemeClr val="bg1">
                    <a:lumMod val="85000"/>
                  </a:schemeClr>
                </a:solidFill>
              </a:rPr>
              <a:t>0</a:t>
            </a:r>
          </a:p>
        </p:txBody>
      </p:sp>
      <p:sp>
        <p:nvSpPr>
          <p:cNvPr id="43" name="TextBox 42">
            <a:extLst>
              <a:ext uri="{FF2B5EF4-FFF2-40B4-BE49-F238E27FC236}">
                <a16:creationId xmlns:a16="http://schemas.microsoft.com/office/drawing/2014/main" id="{1A9E4760-7B85-3467-E386-62FEF9A56EAA}"/>
              </a:ext>
            </a:extLst>
          </p:cNvPr>
          <p:cNvSpPr txBox="1"/>
          <p:nvPr/>
        </p:nvSpPr>
        <p:spPr>
          <a:xfrm>
            <a:off x="6157785" y="3661720"/>
            <a:ext cx="263214" cy="276999"/>
          </a:xfrm>
          <a:prstGeom prst="rect">
            <a:avLst/>
          </a:prstGeom>
          <a:noFill/>
        </p:spPr>
        <p:txBody>
          <a:bodyPr wrap="none" rtlCol="0">
            <a:spAutoFit/>
          </a:bodyPr>
          <a:lstStyle/>
          <a:p>
            <a:r>
              <a:rPr lang="en-US" sz="1200" dirty="0">
                <a:solidFill>
                  <a:schemeClr val="bg1">
                    <a:lumMod val="85000"/>
                  </a:schemeClr>
                </a:solidFill>
              </a:rPr>
              <a:t>1</a:t>
            </a:r>
          </a:p>
        </p:txBody>
      </p:sp>
      <p:sp>
        <p:nvSpPr>
          <p:cNvPr id="44" name="TextBox 43">
            <a:extLst>
              <a:ext uri="{FF2B5EF4-FFF2-40B4-BE49-F238E27FC236}">
                <a16:creationId xmlns:a16="http://schemas.microsoft.com/office/drawing/2014/main" id="{F1D06F2B-44CE-A8D6-FD6F-AFEE9E435C85}"/>
              </a:ext>
            </a:extLst>
          </p:cNvPr>
          <p:cNvSpPr txBox="1"/>
          <p:nvPr/>
        </p:nvSpPr>
        <p:spPr>
          <a:xfrm>
            <a:off x="6157786" y="4164228"/>
            <a:ext cx="263214" cy="276999"/>
          </a:xfrm>
          <a:prstGeom prst="rect">
            <a:avLst/>
          </a:prstGeom>
          <a:noFill/>
        </p:spPr>
        <p:txBody>
          <a:bodyPr wrap="none" rtlCol="0">
            <a:spAutoFit/>
          </a:bodyPr>
          <a:lstStyle/>
          <a:p>
            <a:r>
              <a:rPr lang="en-US" sz="1200" dirty="0">
                <a:solidFill>
                  <a:schemeClr val="bg1">
                    <a:lumMod val="85000"/>
                  </a:schemeClr>
                </a:solidFill>
              </a:rPr>
              <a:t>2</a:t>
            </a:r>
          </a:p>
        </p:txBody>
      </p:sp>
      <p:sp>
        <p:nvSpPr>
          <p:cNvPr id="45" name="TextBox 44">
            <a:extLst>
              <a:ext uri="{FF2B5EF4-FFF2-40B4-BE49-F238E27FC236}">
                <a16:creationId xmlns:a16="http://schemas.microsoft.com/office/drawing/2014/main" id="{5F33EC48-C214-CC54-0215-E729BECA2C50}"/>
              </a:ext>
            </a:extLst>
          </p:cNvPr>
          <p:cNvSpPr txBox="1"/>
          <p:nvPr/>
        </p:nvSpPr>
        <p:spPr>
          <a:xfrm>
            <a:off x="6157786" y="4642023"/>
            <a:ext cx="263214" cy="276999"/>
          </a:xfrm>
          <a:prstGeom prst="rect">
            <a:avLst/>
          </a:prstGeom>
          <a:noFill/>
        </p:spPr>
        <p:txBody>
          <a:bodyPr wrap="none" rtlCol="0">
            <a:spAutoFit/>
          </a:bodyPr>
          <a:lstStyle/>
          <a:p>
            <a:r>
              <a:rPr lang="en-US" sz="1200" dirty="0">
                <a:solidFill>
                  <a:schemeClr val="bg1">
                    <a:lumMod val="85000"/>
                  </a:schemeClr>
                </a:solidFill>
              </a:rPr>
              <a:t>3</a:t>
            </a:r>
          </a:p>
        </p:txBody>
      </p:sp>
      <p:sp>
        <p:nvSpPr>
          <p:cNvPr id="46" name="TextBox 45">
            <a:extLst>
              <a:ext uri="{FF2B5EF4-FFF2-40B4-BE49-F238E27FC236}">
                <a16:creationId xmlns:a16="http://schemas.microsoft.com/office/drawing/2014/main" id="{B866224B-097C-9CFC-CEAC-704DBC5B2F2B}"/>
              </a:ext>
            </a:extLst>
          </p:cNvPr>
          <p:cNvSpPr txBox="1"/>
          <p:nvPr/>
        </p:nvSpPr>
        <p:spPr>
          <a:xfrm>
            <a:off x="6157785" y="5119818"/>
            <a:ext cx="263214" cy="276999"/>
          </a:xfrm>
          <a:prstGeom prst="rect">
            <a:avLst/>
          </a:prstGeom>
          <a:noFill/>
        </p:spPr>
        <p:txBody>
          <a:bodyPr wrap="none" rtlCol="0">
            <a:spAutoFit/>
          </a:bodyPr>
          <a:lstStyle/>
          <a:p>
            <a:r>
              <a:rPr lang="en-US" sz="1200" dirty="0">
                <a:solidFill>
                  <a:schemeClr val="bg1">
                    <a:lumMod val="85000"/>
                  </a:schemeClr>
                </a:solidFill>
              </a:rPr>
              <a:t>4</a:t>
            </a:r>
          </a:p>
        </p:txBody>
      </p:sp>
      <p:sp>
        <p:nvSpPr>
          <p:cNvPr id="47" name="TextBox 46">
            <a:extLst>
              <a:ext uri="{FF2B5EF4-FFF2-40B4-BE49-F238E27FC236}">
                <a16:creationId xmlns:a16="http://schemas.microsoft.com/office/drawing/2014/main" id="{9CF6AE82-9ACF-4178-3F28-A27B1F71ED3B}"/>
              </a:ext>
            </a:extLst>
          </p:cNvPr>
          <p:cNvSpPr txBox="1"/>
          <p:nvPr/>
        </p:nvSpPr>
        <p:spPr>
          <a:xfrm>
            <a:off x="6643819" y="3183926"/>
            <a:ext cx="263214" cy="276999"/>
          </a:xfrm>
          <a:prstGeom prst="rect">
            <a:avLst/>
          </a:prstGeom>
          <a:noFill/>
        </p:spPr>
        <p:txBody>
          <a:bodyPr wrap="none" rtlCol="0">
            <a:spAutoFit/>
          </a:bodyPr>
          <a:lstStyle/>
          <a:p>
            <a:r>
              <a:rPr lang="en-US" sz="1200" dirty="0">
                <a:solidFill>
                  <a:schemeClr val="bg1">
                    <a:lumMod val="85000"/>
                  </a:schemeClr>
                </a:solidFill>
              </a:rPr>
              <a:t>5</a:t>
            </a:r>
          </a:p>
        </p:txBody>
      </p:sp>
      <p:sp>
        <p:nvSpPr>
          <p:cNvPr id="48" name="TextBox 47">
            <a:extLst>
              <a:ext uri="{FF2B5EF4-FFF2-40B4-BE49-F238E27FC236}">
                <a16:creationId xmlns:a16="http://schemas.microsoft.com/office/drawing/2014/main" id="{02FF8738-2ED8-7334-08A6-323AF8832196}"/>
              </a:ext>
            </a:extLst>
          </p:cNvPr>
          <p:cNvSpPr txBox="1"/>
          <p:nvPr/>
        </p:nvSpPr>
        <p:spPr>
          <a:xfrm>
            <a:off x="6652056" y="3678196"/>
            <a:ext cx="263214" cy="276999"/>
          </a:xfrm>
          <a:prstGeom prst="rect">
            <a:avLst/>
          </a:prstGeom>
          <a:noFill/>
        </p:spPr>
        <p:txBody>
          <a:bodyPr wrap="none" rtlCol="0">
            <a:spAutoFit/>
          </a:bodyPr>
          <a:lstStyle/>
          <a:p>
            <a:r>
              <a:rPr lang="en-US" sz="1200" dirty="0">
                <a:solidFill>
                  <a:schemeClr val="bg1">
                    <a:lumMod val="85000"/>
                  </a:schemeClr>
                </a:solidFill>
              </a:rPr>
              <a:t>6</a:t>
            </a:r>
          </a:p>
        </p:txBody>
      </p:sp>
      <p:sp>
        <p:nvSpPr>
          <p:cNvPr id="49" name="TextBox 48">
            <a:extLst>
              <a:ext uri="{FF2B5EF4-FFF2-40B4-BE49-F238E27FC236}">
                <a16:creationId xmlns:a16="http://schemas.microsoft.com/office/drawing/2014/main" id="{71D63EB0-C5A6-5036-517A-3733300E8E0E}"/>
              </a:ext>
            </a:extLst>
          </p:cNvPr>
          <p:cNvSpPr txBox="1"/>
          <p:nvPr/>
        </p:nvSpPr>
        <p:spPr>
          <a:xfrm>
            <a:off x="6643818" y="4155991"/>
            <a:ext cx="263214" cy="276999"/>
          </a:xfrm>
          <a:prstGeom prst="rect">
            <a:avLst/>
          </a:prstGeom>
          <a:noFill/>
        </p:spPr>
        <p:txBody>
          <a:bodyPr wrap="none" rtlCol="0">
            <a:spAutoFit/>
          </a:bodyPr>
          <a:lstStyle/>
          <a:p>
            <a:r>
              <a:rPr lang="en-US" sz="1200" dirty="0">
                <a:solidFill>
                  <a:schemeClr val="bg1">
                    <a:lumMod val="85000"/>
                  </a:schemeClr>
                </a:solidFill>
              </a:rPr>
              <a:t>7</a:t>
            </a:r>
          </a:p>
        </p:txBody>
      </p:sp>
      <p:sp>
        <p:nvSpPr>
          <p:cNvPr id="50" name="TextBox 49">
            <a:extLst>
              <a:ext uri="{FF2B5EF4-FFF2-40B4-BE49-F238E27FC236}">
                <a16:creationId xmlns:a16="http://schemas.microsoft.com/office/drawing/2014/main" id="{11402421-4A85-EC9B-24C3-19BD65695E28}"/>
              </a:ext>
            </a:extLst>
          </p:cNvPr>
          <p:cNvSpPr txBox="1"/>
          <p:nvPr/>
        </p:nvSpPr>
        <p:spPr>
          <a:xfrm>
            <a:off x="6652056" y="4633786"/>
            <a:ext cx="263214" cy="276999"/>
          </a:xfrm>
          <a:prstGeom prst="rect">
            <a:avLst/>
          </a:prstGeom>
          <a:noFill/>
        </p:spPr>
        <p:txBody>
          <a:bodyPr wrap="none" rtlCol="0">
            <a:spAutoFit/>
          </a:bodyPr>
          <a:lstStyle/>
          <a:p>
            <a:r>
              <a:rPr lang="en-US" sz="1200" dirty="0">
                <a:solidFill>
                  <a:schemeClr val="bg1">
                    <a:lumMod val="85000"/>
                  </a:schemeClr>
                </a:solidFill>
              </a:rPr>
              <a:t>8</a:t>
            </a:r>
          </a:p>
        </p:txBody>
      </p:sp>
      <p:sp>
        <p:nvSpPr>
          <p:cNvPr id="51" name="TextBox 50">
            <a:extLst>
              <a:ext uri="{FF2B5EF4-FFF2-40B4-BE49-F238E27FC236}">
                <a16:creationId xmlns:a16="http://schemas.microsoft.com/office/drawing/2014/main" id="{7F3EC060-589E-5E35-210A-28F74FEBA096}"/>
              </a:ext>
            </a:extLst>
          </p:cNvPr>
          <p:cNvSpPr txBox="1"/>
          <p:nvPr/>
        </p:nvSpPr>
        <p:spPr>
          <a:xfrm>
            <a:off x="6652056" y="5128055"/>
            <a:ext cx="263214" cy="276999"/>
          </a:xfrm>
          <a:prstGeom prst="rect">
            <a:avLst/>
          </a:prstGeom>
          <a:noFill/>
        </p:spPr>
        <p:txBody>
          <a:bodyPr wrap="none" rtlCol="0">
            <a:spAutoFit/>
          </a:bodyPr>
          <a:lstStyle/>
          <a:p>
            <a:r>
              <a:rPr lang="en-US" sz="1200" dirty="0">
                <a:solidFill>
                  <a:schemeClr val="bg1">
                    <a:lumMod val="85000"/>
                  </a:schemeClr>
                </a:solidFill>
              </a:rPr>
              <a:t>9</a:t>
            </a:r>
          </a:p>
        </p:txBody>
      </p:sp>
      <p:sp>
        <p:nvSpPr>
          <p:cNvPr id="52" name="TextBox 51">
            <a:extLst>
              <a:ext uri="{FF2B5EF4-FFF2-40B4-BE49-F238E27FC236}">
                <a16:creationId xmlns:a16="http://schemas.microsoft.com/office/drawing/2014/main" id="{9E00210C-35DB-8CA8-23DF-06D597E3436A}"/>
              </a:ext>
            </a:extLst>
          </p:cNvPr>
          <p:cNvSpPr txBox="1"/>
          <p:nvPr/>
        </p:nvSpPr>
        <p:spPr>
          <a:xfrm>
            <a:off x="7154564" y="3464013"/>
            <a:ext cx="261610" cy="276999"/>
          </a:xfrm>
          <a:prstGeom prst="rect">
            <a:avLst/>
          </a:prstGeom>
          <a:noFill/>
        </p:spPr>
        <p:txBody>
          <a:bodyPr wrap="none" rtlCol="0">
            <a:spAutoFit/>
          </a:bodyPr>
          <a:lstStyle/>
          <a:p>
            <a:r>
              <a:rPr lang="en-US" sz="1200" dirty="0">
                <a:solidFill>
                  <a:schemeClr val="bg1">
                    <a:lumMod val="85000"/>
                  </a:schemeClr>
                </a:solidFill>
              </a:rPr>
              <a:t>+</a:t>
            </a:r>
          </a:p>
        </p:txBody>
      </p:sp>
      <p:sp>
        <p:nvSpPr>
          <p:cNvPr id="53" name="TextBox 52">
            <a:extLst>
              <a:ext uri="{FF2B5EF4-FFF2-40B4-BE49-F238E27FC236}">
                <a16:creationId xmlns:a16="http://schemas.microsoft.com/office/drawing/2014/main" id="{487783C3-D924-DA72-988E-51038E1C51D5}"/>
              </a:ext>
            </a:extLst>
          </p:cNvPr>
          <p:cNvSpPr txBox="1"/>
          <p:nvPr/>
        </p:nvSpPr>
        <p:spPr>
          <a:xfrm>
            <a:off x="7171040" y="3941806"/>
            <a:ext cx="231154" cy="276999"/>
          </a:xfrm>
          <a:prstGeom prst="rect">
            <a:avLst/>
          </a:prstGeom>
          <a:noFill/>
        </p:spPr>
        <p:txBody>
          <a:bodyPr wrap="none" rtlCol="0">
            <a:spAutoFit/>
          </a:bodyPr>
          <a:lstStyle/>
          <a:p>
            <a:r>
              <a:rPr lang="en-US" sz="1200" dirty="0">
                <a:solidFill>
                  <a:schemeClr val="bg1">
                    <a:lumMod val="50000"/>
                  </a:schemeClr>
                </a:solidFill>
              </a:rPr>
              <a:t>-</a:t>
            </a:r>
          </a:p>
        </p:txBody>
      </p:sp>
      <p:sp>
        <p:nvSpPr>
          <p:cNvPr id="54" name="TextBox 53">
            <a:extLst>
              <a:ext uri="{FF2B5EF4-FFF2-40B4-BE49-F238E27FC236}">
                <a16:creationId xmlns:a16="http://schemas.microsoft.com/office/drawing/2014/main" id="{5F6DF59F-3275-F7B8-AAE9-1F6F00327C65}"/>
              </a:ext>
            </a:extLst>
          </p:cNvPr>
          <p:cNvSpPr txBox="1"/>
          <p:nvPr/>
        </p:nvSpPr>
        <p:spPr>
          <a:xfrm>
            <a:off x="7162802" y="4411364"/>
            <a:ext cx="264816" cy="276999"/>
          </a:xfrm>
          <a:prstGeom prst="rect">
            <a:avLst/>
          </a:prstGeom>
          <a:noFill/>
        </p:spPr>
        <p:txBody>
          <a:bodyPr wrap="none" rtlCol="0">
            <a:spAutoFit/>
          </a:bodyPr>
          <a:lstStyle/>
          <a:p>
            <a:r>
              <a:rPr lang="en-US" sz="1200" dirty="0">
                <a:solidFill>
                  <a:schemeClr val="bg1">
                    <a:lumMod val="50000"/>
                  </a:schemeClr>
                </a:solidFill>
              </a:rPr>
              <a:t>X</a:t>
            </a:r>
          </a:p>
        </p:txBody>
      </p:sp>
      <p:sp>
        <p:nvSpPr>
          <p:cNvPr id="55" name="TextBox 54">
            <a:extLst>
              <a:ext uri="{FF2B5EF4-FFF2-40B4-BE49-F238E27FC236}">
                <a16:creationId xmlns:a16="http://schemas.microsoft.com/office/drawing/2014/main" id="{ABC82B79-B50E-9CCF-C4B4-68C77AC50A40}"/>
              </a:ext>
            </a:extLst>
          </p:cNvPr>
          <p:cNvSpPr txBox="1"/>
          <p:nvPr/>
        </p:nvSpPr>
        <p:spPr>
          <a:xfrm>
            <a:off x="7154564" y="4913872"/>
            <a:ext cx="243978" cy="276999"/>
          </a:xfrm>
          <a:prstGeom prst="rect">
            <a:avLst/>
          </a:prstGeom>
          <a:noFill/>
        </p:spPr>
        <p:txBody>
          <a:bodyPr wrap="none" rtlCol="0">
            <a:spAutoFit/>
          </a:bodyPr>
          <a:lstStyle/>
          <a:p>
            <a:r>
              <a:rPr lang="en-US" sz="1200" dirty="0">
                <a:solidFill>
                  <a:schemeClr val="bg1">
                    <a:lumMod val="85000"/>
                  </a:schemeClr>
                </a:solidFill>
              </a:rPr>
              <a:t>/</a:t>
            </a:r>
          </a:p>
        </p:txBody>
      </p:sp>
      <p:sp>
        <p:nvSpPr>
          <p:cNvPr id="56" name="TextBox 55">
            <a:extLst>
              <a:ext uri="{FF2B5EF4-FFF2-40B4-BE49-F238E27FC236}">
                <a16:creationId xmlns:a16="http://schemas.microsoft.com/office/drawing/2014/main" id="{343B4BEB-27E9-353B-E295-422A637BE202}"/>
              </a:ext>
            </a:extLst>
          </p:cNvPr>
          <p:cNvSpPr txBox="1"/>
          <p:nvPr/>
        </p:nvSpPr>
        <p:spPr>
          <a:xfrm>
            <a:off x="2248932" y="4901516"/>
            <a:ext cx="261610" cy="276999"/>
          </a:xfrm>
          <a:prstGeom prst="rect">
            <a:avLst/>
          </a:prstGeom>
          <a:noFill/>
        </p:spPr>
        <p:txBody>
          <a:bodyPr wrap="none" rtlCol="0">
            <a:spAutoFit/>
          </a:bodyPr>
          <a:lstStyle/>
          <a:p>
            <a:r>
              <a:rPr lang="en-US" sz="1200" dirty="0">
                <a:solidFill>
                  <a:schemeClr val="bg1">
                    <a:lumMod val="85000"/>
                  </a:schemeClr>
                </a:solidFill>
              </a:rPr>
              <a:t>+</a:t>
            </a:r>
          </a:p>
        </p:txBody>
      </p:sp>
      <p:sp>
        <p:nvSpPr>
          <p:cNvPr id="57" name="TextBox 56">
            <a:extLst>
              <a:ext uri="{FF2B5EF4-FFF2-40B4-BE49-F238E27FC236}">
                <a16:creationId xmlns:a16="http://schemas.microsoft.com/office/drawing/2014/main" id="{E24413CC-CECC-492D-758C-E0146113E143}"/>
              </a:ext>
            </a:extLst>
          </p:cNvPr>
          <p:cNvSpPr txBox="1"/>
          <p:nvPr/>
        </p:nvSpPr>
        <p:spPr>
          <a:xfrm>
            <a:off x="2248932" y="4399006"/>
            <a:ext cx="231154" cy="276999"/>
          </a:xfrm>
          <a:prstGeom prst="rect">
            <a:avLst/>
          </a:prstGeom>
          <a:noFill/>
        </p:spPr>
        <p:txBody>
          <a:bodyPr wrap="none" rtlCol="0">
            <a:spAutoFit/>
          </a:bodyPr>
          <a:lstStyle/>
          <a:p>
            <a:r>
              <a:rPr lang="en-US" sz="1200" dirty="0">
                <a:solidFill>
                  <a:schemeClr val="bg1">
                    <a:lumMod val="50000"/>
                  </a:schemeClr>
                </a:solidFill>
              </a:rPr>
              <a:t>-</a:t>
            </a:r>
          </a:p>
        </p:txBody>
      </p:sp>
      <p:sp>
        <p:nvSpPr>
          <p:cNvPr id="59" name="TextBox 58">
            <a:extLst>
              <a:ext uri="{FF2B5EF4-FFF2-40B4-BE49-F238E27FC236}">
                <a16:creationId xmlns:a16="http://schemas.microsoft.com/office/drawing/2014/main" id="{CF0A18D1-559A-4E3E-39E6-98C4D62F2D92}"/>
              </a:ext>
            </a:extLst>
          </p:cNvPr>
          <p:cNvSpPr txBox="1"/>
          <p:nvPr/>
        </p:nvSpPr>
        <p:spPr>
          <a:xfrm>
            <a:off x="2240693" y="3937689"/>
            <a:ext cx="264816" cy="276999"/>
          </a:xfrm>
          <a:prstGeom prst="rect">
            <a:avLst/>
          </a:prstGeom>
          <a:noFill/>
        </p:spPr>
        <p:txBody>
          <a:bodyPr wrap="none" rtlCol="0">
            <a:spAutoFit/>
          </a:bodyPr>
          <a:lstStyle/>
          <a:p>
            <a:r>
              <a:rPr lang="en-US" sz="1200" dirty="0">
                <a:solidFill>
                  <a:schemeClr val="bg1">
                    <a:lumMod val="50000"/>
                  </a:schemeClr>
                </a:solidFill>
              </a:rPr>
              <a:t>X</a:t>
            </a:r>
          </a:p>
        </p:txBody>
      </p:sp>
      <p:sp>
        <p:nvSpPr>
          <p:cNvPr id="60" name="TextBox 59">
            <a:extLst>
              <a:ext uri="{FF2B5EF4-FFF2-40B4-BE49-F238E27FC236}">
                <a16:creationId xmlns:a16="http://schemas.microsoft.com/office/drawing/2014/main" id="{2F37F789-13F4-D408-D056-855ACD3E6F02}"/>
              </a:ext>
            </a:extLst>
          </p:cNvPr>
          <p:cNvSpPr txBox="1"/>
          <p:nvPr/>
        </p:nvSpPr>
        <p:spPr>
          <a:xfrm>
            <a:off x="2257169" y="3435180"/>
            <a:ext cx="243978" cy="276999"/>
          </a:xfrm>
          <a:prstGeom prst="rect">
            <a:avLst/>
          </a:prstGeom>
          <a:noFill/>
        </p:spPr>
        <p:txBody>
          <a:bodyPr wrap="none" rtlCol="0">
            <a:spAutoFit/>
          </a:bodyPr>
          <a:lstStyle/>
          <a:p>
            <a:r>
              <a:rPr lang="en-US" sz="1200" dirty="0">
                <a:solidFill>
                  <a:schemeClr val="bg1">
                    <a:lumMod val="85000"/>
                  </a:schemeClr>
                </a:solidFill>
              </a:rPr>
              <a:t>/</a:t>
            </a:r>
          </a:p>
        </p:txBody>
      </p:sp>
      <p:sp>
        <p:nvSpPr>
          <p:cNvPr id="61" name="TextBox 60">
            <a:extLst>
              <a:ext uri="{FF2B5EF4-FFF2-40B4-BE49-F238E27FC236}">
                <a16:creationId xmlns:a16="http://schemas.microsoft.com/office/drawing/2014/main" id="{EAB0615D-6F0D-EAC7-41C9-B07211384C4E}"/>
              </a:ext>
            </a:extLst>
          </p:cNvPr>
          <p:cNvSpPr txBox="1"/>
          <p:nvPr/>
        </p:nvSpPr>
        <p:spPr>
          <a:xfrm>
            <a:off x="2743202" y="3204519"/>
            <a:ext cx="263214" cy="276999"/>
          </a:xfrm>
          <a:prstGeom prst="rect">
            <a:avLst/>
          </a:prstGeom>
          <a:noFill/>
        </p:spPr>
        <p:txBody>
          <a:bodyPr wrap="none" rtlCol="0">
            <a:spAutoFit/>
          </a:bodyPr>
          <a:lstStyle/>
          <a:p>
            <a:r>
              <a:rPr lang="en-US" sz="1200" dirty="0">
                <a:solidFill>
                  <a:schemeClr val="bg1">
                    <a:lumMod val="85000"/>
                  </a:schemeClr>
                </a:solidFill>
              </a:rPr>
              <a:t>9</a:t>
            </a:r>
          </a:p>
        </p:txBody>
      </p:sp>
      <p:sp>
        <p:nvSpPr>
          <p:cNvPr id="62" name="TextBox 61">
            <a:extLst>
              <a:ext uri="{FF2B5EF4-FFF2-40B4-BE49-F238E27FC236}">
                <a16:creationId xmlns:a16="http://schemas.microsoft.com/office/drawing/2014/main" id="{DC5E5B3A-8296-E548-3C1F-A1A1E8F403C6}"/>
              </a:ext>
            </a:extLst>
          </p:cNvPr>
          <p:cNvSpPr txBox="1"/>
          <p:nvPr/>
        </p:nvSpPr>
        <p:spPr>
          <a:xfrm>
            <a:off x="2734964" y="3690553"/>
            <a:ext cx="263214" cy="276999"/>
          </a:xfrm>
          <a:prstGeom prst="rect">
            <a:avLst/>
          </a:prstGeom>
          <a:noFill/>
        </p:spPr>
        <p:txBody>
          <a:bodyPr wrap="none" rtlCol="0">
            <a:spAutoFit/>
          </a:bodyPr>
          <a:lstStyle/>
          <a:p>
            <a:r>
              <a:rPr lang="en-US" sz="1200" dirty="0">
                <a:solidFill>
                  <a:schemeClr val="bg1">
                    <a:lumMod val="85000"/>
                  </a:schemeClr>
                </a:solidFill>
              </a:rPr>
              <a:t>8</a:t>
            </a:r>
          </a:p>
        </p:txBody>
      </p:sp>
      <p:sp>
        <p:nvSpPr>
          <p:cNvPr id="63" name="TextBox 62">
            <a:extLst>
              <a:ext uri="{FF2B5EF4-FFF2-40B4-BE49-F238E27FC236}">
                <a16:creationId xmlns:a16="http://schemas.microsoft.com/office/drawing/2014/main" id="{14A28DD7-4D2E-E5B9-2609-DCDA4302A4CA}"/>
              </a:ext>
            </a:extLst>
          </p:cNvPr>
          <p:cNvSpPr txBox="1"/>
          <p:nvPr/>
        </p:nvSpPr>
        <p:spPr>
          <a:xfrm>
            <a:off x="2743202" y="4184823"/>
            <a:ext cx="263214" cy="276999"/>
          </a:xfrm>
          <a:prstGeom prst="rect">
            <a:avLst/>
          </a:prstGeom>
          <a:noFill/>
        </p:spPr>
        <p:txBody>
          <a:bodyPr wrap="none" rtlCol="0">
            <a:spAutoFit/>
          </a:bodyPr>
          <a:lstStyle/>
          <a:p>
            <a:r>
              <a:rPr lang="en-US" sz="1200" dirty="0">
                <a:solidFill>
                  <a:schemeClr val="bg1">
                    <a:lumMod val="85000"/>
                  </a:schemeClr>
                </a:solidFill>
              </a:rPr>
              <a:t>7</a:t>
            </a:r>
          </a:p>
        </p:txBody>
      </p:sp>
      <p:sp>
        <p:nvSpPr>
          <p:cNvPr id="64" name="TextBox 63">
            <a:extLst>
              <a:ext uri="{FF2B5EF4-FFF2-40B4-BE49-F238E27FC236}">
                <a16:creationId xmlns:a16="http://schemas.microsoft.com/office/drawing/2014/main" id="{2FCD8C40-656D-6204-7ECE-D006606FC81A}"/>
              </a:ext>
            </a:extLst>
          </p:cNvPr>
          <p:cNvSpPr txBox="1"/>
          <p:nvPr/>
        </p:nvSpPr>
        <p:spPr>
          <a:xfrm>
            <a:off x="2734964" y="4687331"/>
            <a:ext cx="263214" cy="276999"/>
          </a:xfrm>
          <a:prstGeom prst="rect">
            <a:avLst/>
          </a:prstGeom>
          <a:noFill/>
        </p:spPr>
        <p:txBody>
          <a:bodyPr wrap="none" rtlCol="0">
            <a:spAutoFit/>
          </a:bodyPr>
          <a:lstStyle/>
          <a:p>
            <a:r>
              <a:rPr lang="en-US" sz="1200" dirty="0">
                <a:solidFill>
                  <a:schemeClr val="bg1">
                    <a:lumMod val="85000"/>
                  </a:schemeClr>
                </a:solidFill>
              </a:rPr>
              <a:t>6</a:t>
            </a:r>
          </a:p>
        </p:txBody>
      </p:sp>
      <p:sp>
        <p:nvSpPr>
          <p:cNvPr id="65" name="TextBox 64">
            <a:extLst>
              <a:ext uri="{FF2B5EF4-FFF2-40B4-BE49-F238E27FC236}">
                <a16:creationId xmlns:a16="http://schemas.microsoft.com/office/drawing/2014/main" id="{457B8C27-A8CE-7029-0252-908DFD66C23A}"/>
              </a:ext>
            </a:extLst>
          </p:cNvPr>
          <p:cNvSpPr txBox="1"/>
          <p:nvPr/>
        </p:nvSpPr>
        <p:spPr>
          <a:xfrm>
            <a:off x="2734965" y="5140412"/>
            <a:ext cx="263214" cy="276999"/>
          </a:xfrm>
          <a:prstGeom prst="rect">
            <a:avLst/>
          </a:prstGeom>
          <a:noFill/>
        </p:spPr>
        <p:txBody>
          <a:bodyPr wrap="none" rtlCol="0">
            <a:spAutoFit/>
          </a:bodyPr>
          <a:lstStyle/>
          <a:p>
            <a:r>
              <a:rPr lang="en-US" sz="1200" dirty="0">
                <a:solidFill>
                  <a:schemeClr val="bg1">
                    <a:lumMod val="85000"/>
                  </a:schemeClr>
                </a:solidFill>
              </a:rPr>
              <a:t>5</a:t>
            </a:r>
          </a:p>
        </p:txBody>
      </p:sp>
      <p:sp>
        <p:nvSpPr>
          <p:cNvPr id="66" name="TextBox 65">
            <a:extLst>
              <a:ext uri="{FF2B5EF4-FFF2-40B4-BE49-F238E27FC236}">
                <a16:creationId xmlns:a16="http://schemas.microsoft.com/office/drawing/2014/main" id="{49F81F9E-B490-EC44-0482-3EA647FC9383}"/>
              </a:ext>
            </a:extLst>
          </p:cNvPr>
          <p:cNvSpPr txBox="1"/>
          <p:nvPr/>
        </p:nvSpPr>
        <p:spPr>
          <a:xfrm>
            <a:off x="3220996" y="3196283"/>
            <a:ext cx="263214" cy="276999"/>
          </a:xfrm>
          <a:prstGeom prst="rect">
            <a:avLst/>
          </a:prstGeom>
          <a:noFill/>
        </p:spPr>
        <p:txBody>
          <a:bodyPr wrap="none" rtlCol="0">
            <a:spAutoFit/>
          </a:bodyPr>
          <a:lstStyle/>
          <a:p>
            <a:r>
              <a:rPr lang="en-US" sz="1200" dirty="0">
                <a:solidFill>
                  <a:schemeClr val="bg1">
                    <a:lumMod val="85000"/>
                  </a:schemeClr>
                </a:solidFill>
              </a:rPr>
              <a:t>4</a:t>
            </a:r>
          </a:p>
        </p:txBody>
      </p:sp>
      <p:sp>
        <p:nvSpPr>
          <p:cNvPr id="67" name="TextBox 66">
            <a:extLst>
              <a:ext uri="{FF2B5EF4-FFF2-40B4-BE49-F238E27FC236}">
                <a16:creationId xmlns:a16="http://schemas.microsoft.com/office/drawing/2014/main" id="{D3025CC7-33CB-C529-8E46-AFCA7462A726}"/>
              </a:ext>
            </a:extLst>
          </p:cNvPr>
          <p:cNvSpPr txBox="1"/>
          <p:nvPr/>
        </p:nvSpPr>
        <p:spPr>
          <a:xfrm>
            <a:off x="3220997" y="3690552"/>
            <a:ext cx="263214" cy="276999"/>
          </a:xfrm>
          <a:prstGeom prst="rect">
            <a:avLst/>
          </a:prstGeom>
          <a:noFill/>
        </p:spPr>
        <p:txBody>
          <a:bodyPr wrap="none" rtlCol="0">
            <a:spAutoFit/>
          </a:bodyPr>
          <a:lstStyle/>
          <a:p>
            <a:r>
              <a:rPr lang="en-US" sz="1200" dirty="0">
                <a:solidFill>
                  <a:schemeClr val="bg1">
                    <a:lumMod val="85000"/>
                  </a:schemeClr>
                </a:solidFill>
              </a:rPr>
              <a:t>3</a:t>
            </a:r>
          </a:p>
        </p:txBody>
      </p:sp>
      <p:sp>
        <p:nvSpPr>
          <p:cNvPr id="68" name="TextBox 67">
            <a:extLst>
              <a:ext uri="{FF2B5EF4-FFF2-40B4-BE49-F238E27FC236}">
                <a16:creationId xmlns:a16="http://schemas.microsoft.com/office/drawing/2014/main" id="{B7C3E29A-4558-4398-ECC7-4636E3E9C242}"/>
              </a:ext>
            </a:extLst>
          </p:cNvPr>
          <p:cNvSpPr txBox="1"/>
          <p:nvPr/>
        </p:nvSpPr>
        <p:spPr>
          <a:xfrm>
            <a:off x="3229234" y="4176585"/>
            <a:ext cx="263214" cy="276999"/>
          </a:xfrm>
          <a:prstGeom prst="rect">
            <a:avLst/>
          </a:prstGeom>
          <a:noFill/>
        </p:spPr>
        <p:txBody>
          <a:bodyPr wrap="none" rtlCol="0">
            <a:spAutoFit/>
          </a:bodyPr>
          <a:lstStyle/>
          <a:p>
            <a:r>
              <a:rPr lang="en-US" sz="1200" dirty="0">
                <a:solidFill>
                  <a:schemeClr val="bg1">
                    <a:lumMod val="85000"/>
                  </a:schemeClr>
                </a:solidFill>
              </a:rPr>
              <a:t>2</a:t>
            </a:r>
          </a:p>
        </p:txBody>
      </p:sp>
      <p:sp>
        <p:nvSpPr>
          <p:cNvPr id="69" name="TextBox 68">
            <a:extLst>
              <a:ext uri="{FF2B5EF4-FFF2-40B4-BE49-F238E27FC236}">
                <a16:creationId xmlns:a16="http://schemas.microsoft.com/office/drawing/2014/main" id="{4B64C484-0CC1-C9B4-0317-BB6AEC11B81D}"/>
              </a:ext>
            </a:extLst>
          </p:cNvPr>
          <p:cNvSpPr txBox="1"/>
          <p:nvPr/>
        </p:nvSpPr>
        <p:spPr>
          <a:xfrm>
            <a:off x="3212758" y="4670855"/>
            <a:ext cx="263214" cy="276999"/>
          </a:xfrm>
          <a:prstGeom prst="rect">
            <a:avLst/>
          </a:prstGeom>
          <a:noFill/>
        </p:spPr>
        <p:txBody>
          <a:bodyPr wrap="none" rtlCol="0">
            <a:spAutoFit/>
          </a:bodyPr>
          <a:lstStyle/>
          <a:p>
            <a:r>
              <a:rPr lang="en-US" sz="1200" dirty="0">
                <a:solidFill>
                  <a:schemeClr val="bg1">
                    <a:lumMod val="85000"/>
                  </a:schemeClr>
                </a:solidFill>
              </a:rPr>
              <a:t>1</a:t>
            </a:r>
          </a:p>
        </p:txBody>
      </p:sp>
      <p:sp>
        <p:nvSpPr>
          <p:cNvPr id="70" name="TextBox 69">
            <a:extLst>
              <a:ext uri="{FF2B5EF4-FFF2-40B4-BE49-F238E27FC236}">
                <a16:creationId xmlns:a16="http://schemas.microsoft.com/office/drawing/2014/main" id="{4AF2CA91-2CDE-2AB1-56E1-65A74EAD8524}"/>
              </a:ext>
            </a:extLst>
          </p:cNvPr>
          <p:cNvSpPr txBox="1"/>
          <p:nvPr/>
        </p:nvSpPr>
        <p:spPr>
          <a:xfrm>
            <a:off x="3216877" y="5161007"/>
            <a:ext cx="263214" cy="276999"/>
          </a:xfrm>
          <a:prstGeom prst="rect">
            <a:avLst/>
          </a:prstGeom>
          <a:noFill/>
        </p:spPr>
        <p:txBody>
          <a:bodyPr wrap="none" rtlCol="0">
            <a:spAutoFit/>
          </a:bodyPr>
          <a:lstStyle/>
          <a:p>
            <a:r>
              <a:rPr lang="en-US" sz="1200" dirty="0">
                <a:solidFill>
                  <a:schemeClr val="bg1">
                    <a:lumMod val="85000"/>
                  </a:schemeClr>
                </a:solidFill>
              </a:rPr>
              <a:t>0</a:t>
            </a:r>
          </a:p>
        </p:txBody>
      </p:sp>
      <p:sp>
        <p:nvSpPr>
          <p:cNvPr id="71" name="TextBox 70">
            <a:extLst>
              <a:ext uri="{FF2B5EF4-FFF2-40B4-BE49-F238E27FC236}">
                <a16:creationId xmlns:a16="http://schemas.microsoft.com/office/drawing/2014/main" id="{62DA1E9E-5191-6708-2E91-C353A5BA11BC}"/>
              </a:ext>
            </a:extLst>
          </p:cNvPr>
          <p:cNvSpPr txBox="1"/>
          <p:nvPr/>
        </p:nvSpPr>
        <p:spPr>
          <a:xfrm>
            <a:off x="9214022" y="3521676"/>
            <a:ext cx="2812950" cy="461665"/>
          </a:xfrm>
          <a:prstGeom prst="rect">
            <a:avLst/>
          </a:prstGeom>
          <a:noFill/>
        </p:spPr>
        <p:txBody>
          <a:bodyPr wrap="none" rtlCol="0">
            <a:spAutoFit/>
          </a:bodyPr>
          <a:lstStyle/>
          <a:p>
            <a:r>
              <a:rPr lang="en-US" sz="1200" dirty="0"/>
              <a:t>Label with numbers 0-9 &amp; operator +,-,x,/.</a:t>
            </a:r>
          </a:p>
          <a:p>
            <a:r>
              <a:rPr lang="en-US" sz="1200" dirty="0"/>
              <a:t>Place it into the red squares.</a:t>
            </a:r>
          </a:p>
        </p:txBody>
      </p:sp>
      <p:sp>
        <p:nvSpPr>
          <p:cNvPr id="72" name="TextBox 71">
            <a:extLst>
              <a:ext uri="{FF2B5EF4-FFF2-40B4-BE49-F238E27FC236}">
                <a16:creationId xmlns:a16="http://schemas.microsoft.com/office/drawing/2014/main" id="{17D7C502-5A13-DD7F-846D-47297AF9D791}"/>
              </a:ext>
            </a:extLst>
          </p:cNvPr>
          <p:cNvSpPr txBox="1"/>
          <p:nvPr/>
        </p:nvSpPr>
        <p:spPr>
          <a:xfrm>
            <a:off x="2683080" y="6380131"/>
            <a:ext cx="645498" cy="276999"/>
          </a:xfrm>
          <a:prstGeom prst="rect">
            <a:avLst/>
          </a:prstGeom>
          <a:noFill/>
        </p:spPr>
        <p:txBody>
          <a:bodyPr wrap="none" rtlCol="0">
            <a:spAutoFit/>
          </a:bodyPr>
          <a:lstStyle/>
          <a:p>
            <a:r>
              <a:rPr lang="en-US" sz="1200" dirty="0"/>
              <a:t>Team A</a:t>
            </a:r>
          </a:p>
        </p:txBody>
      </p:sp>
      <p:sp>
        <p:nvSpPr>
          <p:cNvPr id="73" name="TextBox 72">
            <a:extLst>
              <a:ext uri="{FF2B5EF4-FFF2-40B4-BE49-F238E27FC236}">
                <a16:creationId xmlns:a16="http://schemas.microsoft.com/office/drawing/2014/main" id="{75B791AC-BFFB-0AB0-EC05-A042CCBD7954}"/>
              </a:ext>
            </a:extLst>
          </p:cNvPr>
          <p:cNvSpPr txBox="1"/>
          <p:nvPr/>
        </p:nvSpPr>
        <p:spPr>
          <a:xfrm>
            <a:off x="6174299" y="6381529"/>
            <a:ext cx="639086" cy="276999"/>
          </a:xfrm>
          <a:prstGeom prst="rect">
            <a:avLst/>
          </a:prstGeom>
          <a:noFill/>
        </p:spPr>
        <p:txBody>
          <a:bodyPr wrap="none" rtlCol="0">
            <a:spAutoFit/>
          </a:bodyPr>
          <a:lstStyle/>
          <a:p>
            <a:r>
              <a:rPr lang="en-US" sz="1200" dirty="0"/>
              <a:t>Team B</a:t>
            </a:r>
          </a:p>
        </p:txBody>
      </p:sp>
      <p:sp>
        <p:nvSpPr>
          <p:cNvPr id="74" name="TextBox 73">
            <a:extLst>
              <a:ext uri="{FF2B5EF4-FFF2-40B4-BE49-F238E27FC236}">
                <a16:creationId xmlns:a16="http://schemas.microsoft.com/office/drawing/2014/main" id="{B5836857-AF68-E158-427D-91892E4DA3E5}"/>
              </a:ext>
            </a:extLst>
          </p:cNvPr>
          <p:cNvSpPr txBox="1"/>
          <p:nvPr/>
        </p:nvSpPr>
        <p:spPr>
          <a:xfrm>
            <a:off x="3380765" y="6581001"/>
            <a:ext cx="3171381" cy="276999"/>
          </a:xfrm>
          <a:prstGeom prst="rect">
            <a:avLst/>
          </a:prstGeom>
          <a:noFill/>
        </p:spPr>
        <p:txBody>
          <a:bodyPr wrap="none" rtlCol="0">
            <a:spAutoFit/>
          </a:bodyPr>
          <a:lstStyle/>
          <a:p>
            <a:r>
              <a:rPr lang="en-US" sz="1200" dirty="0"/>
              <a:t>Wall 8 cm high around the field &amp; center barrier</a:t>
            </a:r>
          </a:p>
        </p:txBody>
      </p:sp>
      <p:sp>
        <p:nvSpPr>
          <p:cNvPr id="75" name="Rectangle 74">
            <a:extLst>
              <a:ext uri="{FF2B5EF4-FFF2-40B4-BE49-F238E27FC236}">
                <a16:creationId xmlns:a16="http://schemas.microsoft.com/office/drawing/2014/main" id="{775534B9-7112-46C4-8F6E-FC398C5BB138}"/>
              </a:ext>
            </a:extLst>
          </p:cNvPr>
          <p:cNvSpPr/>
          <p:nvPr/>
        </p:nvSpPr>
        <p:spPr>
          <a:xfrm>
            <a:off x="855677" y="2357306"/>
            <a:ext cx="7910818" cy="3993160"/>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7" name="Straight Connector 76">
            <a:extLst>
              <a:ext uri="{FF2B5EF4-FFF2-40B4-BE49-F238E27FC236}">
                <a16:creationId xmlns:a16="http://schemas.microsoft.com/office/drawing/2014/main" id="{B87A6730-E8BE-F891-F164-C078808C45F8}"/>
              </a:ext>
            </a:extLst>
          </p:cNvPr>
          <p:cNvCxnSpPr>
            <a:cxnSpLocks/>
          </p:cNvCxnSpPr>
          <p:nvPr/>
        </p:nvCxnSpPr>
        <p:spPr>
          <a:xfrm>
            <a:off x="4808814" y="2375220"/>
            <a:ext cx="0" cy="39931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85A4FE4B-5D72-F975-EDD7-3B0057982A0D}"/>
              </a:ext>
            </a:extLst>
          </p:cNvPr>
          <p:cNvCxnSpPr>
            <a:stCxn id="74" idx="0"/>
            <a:endCxn id="75" idx="2"/>
          </p:cNvCxnSpPr>
          <p:nvPr/>
        </p:nvCxnSpPr>
        <p:spPr>
          <a:xfrm flipH="1" flipV="1">
            <a:off x="4811086" y="6350466"/>
            <a:ext cx="155370" cy="2305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3FFFD464-DB81-56EC-6418-60CEDAB5BED3}"/>
              </a:ext>
            </a:extLst>
          </p:cNvPr>
          <p:cNvSpPr txBox="1"/>
          <p:nvPr/>
        </p:nvSpPr>
        <p:spPr>
          <a:xfrm>
            <a:off x="10232894" y="5089095"/>
            <a:ext cx="713657" cy="276999"/>
          </a:xfrm>
          <a:prstGeom prst="rect">
            <a:avLst/>
          </a:prstGeom>
          <a:noFill/>
        </p:spPr>
        <p:txBody>
          <a:bodyPr wrap="none" rtlCol="0">
            <a:spAutoFit/>
          </a:bodyPr>
          <a:lstStyle/>
          <a:p>
            <a:r>
              <a:rPr lang="en-US" sz="1200" dirty="0"/>
              <a:t>Block 55</a:t>
            </a:r>
          </a:p>
        </p:txBody>
      </p:sp>
      <p:cxnSp>
        <p:nvCxnSpPr>
          <p:cNvPr id="84" name="Straight Arrow Connector 83">
            <a:extLst>
              <a:ext uri="{FF2B5EF4-FFF2-40B4-BE49-F238E27FC236}">
                <a16:creationId xmlns:a16="http://schemas.microsoft.com/office/drawing/2014/main" id="{D54F8ADD-65EE-8158-91CA-3A55816B7CD9}"/>
              </a:ext>
            </a:extLst>
          </p:cNvPr>
          <p:cNvCxnSpPr>
            <a:cxnSpLocks/>
          </p:cNvCxnSpPr>
          <p:nvPr/>
        </p:nvCxnSpPr>
        <p:spPr>
          <a:xfrm flipH="1" flipV="1">
            <a:off x="8704975" y="4346895"/>
            <a:ext cx="1314192" cy="2541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6" name="TextBox 85">
            <a:extLst>
              <a:ext uri="{FF2B5EF4-FFF2-40B4-BE49-F238E27FC236}">
                <a16:creationId xmlns:a16="http://schemas.microsoft.com/office/drawing/2014/main" id="{D442ABE3-2B1D-3588-7C75-8A567020554B}"/>
              </a:ext>
            </a:extLst>
          </p:cNvPr>
          <p:cNvSpPr txBox="1"/>
          <p:nvPr/>
        </p:nvSpPr>
        <p:spPr>
          <a:xfrm>
            <a:off x="4116089" y="2286109"/>
            <a:ext cx="615746" cy="646331"/>
          </a:xfrm>
          <a:prstGeom prst="rect">
            <a:avLst/>
          </a:prstGeom>
          <a:noFill/>
        </p:spPr>
        <p:txBody>
          <a:bodyPr wrap="none" rtlCol="0">
            <a:spAutoFit/>
          </a:bodyPr>
          <a:lstStyle/>
          <a:p>
            <a:endParaRPr lang="en-US" sz="1200" dirty="0"/>
          </a:p>
          <a:p>
            <a:r>
              <a:rPr lang="en-US" sz="1200" dirty="0"/>
              <a:t>START/</a:t>
            </a:r>
          </a:p>
          <a:p>
            <a:r>
              <a:rPr lang="en-US" sz="1200" dirty="0"/>
              <a:t>END </a:t>
            </a:r>
          </a:p>
        </p:txBody>
      </p:sp>
      <p:sp>
        <p:nvSpPr>
          <p:cNvPr id="6" name="TextBox 5">
            <a:extLst>
              <a:ext uri="{FF2B5EF4-FFF2-40B4-BE49-F238E27FC236}">
                <a16:creationId xmlns:a16="http://schemas.microsoft.com/office/drawing/2014/main" id="{9FE1386A-BC2D-A35C-0C16-6B576136CBF8}"/>
              </a:ext>
            </a:extLst>
          </p:cNvPr>
          <p:cNvSpPr txBox="1"/>
          <p:nvPr/>
        </p:nvSpPr>
        <p:spPr>
          <a:xfrm>
            <a:off x="4897139" y="2276584"/>
            <a:ext cx="615746" cy="646331"/>
          </a:xfrm>
          <a:prstGeom prst="rect">
            <a:avLst/>
          </a:prstGeom>
          <a:noFill/>
        </p:spPr>
        <p:txBody>
          <a:bodyPr wrap="none" rtlCol="0">
            <a:spAutoFit/>
          </a:bodyPr>
          <a:lstStyle/>
          <a:p>
            <a:endParaRPr lang="en-US" sz="1200" dirty="0"/>
          </a:p>
          <a:p>
            <a:r>
              <a:rPr lang="en-US" sz="1200" dirty="0"/>
              <a:t>START/</a:t>
            </a:r>
          </a:p>
          <a:p>
            <a:r>
              <a:rPr lang="en-US" sz="1200" dirty="0"/>
              <a:t>END </a:t>
            </a:r>
          </a:p>
        </p:txBody>
      </p:sp>
      <p:pic>
        <p:nvPicPr>
          <p:cNvPr id="8" name="Picture 7">
            <a:extLst>
              <a:ext uri="{FF2B5EF4-FFF2-40B4-BE49-F238E27FC236}">
                <a16:creationId xmlns:a16="http://schemas.microsoft.com/office/drawing/2014/main" id="{D0CEFD58-73CA-D9D8-FD4A-69D2298B43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pic>
        <p:nvPicPr>
          <p:cNvPr id="3" name="Picture 2">
            <a:extLst>
              <a:ext uri="{FF2B5EF4-FFF2-40B4-BE49-F238E27FC236}">
                <a16:creationId xmlns:a16="http://schemas.microsoft.com/office/drawing/2014/main" id="{35BECB50-56B9-8552-40BF-0DCBFFFC3DA6}"/>
              </a:ext>
            </a:extLst>
          </p:cNvPr>
          <p:cNvPicPr>
            <a:picLocks noChangeAspect="1"/>
          </p:cNvPicPr>
          <p:nvPr/>
        </p:nvPicPr>
        <p:blipFill>
          <a:blip r:embed="rId5"/>
          <a:stretch>
            <a:fillRect/>
          </a:stretch>
        </p:blipFill>
        <p:spPr>
          <a:xfrm>
            <a:off x="10072440" y="4016334"/>
            <a:ext cx="999216" cy="991789"/>
          </a:xfrm>
          <a:prstGeom prst="rect">
            <a:avLst/>
          </a:prstGeom>
        </p:spPr>
      </p:pic>
      <p:sp>
        <p:nvSpPr>
          <p:cNvPr id="16" name="TextBox 15">
            <a:extLst>
              <a:ext uri="{FF2B5EF4-FFF2-40B4-BE49-F238E27FC236}">
                <a16:creationId xmlns:a16="http://schemas.microsoft.com/office/drawing/2014/main" id="{2448E7E7-592B-913C-F582-0D47BED58DFE}"/>
              </a:ext>
            </a:extLst>
          </p:cNvPr>
          <p:cNvSpPr txBox="1"/>
          <p:nvPr/>
        </p:nvSpPr>
        <p:spPr>
          <a:xfrm>
            <a:off x="4087514" y="5553184"/>
            <a:ext cx="615746" cy="646331"/>
          </a:xfrm>
          <a:prstGeom prst="rect">
            <a:avLst/>
          </a:prstGeom>
          <a:noFill/>
        </p:spPr>
        <p:txBody>
          <a:bodyPr wrap="none" rtlCol="0">
            <a:spAutoFit/>
          </a:bodyPr>
          <a:lstStyle/>
          <a:p>
            <a:endParaRPr lang="en-US" sz="1200" dirty="0"/>
          </a:p>
          <a:p>
            <a:r>
              <a:rPr lang="en-US" sz="1200" dirty="0"/>
              <a:t>START/</a:t>
            </a:r>
          </a:p>
          <a:p>
            <a:r>
              <a:rPr lang="en-US" sz="1200" dirty="0"/>
              <a:t>END </a:t>
            </a:r>
          </a:p>
        </p:txBody>
      </p:sp>
      <p:sp>
        <p:nvSpPr>
          <p:cNvPr id="18" name="TextBox 17">
            <a:extLst>
              <a:ext uri="{FF2B5EF4-FFF2-40B4-BE49-F238E27FC236}">
                <a16:creationId xmlns:a16="http://schemas.microsoft.com/office/drawing/2014/main" id="{624268F9-CD26-9089-35A5-0E8C17C6EDE9}"/>
              </a:ext>
            </a:extLst>
          </p:cNvPr>
          <p:cNvSpPr txBox="1"/>
          <p:nvPr/>
        </p:nvSpPr>
        <p:spPr>
          <a:xfrm>
            <a:off x="4859039" y="5572234"/>
            <a:ext cx="615746" cy="646331"/>
          </a:xfrm>
          <a:prstGeom prst="rect">
            <a:avLst/>
          </a:prstGeom>
          <a:noFill/>
        </p:spPr>
        <p:txBody>
          <a:bodyPr wrap="none" rtlCol="0">
            <a:spAutoFit/>
          </a:bodyPr>
          <a:lstStyle/>
          <a:p>
            <a:endParaRPr lang="en-US" sz="1200" dirty="0"/>
          </a:p>
          <a:p>
            <a:r>
              <a:rPr lang="en-US" sz="1200" dirty="0"/>
              <a:t>START/</a:t>
            </a:r>
          </a:p>
          <a:p>
            <a:r>
              <a:rPr lang="en-US" sz="1200" dirty="0"/>
              <a:t>END </a:t>
            </a:r>
          </a:p>
        </p:txBody>
      </p:sp>
      <p:cxnSp>
        <p:nvCxnSpPr>
          <p:cNvPr id="19" name="Straight Arrow Connector 18">
            <a:extLst>
              <a:ext uri="{FF2B5EF4-FFF2-40B4-BE49-F238E27FC236}">
                <a16:creationId xmlns:a16="http://schemas.microsoft.com/office/drawing/2014/main" id="{B7C0FA62-1F01-D9F7-A670-4509DB8C1102}"/>
              </a:ext>
            </a:extLst>
          </p:cNvPr>
          <p:cNvCxnSpPr>
            <a:cxnSpLocks/>
            <a:endCxn id="52" idx="3"/>
          </p:cNvCxnSpPr>
          <p:nvPr/>
        </p:nvCxnSpPr>
        <p:spPr>
          <a:xfrm flipH="1">
            <a:off x="7416174" y="3219917"/>
            <a:ext cx="2631568" cy="3825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625FA34E-BDA5-28CC-C854-A13374D4B7E5}"/>
              </a:ext>
            </a:extLst>
          </p:cNvPr>
          <p:cNvSpPr txBox="1"/>
          <p:nvPr/>
        </p:nvSpPr>
        <p:spPr>
          <a:xfrm>
            <a:off x="4182764" y="3933934"/>
            <a:ext cx="615746" cy="646331"/>
          </a:xfrm>
          <a:prstGeom prst="rect">
            <a:avLst/>
          </a:prstGeom>
          <a:noFill/>
        </p:spPr>
        <p:txBody>
          <a:bodyPr wrap="none" rtlCol="0">
            <a:spAutoFit/>
          </a:bodyPr>
          <a:lstStyle/>
          <a:p>
            <a:endParaRPr lang="en-US" sz="1200" dirty="0"/>
          </a:p>
          <a:p>
            <a:r>
              <a:rPr lang="en-US" sz="1200" dirty="0"/>
              <a:t>START/</a:t>
            </a:r>
          </a:p>
          <a:p>
            <a:r>
              <a:rPr lang="en-US" sz="1200" dirty="0"/>
              <a:t>END </a:t>
            </a:r>
          </a:p>
        </p:txBody>
      </p:sp>
      <p:sp>
        <p:nvSpPr>
          <p:cNvPr id="14" name="TextBox 13">
            <a:extLst>
              <a:ext uri="{FF2B5EF4-FFF2-40B4-BE49-F238E27FC236}">
                <a16:creationId xmlns:a16="http://schemas.microsoft.com/office/drawing/2014/main" id="{D277C367-0618-7EA4-4307-8C6A92CB375B}"/>
              </a:ext>
            </a:extLst>
          </p:cNvPr>
          <p:cNvSpPr txBox="1"/>
          <p:nvPr/>
        </p:nvSpPr>
        <p:spPr>
          <a:xfrm>
            <a:off x="4878089" y="3943459"/>
            <a:ext cx="615746" cy="646331"/>
          </a:xfrm>
          <a:prstGeom prst="rect">
            <a:avLst/>
          </a:prstGeom>
          <a:noFill/>
        </p:spPr>
        <p:txBody>
          <a:bodyPr wrap="none" rtlCol="0">
            <a:spAutoFit/>
          </a:bodyPr>
          <a:lstStyle/>
          <a:p>
            <a:endParaRPr lang="en-US" sz="1200" dirty="0"/>
          </a:p>
          <a:p>
            <a:r>
              <a:rPr lang="en-US" sz="1200" dirty="0"/>
              <a:t>START/</a:t>
            </a:r>
          </a:p>
          <a:p>
            <a:r>
              <a:rPr lang="en-US" sz="1200" dirty="0"/>
              <a:t>END </a:t>
            </a:r>
          </a:p>
        </p:txBody>
      </p:sp>
    </p:spTree>
    <p:extLst>
      <p:ext uri="{BB962C8B-B14F-4D97-AF65-F5344CB8AC3E}">
        <p14:creationId xmlns:p14="http://schemas.microsoft.com/office/powerpoint/2010/main" val="34705534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E9D1F964-97E0-8AD0-5CE8-036AAA4D17BF}"/>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785A064D-0A8A-D1C2-23EF-C6D06C90A80D}"/>
              </a:ext>
            </a:extLst>
          </p:cNvPr>
          <p:cNvSpPr/>
          <p:nvPr/>
        </p:nvSpPr>
        <p:spPr>
          <a:xfrm>
            <a:off x="1038225" y="971551"/>
            <a:ext cx="4791075" cy="408622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556BA5-A4EA-E507-D9B0-B6773DA865DF}"/>
              </a:ext>
            </a:extLst>
          </p:cNvPr>
          <p:cNvSpPr>
            <a:spLocks noGrp="1"/>
          </p:cNvSpPr>
          <p:nvPr>
            <p:ph type="title"/>
          </p:nvPr>
        </p:nvSpPr>
        <p:spPr/>
        <p:txBody>
          <a:bodyPr/>
          <a:lstStyle/>
          <a:p>
            <a:r>
              <a:rPr lang="en-MY" dirty="0">
                <a:solidFill>
                  <a:srgbClr val="002060"/>
                </a:solidFill>
              </a:rPr>
              <a:t>Random Pick Number</a:t>
            </a:r>
          </a:p>
        </p:txBody>
      </p:sp>
      <p:sp>
        <p:nvSpPr>
          <p:cNvPr id="4" name="Text Placeholder 3">
            <a:extLst>
              <a:ext uri="{FF2B5EF4-FFF2-40B4-BE49-F238E27FC236}">
                <a16:creationId xmlns:a16="http://schemas.microsoft.com/office/drawing/2014/main" id="{248375B5-10A4-125A-9157-B835EFCA3B1E}"/>
              </a:ext>
            </a:extLst>
          </p:cNvPr>
          <p:cNvSpPr>
            <a:spLocks noGrp="1"/>
          </p:cNvSpPr>
          <p:nvPr>
            <p:ph type="body" sz="half" idx="2"/>
          </p:nvPr>
        </p:nvSpPr>
        <p:spPr/>
        <p:txBody>
          <a:bodyPr/>
          <a:lstStyle/>
          <a:p>
            <a:endParaRPr lang="en-MY" dirty="0">
              <a:solidFill>
                <a:schemeClr val="tx1"/>
              </a:solidFill>
            </a:endParaRPr>
          </a:p>
          <a:p>
            <a:endParaRPr lang="en-MY" dirty="0">
              <a:solidFill>
                <a:schemeClr val="tx1"/>
              </a:solidFill>
            </a:endParaRPr>
          </a:p>
          <a:p>
            <a:endParaRPr lang="en-MY" dirty="0">
              <a:solidFill>
                <a:schemeClr val="tx1"/>
              </a:solidFill>
            </a:endParaRPr>
          </a:p>
          <a:p>
            <a:endParaRPr lang="en-MY" dirty="0">
              <a:solidFill>
                <a:schemeClr val="tx1"/>
              </a:solidFill>
            </a:endParaRPr>
          </a:p>
          <a:p>
            <a:r>
              <a:rPr lang="en-MY" dirty="0">
                <a:solidFill>
                  <a:schemeClr val="tx1"/>
                </a:solidFill>
              </a:rPr>
              <a:t>14 table tennis ball label with numbers put inside a lucky draw box.</a:t>
            </a:r>
          </a:p>
          <a:p>
            <a:endParaRPr lang="en-MY" dirty="0">
              <a:solidFill>
                <a:schemeClr val="tx1"/>
              </a:solidFill>
            </a:endParaRPr>
          </a:p>
          <a:p>
            <a:endParaRPr lang="en-MY" dirty="0">
              <a:solidFill>
                <a:schemeClr val="tx1"/>
              </a:solidFill>
            </a:endParaRPr>
          </a:p>
          <a:p>
            <a:endParaRPr lang="en-MY" dirty="0">
              <a:solidFill>
                <a:schemeClr val="tx1"/>
              </a:solidFill>
            </a:endParaRPr>
          </a:p>
          <a:p>
            <a:endParaRPr lang="en-MY" dirty="0"/>
          </a:p>
        </p:txBody>
      </p:sp>
      <p:sp>
        <p:nvSpPr>
          <p:cNvPr id="5" name="Rectangle 2">
            <a:extLst>
              <a:ext uri="{FF2B5EF4-FFF2-40B4-BE49-F238E27FC236}">
                <a16:creationId xmlns:a16="http://schemas.microsoft.com/office/drawing/2014/main" id="{04D28B41-8581-DEFA-CE3F-FC8410542A3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MY"/>
          </a:p>
        </p:txBody>
      </p:sp>
      <p:sp>
        <p:nvSpPr>
          <p:cNvPr id="10" name="Content Placeholder 9">
            <a:extLst>
              <a:ext uri="{FF2B5EF4-FFF2-40B4-BE49-F238E27FC236}">
                <a16:creationId xmlns:a16="http://schemas.microsoft.com/office/drawing/2014/main" id="{F3FA92BB-7AD9-E020-2F35-591DD9872DBB}"/>
              </a:ext>
            </a:extLst>
          </p:cNvPr>
          <p:cNvSpPr>
            <a:spLocks noGrp="1"/>
          </p:cNvSpPr>
          <p:nvPr>
            <p:ph idx="1"/>
          </p:nvPr>
        </p:nvSpPr>
        <p:spPr/>
        <p:txBody>
          <a:bodyPr/>
          <a:lstStyle/>
          <a:p>
            <a:pPr marL="0" indent="0">
              <a:buNone/>
            </a:pPr>
            <a:r>
              <a:rPr lang="en-MY" dirty="0"/>
              <a:t> </a:t>
            </a:r>
          </a:p>
        </p:txBody>
      </p:sp>
      <p:pic>
        <p:nvPicPr>
          <p:cNvPr id="6" name="Picture 5">
            <a:extLst>
              <a:ext uri="{FF2B5EF4-FFF2-40B4-BE49-F238E27FC236}">
                <a16:creationId xmlns:a16="http://schemas.microsoft.com/office/drawing/2014/main" id="{2731572D-F60E-2577-8BE9-3C1EAF0E9D7D}"/>
              </a:ext>
            </a:extLst>
          </p:cNvPr>
          <p:cNvPicPr>
            <a:picLocks noChangeAspect="1"/>
          </p:cNvPicPr>
          <p:nvPr/>
        </p:nvPicPr>
        <p:blipFill>
          <a:blip r:embed="rId2"/>
          <a:stretch>
            <a:fillRect/>
          </a:stretch>
        </p:blipFill>
        <p:spPr>
          <a:xfrm>
            <a:off x="7006826" y="4052449"/>
            <a:ext cx="2653190" cy="1116126"/>
          </a:xfrm>
          <a:prstGeom prst="rect">
            <a:avLst/>
          </a:prstGeom>
        </p:spPr>
      </p:pic>
      <p:sp>
        <p:nvSpPr>
          <p:cNvPr id="7" name="Content Placeholder 2">
            <a:extLst>
              <a:ext uri="{FF2B5EF4-FFF2-40B4-BE49-F238E27FC236}">
                <a16:creationId xmlns:a16="http://schemas.microsoft.com/office/drawing/2014/main" id="{3D0685DA-C0A5-F1D8-FFC6-CDCC76BE8A2C}"/>
              </a:ext>
            </a:extLst>
          </p:cNvPr>
          <p:cNvSpPr txBox="1">
            <a:spLocks/>
          </p:cNvSpPr>
          <p:nvPr/>
        </p:nvSpPr>
        <p:spPr>
          <a:xfrm rot="16200000">
            <a:off x="7884659" y="2151490"/>
            <a:ext cx="1359637" cy="2409244"/>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9600" dirty="0"/>
              <a:t>}</a:t>
            </a:r>
          </a:p>
        </p:txBody>
      </p:sp>
      <p:pic>
        <p:nvPicPr>
          <p:cNvPr id="9" name="Picture 2" descr="Lucky Draw Box Rental – K4 Games">
            <a:extLst>
              <a:ext uri="{FF2B5EF4-FFF2-40B4-BE49-F238E27FC236}">
                <a16:creationId xmlns:a16="http://schemas.microsoft.com/office/drawing/2014/main" id="{DB736650-EDE2-DD8E-9EDE-0268F0F6A9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1332" y="1359243"/>
            <a:ext cx="2604650" cy="2104768"/>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7F42BCBF-A78C-E7F3-8ADD-3BE46AF41331}"/>
              </a:ext>
            </a:extLst>
          </p:cNvPr>
          <p:cNvGrpSpPr/>
          <p:nvPr/>
        </p:nvGrpSpPr>
        <p:grpSpPr>
          <a:xfrm>
            <a:off x="7130476" y="4203956"/>
            <a:ext cx="2288651" cy="808411"/>
            <a:chOff x="3008244" y="3214978"/>
            <a:chExt cx="2288651" cy="808411"/>
          </a:xfrm>
        </p:grpSpPr>
        <p:sp>
          <p:nvSpPr>
            <p:cNvPr id="13" name="TextBox 12">
              <a:extLst>
                <a:ext uri="{FF2B5EF4-FFF2-40B4-BE49-F238E27FC236}">
                  <a16:creationId xmlns:a16="http://schemas.microsoft.com/office/drawing/2014/main" id="{C13E5C13-F858-D443-AB28-B8EAB9B61565}"/>
                </a:ext>
              </a:extLst>
            </p:cNvPr>
            <p:cNvSpPr txBox="1"/>
            <p:nvPr/>
          </p:nvSpPr>
          <p:spPr>
            <a:xfrm>
              <a:off x="3053302" y="3697357"/>
              <a:ext cx="190831" cy="276999"/>
            </a:xfrm>
            <a:prstGeom prst="rect">
              <a:avLst/>
            </a:prstGeom>
            <a:noFill/>
          </p:spPr>
          <p:txBody>
            <a:bodyPr wrap="square" rtlCol="0">
              <a:spAutoFit/>
            </a:bodyPr>
            <a:lstStyle/>
            <a:p>
              <a:r>
                <a:rPr lang="en-US" sz="1200" dirty="0"/>
                <a:t>1</a:t>
              </a:r>
            </a:p>
          </p:txBody>
        </p:sp>
        <p:sp>
          <p:nvSpPr>
            <p:cNvPr id="14" name="TextBox 13">
              <a:extLst>
                <a:ext uri="{FF2B5EF4-FFF2-40B4-BE49-F238E27FC236}">
                  <a16:creationId xmlns:a16="http://schemas.microsoft.com/office/drawing/2014/main" id="{C89E79DE-F6FA-30DA-D827-3D590542F10B}"/>
                </a:ext>
              </a:extLst>
            </p:cNvPr>
            <p:cNvSpPr txBox="1"/>
            <p:nvPr/>
          </p:nvSpPr>
          <p:spPr>
            <a:xfrm>
              <a:off x="3499900" y="3706633"/>
              <a:ext cx="190831" cy="276999"/>
            </a:xfrm>
            <a:prstGeom prst="rect">
              <a:avLst/>
            </a:prstGeom>
            <a:noFill/>
          </p:spPr>
          <p:txBody>
            <a:bodyPr wrap="square" rtlCol="0">
              <a:spAutoFit/>
            </a:bodyPr>
            <a:lstStyle/>
            <a:p>
              <a:r>
                <a:rPr lang="en-US" sz="1200" dirty="0"/>
                <a:t>2</a:t>
              </a:r>
            </a:p>
          </p:txBody>
        </p:sp>
        <p:sp>
          <p:nvSpPr>
            <p:cNvPr id="15" name="TextBox 14">
              <a:extLst>
                <a:ext uri="{FF2B5EF4-FFF2-40B4-BE49-F238E27FC236}">
                  <a16:creationId xmlns:a16="http://schemas.microsoft.com/office/drawing/2014/main" id="{70EFB45F-7C2C-EF01-18FE-CAFD9DFFA3EE}"/>
                </a:ext>
              </a:extLst>
            </p:cNvPr>
            <p:cNvSpPr txBox="1"/>
            <p:nvPr/>
          </p:nvSpPr>
          <p:spPr>
            <a:xfrm>
              <a:off x="3889514" y="3722536"/>
              <a:ext cx="190831" cy="276999"/>
            </a:xfrm>
            <a:prstGeom prst="rect">
              <a:avLst/>
            </a:prstGeom>
            <a:noFill/>
          </p:spPr>
          <p:txBody>
            <a:bodyPr wrap="square" rtlCol="0">
              <a:spAutoFit/>
            </a:bodyPr>
            <a:lstStyle/>
            <a:p>
              <a:r>
                <a:rPr lang="en-US" sz="1200" dirty="0"/>
                <a:t>3</a:t>
              </a:r>
            </a:p>
          </p:txBody>
        </p:sp>
        <p:sp>
          <p:nvSpPr>
            <p:cNvPr id="16" name="TextBox 15">
              <a:extLst>
                <a:ext uri="{FF2B5EF4-FFF2-40B4-BE49-F238E27FC236}">
                  <a16:creationId xmlns:a16="http://schemas.microsoft.com/office/drawing/2014/main" id="{221D896D-C871-6911-B2B4-A3E702FB772A}"/>
                </a:ext>
              </a:extLst>
            </p:cNvPr>
            <p:cNvSpPr txBox="1"/>
            <p:nvPr/>
          </p:nvSpPr>
          <p:spPr>
            <a:xfrm>
              <a:off x="4302981" y="3738439"/>
              <a:ext cx="190831" cy="276999"/>
            </a:xfrm>
            <a:prstGeom prst="rect">
              <a:avLst/>
            </a:prstGeom>
            <a:noFill/>
          </p:spPr>
          <p:txBody>
            <a:bodyPr wrap="square" rtlCol="0">
              <a:spAutoFit/>
            </a:bodyPr>
            <a:lstStyle/>
            <a:p>
              <a:r>
                <a:rPr lang="en-US" sz="1200" dirty="0"/>
                <a:t>4</a:t>
              </a:r>
            </a:p>
          </p:txBody>
        </p:sp>
        <p:sp>
          <p:nvSpPr>
            <p:cNvPr id="17" name="TextBox 16">
              <a:extLst>
                <a:ext uri="{FF2B5EF4-FFF2-40B4-BE49-F238E27FC236}">
                  <a16:creationId xmlns:a16="http://schemas.microsoft.com/office/drawing/2014/main" id="{9E88BCD4-4D24-035E-AE2A-1CD87B18568B}"/>
                </a:ext>
              </a:extLst>
            </p:cNvPr>
            <p:cNvSpPr txBox="1"/>
            <p:nvPr/>
          </p:nvSpPr>
          <p:spPr>
            <a:xfrm>
              <a:off x="4700547" y="3746390"/>
              <a:ext cx="190831" cy="276999"/>
            </a:xfrm>
            <a:prstGeom prst="rect">
              <a:avLst/>
            </a:prstGeom>
            <a:noFill/>
          </p:spPr>
          <p:txBody>
            <a:bodyPr wrap="square" rtlCol="0">
              <a:spAutoFit/>
            </a:bodyPr>
            <a:lstStyle/>
            <a:p>
              <a:r>
                <a:rPr lang="en-US" sz="1200" dirty="0"/>
                <a:t>5</a:t>
              </a:r>
            </a:p>
          </p:txBody>
        </p:sp>
        <p:sp>
          <p:nvSpPr>
            <p:cNvPr id="18" name="TextBox 17">
              <a:extLst>
                <a:ext uri="{FF2B5EF4-FFF2-40B4-BE49-F238E27FC236}">
                  <a16:creationId xmlns:a16="http://schemas.microsoft.com/office/drawing/2014/main" id="{18541E64-540A-49E8-F69B-5255C056603C}"/>
                </a:ext>
              </a:extLst>
            </p:cNvPr>
            <p:cNvSpPr txBox="1"/>
            <p:nvPr/>
          </p:nvSpPr>
          <p:spPr>
            <a:xfrm>
              <a:off x="5106064" y="3746390"/>
              <a:ext cx="190831" cy="276999"/>
            </a:xfrm>
            <a:prstGeom prst="rect">
              <a:avLst/>
            </a:prstGeom>
            <a:noFill/>
          </p:spPr>
          <p:txBody>
            <a:bodyPr wrap="square" rtlCol="0">
              <a:spAutoFit/>
            </a:bodyPr>
            <a:lstStyle/>
            <a:p>
              <a:r>
                <a:rPr lang="en-US" sz="1200" dirty="0"/>
                <a:t>6</a:t>
              </a:r>
            </a:p>
          </p:txBody>
        </p:sp>
        <p:sp>
          <p:nvSpPr>
            <p:cNvPr id="19" name="TextBox 18">
              <a:extLst>
                <a:ext uri="{FF2B5EF4-FFF2-40B4-BE49-F238E27FC236}">
                  <a16:creationId xmlns:a16="http://schemas.microsoft.com/office/drawing/2014/main" id="{FF00BFCC-6E5F-5EEF-4DDD-61CAD6B5E0C7}"/>
                </a:ext>
              </a:extLst>
            </p:cNvPr>
            <p:cNvSpPr txBox="1"/>
            <p:nvPr/>
          </p:nvSpPr>
          <p:spPr>
            <a:xfrm>
              <a:off x="3309069" y="3428338"/>
              <a:ext cx="190831" cy="276999"/>
            </a:xfrm>
            <a:prstGeom prst="rect">
              <a:avLst/>
            </a:prstGeom>
            <a:noFill/>
          </p:spPr>
          <p:txBody>
            <a:bodyPr wrap="square" rtlCol="0">
              <a:spAutoFit/>
            </a:bodyPr>
            <a:lstStyle/>
            <a:p>
              <a:r>
                <a:rPr lang="en-US" sz="1200" dirty="0"/>
                <a:t>7</a:t>
              </a:r>
            </a:p>
          </p:txBody>
        </p:sp>
        <p:sp>
          <p:nvSpPr>
            <p:cNvPr id="20" name="TextBox 19">
              <a:extLst>
                <a:ext uri="{FF2B5EF4-FFF2-40B4-BE49-F238E27FC236}">
                  <a16:creationId xmlns:a16="http://schemas.microsoft.com/office/drawing/2014/main" id="{B1966C40-FF4E-CE0A-E9A7-F6A47C0ABAA3}"/>
                </a:ext>
              </a:extLst>
            </p:cNvPr>
            <p:cNvSpPr txBox="1"/>
            <p:nvPr/>
          </p:nvSpPr>
          <p:spPr>
            <a:xfrm>
              <a:off x="3714585" y="3444240"/>
              <a:ext cx="190831" cy="276999"/>
            </a:xfrm>
            <a:prstGeom prst="rect">
              <a:avLst/>
            </a:prstGeom>
            <a:noFill/>
          </p:spPr>
          <p:txBody>
            <a:bodyPr wrap="square" rtlCol="0">
              <a:spAutoFit/>
            </a:bodyPr>
            <a:lstStyle/>
            <a:p>
              <a:r>
                <a:rPr lang="en-US" sz="1200" dirty="0"/>
                <a:t>8</a:t>
              </a:r>
            </a:p>
          </p:txBody>
        </p:sp>
        <p:sp>
          <p:nvSpPr>
            <p:cNvPr id="21" name="TextBox 20">
              <a:extLst>
                <a:ext uri="{FF2B5EF4-FFF2-40B4-BE49-F238E27FC236}">
                  <a16:creationId xmlns:a16="http://schemas.microsoft.com/office/drawing/2014/main" id="{2B9414E6-031B-EE61-B443-0F5F3D5C88FA}"/>
                </a:ext>
              </a:extLst>
            </p:cNvPr>
            <p:cNvSpPr txBox="1"/>
            <p:nvPr/>
          </p:nvSpPr>
          <p:spPr>
            <a:xfrm>
              <a:off x="4128053" y="3444239"/>
              <a:ext cx="190831" cy="276999"/>
            </a:xfrm>
            <a:prstGeom prst="rect">
              <a:avLst/>
            </a:prstGeom>
            <a:noFill/>
          </p:spPr>
          <p:txBody>
            <a:bodyPr wrap="square" rtlCol="0">
              <a:spAutoFit/>
            </a:bodyPr>
            <a:lstStyle/>
            <a:p>
              <a:r>
                <a:rPr lang="en-US" sz="1200" dirty="0"/>
                <a:t>9</a:t>
              </a:r>
            </a:p>
          </p:txBody>
        </p:sp>
        <p:sp>
          <p:nvSpPr>
            <p:cNvPr id="22" name="TextBox 21">
              <a:extLst>
                <a:ext uri="{FF2B5EF4-FFF2-40B4-BE49-F238E27FC236}">
                  <a16:creationId xmlns:a16="http://schemas.microsoft.com/office/drawing/2014/main" id="{D97C1BD0-FCD5-4BC4-FFB6-2FF56A02327A}"/>
                </a:ext>
              </a:extLst>
            </p:cNvPr>
            <p:cNvSpPr txBox="1"/>
            <p:nvPr/>
          </p:nvSpPr>
          <p:spPr>
            <a:xfrm>
              <a:off x="4469958" y="3444241"/>
              <a:ext cx="348531" cy="276999"/>
            </a:xfrm>
            <a:prstGeom prst="rect">
              <a:avLst/>
            </a:prstGeom>
            <a:noFill/>
          </p:spPr>
          <p:txBody>
            <a:bodyPr wrap="square" rtlCol="0">
              <a:spAutoFit/>
            </a:bodyPr>
            <a:lstStyle/>
            <a:p>
              <a:r>
                <a:rPr lang="en-US" sz="1200" dirty="0"/>
                <a:t>10</a:t>
              </a:r>
            </a:p>
          </p:txBody>
        </p:sp>
        <p:sp>
          <p:nvSpPr>
            <p:cNvPr id="23" name="TextBox 22">
              <a:extLst>
                <a:ext uri="{FF2B5EF4-FFF2-40B4-BE49-F238E27FC236}">
                  <a16:creationId xmlns:a16="http://schemas.microsoft.com/office/drawing/2014/main" id="{1697B603-D08E-2AEE-7B18-E83414912A54}"/>
                </a:ext>
              </a:extLst>
            </p:cNvPr>
            <p:cNvSpPr txBox="1"/>
            <p:nvPr/>
          </p:nvSpPr>
          <p:spPr>
            <a:xfrm>
              <a:off x="4908605" y="3445566"/>
              <a:ext cx="348531" cy="276999"/>
            </a:xfrm>
            <a:prstGeom prst="rect">
              <a:avLst/>
            </a:prstGeom>
            <a:noFill/>
          </p:spPr>
          <p:txBody>
            <a:bodyPr wrap="square" rtlCol="0">
              <a:spAutoFit/>
            </a:bodyPr>
            <a:lstStyle/>
            <a:p>
              <a:r>
                <a:rPr lang="en-US" sz="1200" dirty="0"/>
                <a:t>12</a:t>
              </a:r>
            </a:p>
          </p:txBody>
        </p:sp>
        <p:sp>
          <p:nvSpPr>
            <p:cNvPr id="24" name="TextBox 23">
              <a:extLst>
                <a:ext uri="{FF2B5EF4-FFF2-40B4-BE49-F238E27FC236}">
                  <a16:creationId xmlns:a16="http://schemas.microsoft.com/office/drawing/2014/main" id="{05C20852-C318-7A24-3670-5905994E6E61}"/>
                </a:ext>
              </a:extLst>
            </p:cNvPr>
            <p:cNvSpPr txBox="1"/>
            <p:nvPr/>
          </p:nvSpPr>
          <p:spPr>
            <a:xfrm>
              <a:off x="3008244" y="3246782"/>
              <a:ext cx="348531" cy="276999"/>
            </a:xfrm>
            <a:prstGeom prst="rect">
              <a:avLst/>
            </a:prstGeom>
            <a:noFill/>
          </p:spPr>
          <p:txBody>
            <a:bodyPr wrap="square" rtlCol="0">
              <a:spAutoFit/>
            </a:bodyPr>
            <a:lstStyle/>
            <a:p>
              <a:r>
                <a:rPr lang="en-US" sz="1200" dirty="0"/>
                <a:t>14</a:t>
              </a:r>
            </a:p>
          </p:txBody>
        </p:sp>
        <p:sp>
          <p:nvSpPr>
            <p:cNvPr id="25" name="TextBox 24">
              <a:extLst>
                <a:ext uri="{FF2B5EF4-FFF2-40B4-BE49-F238E27FC236}">
                  <a16:creationId xmlns:a16="http://schemas.microsoft.com/office/drawing/2014/main" id="{DABF42D4-2CEB-C032-49C9-3214F73D5B56}"/>
                </a:ext>
              </a:extLst>
            </p:cNvPr>
            <p:cNvSpPr txBox="1"/>
            <p:nvPr/>
          </p:nvSpPr>
          <p:spPr>
            <a:xfrm>
              <a:off x="3453517" y="3214978"/>
              <a:ext cx="348531" cy="276999"/>
            </a:xfrm>
            <a:prstGeom prst="rect">
              <a:avLst/>
            </a:prstGeom>
            <a:noFill/>
          </p:spPr>
          <p:txBody>
            <a:bodyPr wrap="square" rtlCol="0">
              <a:spAutoFit/>
            </a:bodyPr>
            <a:lstStyle/>
            <a:p>
              <a:r>
                <a:rPr lang="en-US" sz="1200" dirty="0"/>
                <a:t>15</a:t>
              </a:r>
            </a:p>
          </p:txBody>
        </p:sp>
        <p:sp>
          <p:nvSpPr>
            <p:cNvPr id="26" name="TextBox 25">
              <a:extLst>
                <a:ext uri="{FF2B5EF4-FFF2-40B4-BE49-F238E27FC236}">
                  <a16:creationId xmlns:a16="http://schemas.microsoft.com/office/drawing/2014/main" id="{DE8B7025-7CFB-6C00-1F5F-2CBF2F56D453}"/>
                </a:ext>
              </a:extLst>
            </p:cNvPr>
            <p:cNvSpPr txBox="1"/>
            <p:nvPr/>
          </p:nvSpPr>
          <p:spPr>
            <a:xfrm>
              <a:off x="3890839" y="3222929"/>
              <a:ext cx="348531" cy="276999"/>
            </a:xfrm>
            <a:prstGeom prst="rect">
              <a:avLst/>
            </a:prstGeom>
            <a:noFill/>
          </p:spPr>
          <p:txBody>
            <a:bodyPr wrap="square" rtlCol="0">
              <a:spAutoFit/>
            </a:bodyPr>
            <a:lstStyle/>
            <a:p>
              <a:r>
                <a:rPr lang="en-US" sz="1200" dirty="0"/>
                <a:t>16</a:t>
              </a:r>
            </a:p>
          </p:txBody>
        </p:sp>
        <p:sp>
          <p:nvSpPr>
            <p:cNvPr id="27" name="TextBox 26">
              <a:extLst>
                <a:ext uri="{FF2B5EF4-FFF2-40B4-BE49-F238E27FC236}">
                  <a16:creationId xmlns:a16="http://schemas.microsoft.com/office/drawing/2014/main" id="{011FFBC2-B930-CA05-1106-7866C27E6800}"/>
                </a:ext>
              </a:extLst>
            </p:cNvPr>
            <p:cNvSpPr txBox="1"/>
            <p:nvPr/>
          </p:nvSpPr>
          <p:spPr>
            <a:xfrm>
              <a:off x="4280452" y="3230880"/>
              <a:ext cx="348531" cy="276999"/>
            </a:xfrm>
            <a:prstGeom prst="rect">
              <a:avLst/>
            </a:prstGeom>
            <a:noFill/>
          </p:spPr>
          <p:txBody>
            <a:bodyPr wrap="square" rtlCol="0">
              <a:spAutoFit/>
            </a:bodyPr>
            <a:lstStyle/>
            <a:p>
              <a:endParaRPr lang="en-US" sz="1200" dirty="0"/>
            </a:p>
          </p:txBody>
        </p:sp>
      </p:grpSp>
      <p:pic>
        <p:nvPicPr>
          <p:cNvPr id="8" name="Picture 7">
            <a:extLst>
              <a:ext uri="{FF2B5EF4-FFF2-40B4-BE49-F238E27FC236}">
                <a16:creationId xmlns:a16="http://schemas.microsoft.com/office/drawing/2014/main" id="{25D587D8-6301-0F02-2400-76D8F5B3E8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Tree>
    <p:extLst>
      <p:ext uri="{BB962C8B-B14F-4D97-AF65-F5344CB8AC3E}">
        <p14:creationId xmlns:p14="http://schemas.microsoft.com/office/powerpoint/2010/main" val="37678936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2F3FA5-D600-474F-2292-3735BD2E61D5}"/>
              </a:ext>
            </a:extLst>
          </p:cNvPr>
          <p:cNvSpPr>
            <a:spLocks noGrp="1"/>
          </p:cNvSpPr>
          <p:nvPr>
            <p:ph idx="1"/>
          </p:nvPr>
        </p:nvSpPr>
        <p:spPr>
          <a:xfrm>
            <a:off x="904875" y="1748272"/>
            <a:ext cx="11020425" cy="4803773"/>
          </a:xfrm>
        </p:spPr>
        <p:txBody>
          <a:bodyPr>
            <a:normAutofit lnSpcReduction="10000"/>
          </a:bodyPr>
          <a:lstStyle/>
          <a:p>
            <a:pPr marL="0" marR="0" lvl="0" indent="0" algn="l" defTabSz="914377"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MY" sz="2300" b="0" i="0" u="none" strike="noStrike" kern="1200" cap="none" spc="0" normalizeH="0" baseline="0" noProof="0" dirty="0">
                <a:ln>
                  <a:noFill/>
                </a:ln>
                <a:solidFill>
                  <a:prstClr val="black"/>
                </a:solidFill>
                <a:effectLst/>
                <a:uLnTx/>
                <a:uFillTx/>
                <a:latin typeface="Gilroy Medium"/>
                <a:ea typeface="+mn-ea"/>
                <a:cs typeface="+mn-cs"/>
              </a:rPr>
              <a:t>Dimensions and Restriction</a:t>
            </a:r>
          </a:p>
          <a:p>
            <a:pPr marL="228594" marR="0" lvl="0" indent="-228594" algn="l" defTabSz="91437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MY" sz="1800" b="0" i="0" u="none" strike="noStrike" kern="1200" cap="none" spc="0" normalizeH="0" baseline="0" noProof="0" dirty="0">
                <a:ln>
                  <a:noFill/>
                </a:ln>
                <a:solidFill>
                  <a:prstClr val="black"/>
                </a:solidFill>
                <a:effectLst/>
                <a:uLnTx/>
                <a:uFillTx/>
                <a:latin typeface="Gilroy Medium"/>
                <a:ea typeface="+mn-ea"/>
                <a:cs typeface="+mn-cs"/>
              </a:rPr>
              <a:t>Initial size shall not exceed 20cm (H) X 20cm (W) X 20cm (L). </a:t>
            </a:r>
          </a:p>
          <a:p>
            <a:pPr marL="228594" marR="0" lvl="0" indent="-228594" algn="l" defTabSz="91437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MY" sz="1800" b="0" i="0" u="none" strike="noStrike" kern="1200" cap="none" spc="0" normalizeH="0" baseline="0" noProof="0" dirty="0">
                <a:ln>
                  <a:noFill/>
                </a:ln>
                <a:solidFill>
                  <a:prstClr val="black"/>
                </a:solidFill>
                <a:effectLst/>
                <a:uLnTx/>
                <a:uFillTx/>
                <a:latin typeface="Gilroy Medium"/>
                <a:ea typeface="+mn-ea"/>
                <a:cs typeface="+mn-cs"/>
              </a:rPr>
              <a:t>Robots are </a:t>
            </a:r>
            <a:r>
              <a:rPr kumimoji="0" lang="en-MY" sz="1800" b="0" i="0" u="none" strike="noStrike" kern="1200" cap="none" spc="0" normalizeH="0" baseline="0" noProof="0" dirty="0">
                <a:ln>
                  <a:noFill/>
                </a:ln>
                <a:solidFill>
                  <a:srgbClr val="FF0000"/>
                </a:solidFill>
                <a:effectLst/>
                <a:uLnTx/>
                <a:uFillTx/>
                <a:latin typeface="Gilroy Medium"/>
                <a:ea typeface="+mn-ea"/>
                <a:cs typeface="+mn-cs"/>
              </a:rPr>
              <a:t>NOT allowed </a:t>
            </a:r>
            <a:r>
              <a:rPr kumimoji="0" lang="en-MY" sz="1800" b="0" i="0" u="none" strike="noStrike" kern="1200" cap="none" spc="0" normalizeH="0" baseline="0" noProof="0" dirty="0">
                <a:ln>
                  <a:noFill/>
                </a:ln>
                <a:solidFill>
                  <a:prstClr val="black"/>
                </a:solidFill>
                <a:effectLst/>
                <a:uLnTx/>
                <a:uFillTx/>
                <a:latin typeface="Gilroy Medium"/>
                <a:ea typeface="+mn-ea"/>
                <a:cs typeface="+mn-cs"/>
              </a:rPr>
              <a:t>to expand to any size after the game starts.</a:t>
            </a:r>
          </a:p>
          <a:p>
            <a:pPr marL="228594" marR="0" lvl="0" indent="-228594" algn="l" defTabSz="91437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MY" sz="1800" b="0" i="0" u="none" strike="noStrike" kern="1200" cap="none" spc="0" normalizeH="0" baseline="0" noProof="0" dirty="0">
                <a:ln>
                  <a:noFill/>
                </a:ln>
                <a:solidFill>
                  <a:prstClr val="black"/>
                </a:solidFill>
                <a:effectLst/>
                <a:uLnTx/>
                <a:uFillTx/>
                <a:latin typeface="Gilroy Medium"/>
                <a:ea typeface="+mn-ea"/>
                <a:cs typeface="+mn-cs"/>
              </a:rPr>
              <a:t>Maximum 4 DC motors and 1 mainboard.</a:t>
            </a:r>
          </a:p>
          <a:p>
            <a:pPr marL="0" marR="0" lvl="0" indent="0" algn="l" defTabSz="914377"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MY" sz="2300" b="0" i="0" u="none" strike="noStrike" kern="1200" cap="none" spc="0" normalizeH="0" baseline="0" noProof="0" dirty="0">
              <a:ln>
                <a:noFill/>
              </a:ln>
              <a:solidFill>
                <a:prstClr val="black"/>
              </a:solidFill>
              <a:effectLst/>
              <a:uLnTx/>
              <a:uFillTx/>
              <a:latin typeface="Gilroy Medium"/>
              <a:ea typeface="+mn-ea"/>
              <a:cs typeface="+mn-cs"/>
            </a:endParaRPr>
          </a:p>
          <a:p>
            <a:pPr marL="0" marR="0" lvl="0" indent="0" algn="l" defTabSz="914377"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MY" sz="2300" b="0" i="0" u="none" strike="noStrike" kern="1200" cap="none" spc="0" normalizeH="0" baseline="0" noProof="0" dirty="0">
                <a:ln>
                  <a:noFill/>
                </a:ln>
                <a:solidFill>
                  <a:prstClr val="black"/>
                </a:solidFill>
                <a:effectLst/>
                <a:uLnTx/>
                <a:uFillTx/>
                <a:latin typeface="Gilroy Medium"/>
                <a:ea typeface="+mn-ea"/>
                <a:cs typeface="+mn-cs"/>
              </a:rPr>
              <a:t>Game Duration</a:t>
            </a:r>
          </a:p>
          <a:p>
            <a:pPr marL="228594" marR="0" lvl="0" indent="-228594" algn="l" defTabSz="914377"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MY" sz="1800" dirty="0">
                <a:solidFill>
                  <a:prstClr val="black"/>
                </a:solidFill>
                <a:latin typeface="Gilroy Medium"/>
              </a:rPr>
              <a:t>3 minutes max.</a:t>
            </a:r>
            <a:endParaRPr kumimoji="0" lang="en-MY" sz="1800" b="0" i="0" u="none" strike="noStrike" kern="1200" cap="none" spc="0" normalizeH="0" baseline="0" noProof="0" dirty="0">
              <a:ln>
                <a:noFill/>
              </a:ln>
              <a:solidFill>
                <a:prstClr val="black"/>
              </a:solidFill>
              <a:effectLst/>
              <a:uLnTx/>
              <a:uFillTx/>
              <a:latin typeface="Gilroy Medium"/>
              <a:ea typeface="+mn-ea"/>
              <a:cs typeface="+mn-cs"/>
            </a:endParaRPr>
          </a:p>
          <a:p>
            <a:pPr marL="0" marR="0" lvl="0" indent="0" algn="l" defTabSz="914377" rtl="0" eaLnBrk="1" fontAlgn="auto" latinLnBrk="0" hangingPunct="1">
              <a:lnSpc>
                <a:spcPct val="90000"/>
              </a:lnSpc>
              <a:spcBef>
                <a:spcPts val="0"/>
              </a:spcBef>
              <a:spcAft>
                <a:spcPts val="0"/>
              </a:spcAft>
              <a:buClrTx/>
              <a:buSzTx/>
              <a:buNone/>
              <a:tabLst/>
              <a:defRPr/>
            </a:pPr>
            <a:endParaRPr kumimoji="0" lang="en-MY" sz="1800" b="0" i="0" u="none" strike="noStrike" kern="1200" cap="none" spc="0" normalizeH="0" baseline="0" noProof="0" dirty="0">
              <a:ln>
                <a:noFill/>
              </a:ln>
              <a:solidFill>
                <a:prstClr val="black"/>
              </a:solidFill>
              <a:effectLst/>
              <a:uLnTx/>
              <a:uFillTx/>
              <a:latin typeface="Gilroy Medium"/>
              <a:ea typeface="+mn-ea"/>
              <a:cs typeface="+mn-cs"/>
            </a:endParaRPr>
          </a:p>
          <a:p>
            <a:pPr marL="0" indent="0">
              <a:spcBef>
                <a:spcPts val="0"/>
              </a:spcBef>
              <a:buNone/>
            </a:pPr>
            <a:r>
              <a:rPr lang="en-MY" sz="2300" dirty="0"/>
              <a:t>Game Play Details</a:t>
            </a:r>
          </a:p>
          <a:p>
            <a:pPr>
              <a:spcBef>
                <a:spcPts val="0"/>
              </a:spcBef>
            </a:pPr>
            <a:r>
              <a:rPr lang="en-MY" sz="1800" dirty="0"/>
              <a:t>Robots should stay inside any 2 of the Start/End box and wait for referee’s instruction. </a:t>
            </a:r>
          </a:p>
          <a:p>
            <a:pPr>
              <a:spcBef>
                <a:spcPts val="0"/>
              </a:spcBef>
            </a:pPr>
            <a:r>
              <a:rPr lang="en-MY" sz="1800" dirty="0"/>
              <a:t>Each participant will pick a number form the lucky draw box, so each team has 2 equation to be solved. One of the number will be place on the block 55 of their field and wait for game start.</a:t>
            </a:r>
          </a:p>
          <a:p>
            <a:pPr>
              <a:spcBef>
                <a:spcPts val="0"/>
              </a:spcBef>
            </a:pPr>
            <a:r>
              <a:rPr lang="en-MY" sz="1800" dirty="0"/>
              <a:t>Once the match has begun, the robots must move and push the desire number block and operator block into the yellow and blue square to form the correct equation.</a:t>
            </a:r>
          </a:p>
          <a:p>
            <a:pPr>
              <a:spcBef>
                <a:spcPts val="0"/>
              </a:spcBef>
            </a:pPr>
            <a:r>
              <a:rPr lang="en-MY" sz="1800" dirty="0"/>
              <a:t>After the correct equation is formed, both robots must return to its start box (white square) in order to declare the completion of the first game.</a:t>
            </a:r>
          </a:p>
          <a:p>
            <a:pPr>
              <a:spcBef>
                <a:spcPts val="0"/>
              </a:spcBef>
            </a:pPr>
            <a:r>
              <a:rPr lang="en-MY" sz="1800" dirty="0"/>
              <a:t>After confirmed by the referee, then, referee will replace the second number on the block 55, the team can start to solve the second equation. If solved, robot should return to any of the Start/End box to declare the completion of the match.</a:t>
            </a:r>
          </a:p>
          <a:p>
            <a:pPr marL="0" marR="0" lvl="0" indent="0" algn="l" defTabSz="914377" rtl="0" eaLnBrk="1" fontAlgn="auto" latinLnBrk="0" hangingPunct="1">
              <a:lnSpc>
                <a:spcPct val="90000"/>
              </a:lnSpc>
              <a:spcBef>
                <a:spcPts val="0"/>
              </a:spcBef>
              <a:spcAft>
                <a:spcPts val="0"/>
              </a:spcAft>
              <a:buClrTx/>
              <a:buSzTx/>
              <a:buNone/>
              <a:tabLst/>
              <a:defRPr/>
            </a:pPr>
            <a:endParaRPr kumimoji="0" lang="en-MY" sz="1800" b="0" i="0" u="none" strike="noStrike" kern="1200" cap="none" spc="0" normalizeH="0" baseline="0" noProof="0" dirty="0">
              <a:ln>
                <a:noFill/>
              </a:ln>
              <a:solidFill>
                <a:prstClr val="black"/>
              </a:solidFill>
              <a:effectLst/>
              <a:uLnTx/>
              <a:uFillTx/>
              <a:latin typeface="Gilroy Medium"/>
              <a:ea typeface="+mn-ea"/>
              <a:cs typeface="+mn-cs"/>
            </a:endParaRPr>
          </a:p>
          <a:p>
            <a:endParaRPr lang="en-US" dirty="0"/>
          </a:p>
        </p:txBody>
      </p:sp>
      <p:sp>
        <p:nvSpPr>
          <p:cNvPr id="6" name="Title 1">
            <a:extLst>
              <a:ext uri="{FF2B5EF4-FFF2-40B4-BE49-F238E27FC236}">
                <a16:creationId xmlns:a16="http://schemas.microsoft.com/office/drawing/2014/main" id="{85AAD23B-25D2-5243-65BA-D73F4838B6DD}"/>
              </a:ext>
            </a:extLst>
          </p:cNvPr>
          <p:cNvSpPr>
            <a:spLocks noGrp="1"/>
          </p:cNvSpPr>
          <p:nvPr>
            <p:ph type="title"/>
          </p:nvPr>
        </p:nvSpPr>
        <p:spPr>
          <a:xfrm>
            <a:off x="2533574" y="768975"/>
            <a:ext cx="7269017" cy="785091"/>
          </a:xfrm>
        </p:spPr>
        <p:txBody>
          <a:bodyPr/>
          <a:lstStyle/>
          <a:p>
            <a:r>
              <a:rPr lang="en-MY" dirty="0">
                <a:solidFill>
                  <a:srgbClr val="002060"/>
                </a:solidFill>
              </a:rPr>
              <a:t>MATH CHALLENGE GAME RULES</a:t>
            </a:r>
          </a:p>
        </p:txBody>
      </p:sp>
      <p:pic>
        <p:nvPicPr>
          <p:cNvPr id="7" name="Picture 6">
            <a:extLst>
              <a:ext uri="{FF2B5EF4-FFF2-40B4-BE49-F238E27FC236}">
                <a16:creationId xmlns:a16="http://schemas.microsoft.com/office/drawing/2014/main" id="{366CFCC6-28A9-95EE-2B0E-5AC4C45EFB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Tree>
    <p:extLst>
      <p:ext uri="{BB962C8B-B14F-4D97-AF65-F5344CB8AC3E}">
        <p14:creationId xmlns:p14="http://schemas.microsoft.com/office/powerpoint/2010/main" val="31021429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16313EAA-27ED-FE7A-AB01-CF584E7824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74C310-0F4B-24BF-FA23-D2BE4A918254}"/>
              </a:ext>
            </a:extLst>
          </p:cNvPr>
          <p:cNvSpPr>
            <a:spLocks noGrp="1"/>
          </p:cNvSpPr>
          <p:nvPr>
            <p:ph type="title"/>
          </p:nvPr>
        </p:nvSpPr>
        <p:spPr>
          <a:xfrm>
            <a:off x="2533574" y="768975"/>
            <a:ext cx="7269017" cy="785091"/>
          </a:xfrm>
        </p:spPr>
        <p:txBody>
          <a:bodyPr/>
          <a:lstStyle/>
          <a:p>
            <a:r>
              <a:rPr lang="en-MY" dirty="0">
                <a:solidFill>
                  <a:srgbClr val="002060"/>
                </a:solidFill>
              </a:rPr>
              <a:t>MATH CHALLENGE GAME RULES</a:t>
            </a:r>
          </a:p>
        </p:txBody>
      </p:sp>
      <p:sp>
        <p:nvSpPr>
          <p:cNvPr id="3" name="Content Placeholder 2">
            <a:extLst>
              <a:ext uri="{FF2B5EF4-FFF2-40B4-BE49-F238E27FC236}">
                <a16:creationId xmlns:a16="http://schemas.microsoft.com/office/drawing/2014/main" id="{52B1027A-98E9-EFE2-8E44-85F221CBC589}"/>
              </a:ext>
            </a:extLst>
          </p:cNvPr>
          <p:cNvSpPr>
            <a:spLocks noGrp="1"/>
          </p:cNvSpPr>
          <p:nvPr>
            <p:ph idx="1"/>
          </p:nvPr>
        </p:nvSpPr>
        <p:spPr>
          <a:xfrm>
            <a:off x="838200" y="1791752"/>
            <a:ext cx="10515600" cy="4688561"/>
          </a:xfrm>
        </p:spPr>
        <p:txBody>
          <a:bodyPr>
            <a:noAutofit/>
          </a:bodyPr>
          <a:lstStyle/>
          <a:p>
            <a:pPr marL="0" indent="0">
              <a:spcBef>
                <a:spcPts val="0"/>
              </a:spcBef>
              <a:buNone/>
            </a:pPr>
            <a:r>
              <a:rPr lang="en-MY" sz="2300" dirty="0"/>
              <a:t>Win/Lose Criteria</a:t>
            </a:r>
          </a:p>
          <a:p>
            <a:pPr>
              <a:spcBef>
                <a:spcPts val="0"/>
              </a:spcBef>
            </a:pPr>
            <a:r>
              <a:rPr lang="en-MY" sz="1800" dirty="0"/>
              <a:t>Team that finish the game earlier will be the winner.</a:t>
            </a:r>
          </a:p>
          <a:p>
            <a:pPr>
              <a:spcBef>
                <a:spcPts val="0"/>
              </a:spcBef>
            </a:pPr>
            <a:endParaRPr lang="en-MY" sz="1800" dirty="0"/>
          </a:p>
        </p:txBody>
      </p:sp>
      <p:sp>
        <p:nvSpPr>
          <p:cNvPr id="5" name="Oval 4">
            <a:extLst>
              <a:ext uri="{FF2B5EF4-FFF2-40B4-BE49-F238E27FC236}">
                <a16:creationId xmlns:a16="http://schemas.microsoft.com/office/drawing/2014/main" id="{0F1D5D31-B078-316B-AFD0-68B9E1251F25}"/>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729546D-F57B-6037-6104-9043284E03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Tree>
    <p:extLst>
      <p:ext uri="{BB962C8B-B14F-4D97-AF65-F5344CB8AC3E}">
        <p14:creationId xmlns:p14="http://schemas.microsoft.com/office/powerpoint/2010/main" val="16401958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2B13F672-8E70-84E1-8439-E50E54C03F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780CF2-E34A-F26E-A0D1-288E18E1A3B2}"/>
              </a:ext>
            </a:extLst>
          </p:cNvPr>
          <p:cNvSpPr>
            <a:spLocks noGrp="1"/>
          </p:cNvSpPr>
          <p:nvPr>
            <p:ph type="title"/>
          </p:nvPr>
        </p:nvSpPr>
        <p:spPr>
          <a:xfrm>
            <a:off x="2533574" y="768975"/>
            <a:ext cx="7269017" cy="785091"/>
          </a:xfrm>
        </p:spPr>
        <p:txBody>
          <a:bodyPr>
            <a:normAutofit/>
          </a:bodyPr>
          <a:lstStyle/>
          <a:p>
            <a:r>
              <a:rPr lang="en-MY" dirty="0">
                <a:solidFill>
                  <a:srgbClr val="002060"/>
                </a:solidFill>
              </a:rPr>
              <a:t>MATH CHALLENGE GAME EXAMPLE</a:t>
            </a:r>
          </a:p>
        </p:txBody>
      </p:sp>
      <p:sp>
        <p:nvSpPr>
          <p:cNvPr id="5" name="Oval 4">
            <a:extLst>
              <a:ext uri="{FF2B5EF4-FFF2-40B4-BE49-F238E27FC236}">
                <a16:creationId xmlns:a16="http://schemas.microsoft.com/office/drawing/2014/main" id="{943C1B08-04E9-F6A5-8ABA-BC40C49E98F4}"/>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26545BA-2B74-ECDC-6819-E1A9D3FE63FA}"/>
              </a:ext>
            </a:extLst>
          </p:cNvPr>
          <p:cNvPicPr>
            <a:picLocks noChangeAspect="1"/>
          </p:cNvPicPr>
          <p:nvPr/>
        </p:nvPicPr>
        <p:blipFill>
          <a:blip r:embed="rId2"/>
          <a:stretch>
            <a:fillRect/>
          </a:stretch>
        </p:blipFill>
        <p:spPr>
          <a:xfrm>
            <a:off x="2523944" y="1892204"/>
            <a:ext cx="5611008" cy="4739471"/>
          </a:xfrm>
          <a:prstGeom prst="rect">
            <a:avLst/>
          </a:prstGeom>
        </p:spPr>
      </p:pic>
      <p:pic>
        <p:nvPicPr>
          <p:cNvPr id="9" name="Picture 8">
            <a:extLst>
              <a:ext uri="{FF2B5EF4-FFF2-40B4-BE49-F238E27FC236}">
                <a16:creationId xmlns:a16="http://schemas.microsoft.com/office/drawing/2014/main" id="{380237F7-F2C7-970F-0400-08EEDAFCF2EC}"/>
              </a:ext>
            </a:extLst>
          </p:cNvPr>
          <p:cNvPicPr>
            <a:picLocks noChangeAspect="1"/>
          </p:cNvPicPr>
          <p:nvPr/>
        </p:nvPicPr>
        <p:blipFill>
          <a:blip r:embed="rId3"/>
          <a:stretch>
            <a:fillRect/>
          </a:stretch>
        </p:blipFill>
        <p:spPr>
          <a:xfrm>
            <a:off x="4948448" y="5681181"/>
            <a:ext cx="846221" cy="846221"/>
          </a:xfrm>
          <a:prstGeom prst="rect">
            <a:avLst/>
          </a:prstGeom>
        </p:spPr>
      </p:pic>
      <p:sp>
        <p:nvSpPr>
          <p:cNvPr id="10" name="TextBox 9">
            <a:extLst>
              <a:ext uri="{FF2B5EF4-FFF2-40B4-BE49-F238E27FC236}">
                <a16:creationId xmlns:a16="http://schemas.microsoft.com/office/drawing/2014/main" id="{CBDE5297-B682-EA40-3D23-668A17A6ADAA}"/>
              </a:ext>
            </a:extLst>
          </p:cNvPr>
          <p:cNvSpPr txBox="1"/>
          <p:nvPr/>
        </p:nvSpPr>
        <p:spPr>
          <a:xfrm>
            <a:off x="5201112" y="5917802"/>
            <a:ext cx="301686" cy="369332"/>
          </a:xfrm>
          <a:prstGeom prst="rect">
            <a:avLst/>
          </a:prstGeom>
          <a:noFill/>
        </p:spPr>
        <p:txBody>
          <a:bodyPr wrap="none" rtlCol="0">
            <a:spAutoFit/>
          </a:bodyPr>
          <a:lstStyle/>
          <a:p>
            <a:r>
              <a:rPr lang="en-US" dirty="0"/>
              <a:t>9</a:t>
            </a:r>
          </a:p>
        </p:txBody>
      </p:sp>
      <p:grpSp>
        <p:nvGrpSpPr>
          <p:cNvPr id="11" name="Group 10">
            <a:extLst>
              <a:ext uri="{FF2B5EF4-FFF2-40B4-BE49-F238E27FC236}">
                <a16:creationId xmlns:a16="http://schemas.microsoft.com/office/drawing/2014/main" id="{6CF0A768-B83A-9558-EA3C-E037D8027B05}"/>
              </a:ext>
            </a:extLst>
          </p:cNvPr>
          <p:cNvGrpSpPr/>
          <p:nvPr/>
        </p:nvGrpSpPr>
        <p:grpSpPr>
          <a:xfrm>
            <a:off x="2688062" y="1714771"/>
            <a:ext cx="973008" cy="977589"/>
            <a:chOff x="2861056" y="1171074"/>
            <a:chExt cx="973008" cy="977589"/>
          </a:xfrm>
        </p:grpSpPr>
        <p:pic>
          <p:nvPicPr>
            <p:cNvPr id="12" name="Picture 11">
              <a:extLst>
                <a:ext uri="{FF2B5EF4-FFF2-40B4-BE49-F238E27FC236}">
                  <a16:creationId xmlns:a16="http://schemas.microsoft.com/office/drawing/2014/main" id="{CDA2DF0E-45AA-8C73-4A24-C9AB27E940FC}"/>
                </a:ext>
              </a:extLst>
            </p:cNvPr>
            <p:cNvPicPr>
              <a:picLocks noChangeAspect="1"/>
            </p:cNvPicPr>
            <p:nvPr/>
          </p:nvPicPr>
          <p:blipFill>
            <a:blip r:embed="rId4"/>
            <a:stretch>
              <a:fillRect/>
            </a:stretch>
          </p:blipFill>
          <p:spPr>
            <a:xfrm>
              <a:off x="2861056" y="1229535"/>
              <a:ext cx="973008" cy="919128"/>
            </a:xfrm>
            <a:prstGeom prst="rect">
              <a:avLst/>
            </a:prstGeom>
          </p:spPr>
        </p:pic>
        <p:sp>
          <p:nvSpPr>
            <p:cNvPr id="13" name="TextBox 12">
              <a:extLst>
                <a:ext uri="{FF2B5EF4-FFF2-40B4-BE49-F238E27FC236}">
                  <a16:creationId xmlns:a16="http://schemas.microsoft.com/office/drawing/2014/main" id="{53859E55-2616-6C94-6BE6-A4D0F4C86686}"/>
                </a:ext>
              </a:extLst>
            </p:cNvPr>
            <p:cNvSpPr txBox="1"/>
            <p:nvPr/>
          </p:nvSpPr>
          <p:spPr>
            <a:xfrm>
              <a:off x="3160295" y="1171074"/>
              <a:ext cx="418704" cy="646331"/>
            </a:xfrm>
            <a:prstGeom prst="rect">
              <a:avLst/>
            </a:prstGeom>
            <a:noFill/>
          </p:spPr>
          <p:txBody>
            <a:bodyPr wrap="none" rtlCol="0">
              <a:spAutoFit/>
            </a:bodyPr>
            <a:lstStyle/>
            <a:p>
              <a:r>
                <a:rPr lang="en-US" sz="3600" b="1" dirty="0"/>
                <a:t>0</a:t>
              </a:r>
            </a:p>
          </p:txBody>
        </p:sp>
      </p:grpSp>
      <p:grpSp>
        <p:nvGrpSpPr>
          <p:cNvPr id="14" name="Group 13">
            <a:extLst>
              <a:ext uri="{FF2B5EF4-FFF2-40B4-BE49-F238E27FC236}">
                <a16:creationId xmlns:a16="http://schemas.microsoft.com/office/drawing/2014/main" id="{1FDAF9EE-4F08-0982-FD98-CA9C2BC7BB13}"/>
              </a:ext>
            </a:extLst>
          </p:cNvPr>
          <p:cNvGrpSpPr/>
          <p:nvPr/>
        </p:nvGrpSpPr>
        <p:grpSpPr>
          <a:xfrm>
            <a:off x="4781556" y="1682687"/>
            <a:ext cx="973008" cy="961547"/>
            <a:chOff x="4954550" y="1138990"/>
            <a:chExt cx="973008" cy="961547"/>
          </a:xfrm>
        </p:grpSpPr>
        <p:pic>
          <p:nvPicPr>
            <p:cNvPr id="15" name="Picture 14">
              <a:extLst>
                <a:ext uri="{FF2B5EF4-FFF2-40B4-BE49-F238E27FC236}">
                  <a16:creationId xmlns:a16="http://schemas.microsoft.com/office/drawing/2014/main" id="{8F3CA369-6EE2-8E79-9A9F-7359B04D0660}"/>
                </a:ext>
              </a:extLst>
            </p:cNvPr>
            <p:cNvPicPr>
              <a:picLocks noChangeAspect="1"/>
            </p:cNvPicPr>
            <p:nvPr/>
          </p:nvPicPr>
          <p:blipFill>
            <a:blip r:embed="rId4"/>
            <a:stretch>
              <a:fillRect/>
            </a:stretch>
          </p:blipFill>
          <p:spPr>
            <a:xfrm>
              <a:off x="4954550" y="1181409"/>
              <a:ext cx="973008" cy="919128"/>
            </a:xfrm>
            <a:prstGeom prst="rect">
              <a:avLst/>
            </a:prstGeom>
          </p:spPr>
        </p:pic>
        <p:sp>
          <p:nvSpPr>
            <p:cNvPr id="16" name="TextBox 15">
              <a:extLst>
                <a:ext uri="{FF2B5EF4-FFF2-40B4-BE49-F238E27FC236}">
                  <a16:creationId xmlns:a16="http://schemas.microsoft.com/office/drawing/2014/main" id="{A43A7574-C65F-9F7F-FBE7-9AA32C468C7B}"/>
                </a:ext>
              </a:extLst>
            </p:cNvPr>
            <p:cNvSpPr txBox="1"/>
            <p:nvPr/>
          </p:nvSpPr>
          <p:spPr>
            <a:xfrm>
              <a:off x="5269832" y="1138990"/>
              <a:ext cx="418704" cy="646331"/>
            </a:xfrm>
            <a:prstGeom prst="rect">
              <a:avLst/>
            </a:prstGeom>
            <a:noFill/>
          </p:spPr>
          <p:txBody>
            <a:bodyPr wrap="none" rtlCol="0">
              <a:spAutoFit/>
            </a:bodyPr>
            <a:lstStyle/>
            <a:p>
              <a:r>
                <a:rPr lang="en-US" sz="3600" b="1" dirty="0"/>
                <a:t>2</a:t>
              </a:r>
            </a:p>
          </p:txBody>
        </p:sp>
      </p:grpSp>
      <p:grpSp>
        <p:nvGrpSpPr>
          <p:cNvPr id="17" name="Group 16">
            <a:extLst>
              <a:ext uri="{FF2B5EF4-FFF2-40B4-BE49-F238E27FC236}">
                <a16:creationId xmlns:a16="http://schemas.microsoft.com/office/drawing/2014/main" id="{6BADE0B1-CC98-DE50-7127-990B0E49B958}"/>
              </a:ext>
            </a:extLst>
          </p:cNvPr>
          <p:cNvGrpSpPr/>
          <p:nvPr/>
        </p:nvGrpSpPr>
        <p:grpSpPr>
          <a:xfrm>
            <a:off x="7043493" y="1690708"/>
            <a:ext cx="973008" cy="985609"/>
            <a:chOff x="7216487" y="1147011"/>
            <a:chExt cx="973008" cy="985609"/>
          </a:xfrm>
        </p:grpSpPr>
        <p:pic>
          <p:nvPicPr>
            <p:cNvPr id="18" name="Picture 17">
              <a:extLst>
                <a:ext uri="{FF2B5EF4-FFF2-40B4-BE49-F238E27FC236}">
                  <a16:creationId xmlns:a16="http://schemas.microsoft.com/office/drawing/2014/main" id="{AC8CCB0A-95A3-74F5-F726-4F0C07D68165}"/>
                </a:ext>
              </a:extLst>
            </p:cNvPr>
            <p:cNvPicPr>
              <a:picLocks noChangeAspect="1"/>
            </p:cNvPicPr>
            <p:nvPr/>
          </p:nvPicPr>
          <p:blipFill>
            <a:blip r:embed="rId4"/>
            <a:stretch>
              <a:fillRect/>
            </a:stretch>
          </p:blipFill>
          <p:spPr>
            <a:xfrm>
              <a:off x="7216487" y="1213492"/>
              <a:ext cx="973008" cy="919128"/>
            </a:xfrm>
            <a:prstGeom prst="rect">
              <a:avLst/>
            </a:prstGeom>
          </p:spPr>
        </p:pic>
        <p:sp>
          <p:nvSpPr>
            <p:cNvPr id="19" name="TextBox 18">
              <a:extLst>
                <a:ext uri="{FF2B5EF4-FFF2-40B4-BE49-F238E27FC236}">
                  <a16:creationId xmlns:a16="http://schemas.microsoft.com/office/drawing/2014/main" id="{BA9447C9-4B5C-E19B-64D9-6E366546B91B}"/>
                </a:ext>
              </a:extLst>
            </p:cNvPr>
            <p:cNvSpPr txBox="1"/>
            <p:nvPr/>
          </p:nvSpPr>
          <p:spPr>
            <a:xfrm>
              <a:off x="7499684" y="1147011"/>
              <a:ext cx="418704" cy="646331"/>
            </a:xfrm>
            <a:prstGeom prst="rect">
              <a:avLst/>
            </a:prstGeom>
            <a:noFill/>
          </p:spPr>
          <p:txBody>
            <a:bodyPr wrap="none" rtlCol="0">
              <a:spAutoFit/>
            </a:bodyPr>
            <a:lstStyle/>
            <a:p>
              <a:r>
                <a:rPr lang="en-US" sz="3600" b="1" dirty="0"/>
                <a:t>4</a:t>
              </a:r>
            </a:p>
          </p:txBody>
        </p:sp>
      </p:grpSp>
      <p:grpSp>
        <p:nvGrpSpPr>
          <p:cNvPr id="20" name="Group 19">
            <a:extLst>
              <a:ext uri="{FF2B5EF4-FFF2-40B4-BE49-F238E27FC236}">
                <a16:creationId xmlns:a16="http://schemas.microsoft.com/office/drawing/2014/main" id="{3007883B-D682-3FCA-BCE7-7F083553C17F}"/>
              </a:ext>
            </a:extLst>
          </p:cNvPr>
          <p:cNvGrpSpPr/>
          <p:nvPr/>
        </p:nvGrpSpPr>
        <p:grpSpPr>
          <a:xfrm>
            <a:off x="2752230" y="2709381"/>
            <a:ext cx="973008" cy="977589"/>
            <a:chOff x="2925224" y="2165684"/>
            <a:chExt cx="973008" cy="977589"/>
          </a:xfrm>
        </p:grpSpPr>
        <p:pic>
          <p:nvPicPr>
            <p:cNvPr id="21" name="Picture 20">
              <a:extLst>
                <a:ext uri="{FF2B5EF4-FFF2-40B4-BE49-F238E27FC236}">
                  <a16:creationId xmlns:a16="http://schemas.microsoft.com/office/drawing/2014/main" id="{6B1D3DED-7B34-051B-9E22-80A9E0C8C414}"/>
                </a:ext>
              </a:extLst>
            </p:cNvPr>
            <p:cNvPicPr>
              <a:picLocks noChangeAspect="1"/>
            </p:cNvPicPr>
            <p:nvPr/>
          </p:nvPicPr>
          <p:blipFill>
            <a:blip r:embed="rId4"/>
            <a:stretch>
              <a:fillRect/>
            </a:stretch>
          </p:blipFill>
          <p:spPr>
            <a:xfrm>
              <a:off x="2925224" y="2224145"/>
              <a:ext cx="973008" cy="919128"/>
            </a:xfrm>
            <a:prstGeom prst="rect">
              <a:avLst/>
            </a:prstGeom>
          </p:spPr>
        </p:pic>
        <p:sp>
          <p:nvSpPr>
            <p:cNvPr id="22" name="TextBox 21">
              <a:extLst>
                <a:ext uri="{FF2B5EF4-FFF2-40B4-BE49-F238E27FC236}">
                  <a16:creationId xmlns:a16="http://schemas.microsoft.com/office/drawing/2014/main" id="{B0DBD703-2462-638A-2F67-B754C7A1E7A1}"/>
                </a:ext>
              </a:extLst>
            </p:cNvPr>
            <p:cNvSpPr txBox="1"/>
            <p:nvPr/>
          </p:nvSpPr>
          <p:spPr>
            <a:xfrm>
              <a:off x="3232484" y="2165684"/>
              <a:ext cx="418704" cy="646331"/>
            </a:xfrm>
            <a:prstGeom prst="rect">
              <a:avLst/>
            </a:prstGeom>
            <a:noFill/>
          </p:spPr>
          <p:txBody>
            <a:bodyPr wrap="none" rtlCol="0">
              <a:spAutoFit/>
            </a:bodyPr>
            <a:lstStyle/>
            <a:p>
              <a:r>
                <a:rPr lang="en-US" sz="3600" b="1" dirty="0"/>
                <a:t>5</a:t>
              </a:r>
            </a:p>
          </p:txBody>
        </p:sp>
      </p:grpSp>
      <p:grpSp>
        <p:nvGrpSpPr>
          <p:cNvPr id="23" name="Group 22">
            <a:extLst>
              <a:ext uri="{FF2B5EF4-FFF2-40B4-BE49-F238E27FC236}">
                <a16:creationId xmlns:a16="http://schemas.microsoft.com/office/drawing/2014/main" id="{316F5B32-1FB1-1933-107F-BEDDC5B704BB}"/>
              </a:ext>
            </a:extLst>
          </p:cNvPr>
          <p:cNvGrpSpPr/>
          <p:nvPr/>
        </p:nvGrpSpPr>
        <p:grpSpPr>
          <a:xfrm>
            <a:off x="4885831" y="2725423"/>
            <a:ext cx="973008" cy="993632"/>
            <a:chOff x="5058825" y="2181726"/>
            <a:chExt cx="973008" cy="993632"/>
          </a:xfrm>
        </p:grpSpPr>
        <p:pic>
          <p:nvPicPr>
            <p:cNvPr id="24" name="Picture 23">
              <a:extLst>
                <a:ext uri="{FF2B5EF4-FFF2-40B4-BE49-F238E27FC236}">
                  <a16:creationId xmlns:a16="http://schemas.microsoft.com/office/drawing/2014/main" id="{E288A6C8-3F5D-C033-CEBE-16E0EADE3E39}"/>
                </a:ext>
              </a:extLst>
            </p:cNvPr>
            <p:cNvPicPr>
              <a:picLocks noChangeAspect="1"/>
            </p:cNvPicPr>
            <p:nvPr/>
          </p:nvPicPr>
          <p:blipFill>
            <a:blip r:embed="rId4"/>
            <a:stretch>
              <a:fillRect/>
            </a:stretch>
          </p:blipFill>
          <p:spPr>
            <a:xfrm>
              <a:off x="5058825" y="2256230"/>
              <a:ext cx="973008" cy="919128"/>
            </a:xfrm>
            <a:prstGeom prst="rect">
              <a:avLst/>
            </a:prstGeom>
          </p:spPr>
        </p:pic>
        <p:sp>
          <p:nvSpPr>
            <p:cNvPr id="25" name="TextBox 24">
              <a:extLst>
                <a:ext uri="{FF2B5EF4-FFF2-40B4-BE49-F238E27FC236}">
                  <a16:creationId xmlns:a16="http://schemas.microsoft.com/office/drawing/2014/main" id="{3F018CB6-D57E-86A3-7C07-E0B4A6F7A852}"/>
                </a:ext>
              </a:extLst>
            </p:cNvPr>
            <p:cNvSpPr txBox="1"/>
            <p:nvPr/>
          </p:nvSpPr>
          <p:spPr>
            <a:xfrm>
              <a:off x="5390148" y="2181726"/>
              <a:ext cx="418704" cy="646331"/>
            </a:xfrm>
            <a:prstGeom prst="rect">
              <a:avLst/>
            </a:prstGeom>
            <a:noFill/>
          </p:spPr>
          <p:txBody>
            <a:bodyPr wrap="none" rtlCol="0">
              <a:spAutoFit/>
            </a:bodyPr>
            <a:lstStyle/>
            <a:p>
              <a:r>
                <a:rPr lang="en-US" sz="3600" b="1" dirty="0"/>
                <a:t>7</a:t>
              </a:r>
            </a:p>
          </p:txBody>
        </p:sp>
      </p:grpSp>
      <p:grpSp>
        <p:nvGrpSpPr>
          <p:cNvPr id="26" name="Group 25">
            <a:extLst>
              <a:ext uri="{FF2B5EF4-FFF2-40B4-BE49-F238E27FC236}">
                <a16:creationId xmlns:a16="http://schemas.microsoft.com/office/drawing/2014/main" id="{2C229BEB-3C46-D8F9-9648-67480192F6AC}"/>
              </a:ext>
            </a:extLst>
          </p:cNvPr>
          <p:cNvGrpSpPr/>
          <p:nvPr/>
        </p:nvGrpSpPr>
        <p:grpSpPr>
          <a:xfrm>
            <a:off x="6032841" y="2805634"/>
            <a:ext cx="973008" cy="977589"/>
            <a:chOff x="6205835" y="2261937"/>
            <a:chExt cx="973008" cy="977589"/>
          </a:xfrm>
        </p:grpSpPr>
        <p:pic>
          <p:nvPicPr>
            <p:cNvPr id="27" name="Picture 26">
              <a:extLst>
                <a:ext uri="{FF2B5EF4-FFF2-40B4-BE49-F238E27FC236}">
                  <a16:creationId xmlns:a16="http://schemas.microsoft.com/office/drawing/2014/main" id="{044BD8C3-BCDE-5BA1-5EC7-37D3C89B76DA}"/>
                </a:ext>
              </a:extLst>
            </p:cNvPr>
            <p:cNvPicPr>
              <a:picLocks noChangeAspect="1"/>
            </p:cNvPicPr>
            <p:nvPr/>
          </p:nvPicPr>
          <p:blipFill>
            <a:blip r:embed="rId4"/>
            <a:stretch>
              <a:fillRect/>
            </a:stretch>
          </p:blipFill>
          <p:spPr>
            <a:xfrm>
              <a:off x="6205835" y="2320398"/>
              <a:ext cx="973008" cy="919128"/>
            </a:xfrm>
            <a:prstGeom prst="rect">
              <a:avLst/>
            </a:prstGeom>
          </p:spPr>
        </p:pic>
        <p:sp>
          <p:nvSpPr>
            <p:cNvPr id="28" name="TextBox 27">
              <a:extLst>
                <a:ext uri="{FF2B5EF4-FFF2-40B4-BE49-F238E27FC236}">
                  <a16:creationId xmlns:a16="http://schemas.microsoft.com/office/drawing/2014/main" id="{A336D346-549E-7B58-642B-B28C603843CD}"/>
                </a:ext>
              </a:extLst>
            </p:cNvPr>
            <p:cNvSpPr txBox="1"/>
            <p:nvPr/>
          </p:nvSpPr>
          <p:spPr>
            <a:xfrm>
              <a:off x="6497053" y="2261937"/>
              <a:ext cx="418704" cy="646331"/>
            </a:xfrm>
            <a:prstGeom prst="rect">
              <a:avLst/>
            </a:prstGeom>
            <a:noFill/>
          </p:spPr>
          <p:txBody>
            <a:bodyPr wrap="none" rtlCol="0">
              <a:spAutoFit/>
            </a:bodyPr>
            <a:lstStyle/>
            <a:p>
              <a:r>
                <a:rPr lang="en-US" sz="3600" b="1" dirty="0"/>
                <a:t>8</a:t>
              </a:r>
            </a:p>
          </p:txBody>
        </p:sp>
      </p:grpSp>
      <p:grpSp>
        <p:nvGrpSpPr>
          <p:cNvPr id="29" name="Group 28">
            <a:extLst>
              <a:ext uri="{FF2B5EF4-FFF2-40B4-BE49-F238E27FC236}">
                <a16:creationId xmlns:a16="http://schemas.microsoft.com/office/drawing/2014/main" id="{3CB138DC-331D-74A8-2C96-D089006212D3}"/>
              </a:ext>
            </a:extLst>
          </p:cNvPr>
          <p:cNvGrpSpPr/>
          <p:nvPr/>
        </p:nvGrpSpPr>
        <p:grpSpPr>
          <a:xfrm>
            <a:off x="4260188" y="3776181"/>
            <a:ext cx="973008" cy="1001652"/>
            <a:chOff x="4433182" y="3232484"/>
            <a:chExt cx="973008" cy="1001652"/>
          </a:xfrm>
        </p:grpSpPr>
        <p:pic>
          <p:nvPicPr>
            <p:cNvPr id="30" name="Picture 29">
              <a:extLst>
                <a:ext uri="{FF2B5EF4-FFF2-40B4-BE49-F238E27FC236}">
                  <a16:creationId xmlns:a16="http://schemas.microsoft.com/office/drawing/2014/main" id="{6707A559-ED75-5AA1-0875-CB9FAF747494}"/>
                </a:ext>
              </a:extLst>
            </p:cNvPr>
            <p:cNvPicPr>
              <a:picLocks noChangeAspect="1"/>
            </p:cNvPicPr>
            <p:nvPr/>
          </p:nvPicPr>
          <p:blipFill>
            <a:blip r:embed="rId4"/>
            <a:stretch>
              <a:fillRect/>
            </a:stretch>
          </p:blipFill>
          <p:spPr>
            <a:xfrm>
              <a:off x="4433182" y="3315008"/>
              <a:ext cx="973008" cy="919128"/>
            </a:xfrm>
            <a:prstGeom prst="rect">
              <a:avLst/>
            </a:prstGeom>
          </p:spPr>
        </p:pic>
        <p:sp>
          <p:nvSpPr>
            <p:cNvPr id="31" name="TextBox 30">
              <a:extLst>
                <a:ext uri="{FF2B5EF4-FFF2-40B4-BE49-F238E27FC236}">
                  <a16:creationId xmlns:a16="http://schemas.microsoft.com/office/drawing/2014/main" id="{8D48BB0D-391E-BEF3-601E-11F4DA09251B}"/>
                </a:ext>
              </a:extLst>
            </p:cNvPr>
            <p:cNvSpPr txBox="1"/>
            <p:nvPr/>
          </p:nvSpPr>
          <p:spPr>
            <a:xfrm>
              <a:off x="4756484" y="3232484"/>
              <a:ext cx="325730" cy="646331"/>
            </a:xfrm>
            <a:prstGeom prst="rect">
              <a:avLst/>
            </a:prstGeom>
            <a:noFill/>
          </p:spPr>
          <p:txBody>
            <a:bodyPr wrap="none" rtlCol="0">
              <a:spAutoFit/>
            </a:bodyPr>
            <a:lstStyle/>
            <a:p>
              <a:r>
                <a:rPr lang="en-US" sz="3600" b="1" dirty="0"/>
                <a:t>-</a:t>
              </a:r>
            </a:p>
          </p:txBody>
        </p:sp>
      </p:grpSp>
      <p:grpSp>
        <p:nvGrpSpPr>
          <p:cNvPr id="32" name="Group 31">
            <a:extLst>
              <a:ext uri="{FF2B5EF4-FFF2-40B4-BE49-F238E27FC236}">
                <a16:creationId xmlns:a16="http://schemas.microsoft.com/office/drawing/2014/main" id="{68D69C91-A68F-F5CE-F48F-6800E9DFFE3D}"/>
              </a:ext>
            </a:extLst>
          </p:cNvPr>
          <p:cNvGrpSpPr/>
          <p:nvPr/>
        </p:nvGrpSpPr>
        <p:grpSpPr>
          <a:xfrm>
            <a:off x="5447304" y="3832329"/>
            <a:ext cx="973008" cy="1009672"/>
            <a:chOff x="5620298" y="3288632"/>
            <a:chExt cx="973008" cy="1009672"/>
          </a:xfrm>
        </p:grpSpPr>
        <p:pic>
          <p:nvPicPr>
            <p:cNvPr id="33" name="Picture 32">
              <a:extLst>
                <a:ext uri="{FF2B5EF4-FFF2-40B4-BE49-F238E27FC236}">
                  <a16:creationId xmlns:a16="http://schemas.microsoft.com/office/drawing/2014/main" id="{9506B3EA-CE3D-ACB1-B395-344536EE383B}"/>
                </a:ext>
              </a:extLst>
            </p:cNvPr>
            <p:cNvPicPr>
              <a:picLocks noChangeAspect="1"/>
            </p:cNvPicPr>
            <p:nvPr/>
          </p:nvPicPr>
          <p:blipFill>
            <a:blip r:embed="rId4"/>
            <a:stretch>
              <a:fillRect/>
            </a:stretch>
          </p:blipFill>
          <p:spPr>
            <a:xfrm>
              <a:off x="5620298" y="3379176"/>
              <a:ext cx="973008" cy="919128"/>
            </a:xfrm>
            <a:prstGeom prst="rect">
              <a:avLst/>
            </a:prstGeom>
          </p:spPr>
        </p:pic>
        <p:sp>
          <p:nvSpPr>
            <p:cNvPr id="34" name="TextBox 33">
              <a:extLst>
                <a:ext uri="{FF2B5EF4-FFF2-40B4-BE49-F238E27FC236}">
                  <a16:creationId xmlns:a16="http://schemas.microsoft.com/office/drawing/2014/main" id="{892C22D9-A7BD-C2C7-F0CB-DAC8F5A06653}"/>
                </a:ext>
              </a:extLst>
            </p:cNvPr>
            <p:cNvSpPr txBox="1"/>
            <p:nvPr/>
          </p:nvSpPr>
          <p:spPr>
            <a:xfrm>
              <a:off x="5903495" y="3288632"/>
              <a:ext cx="396262" cy="646331"/>
            </a:xfrm>
            <a:prstGeom prst="rect">
              <a:avLst/>
            </a:prstGeom>
            <a:noFill/>
          </p:spPr>
          <p:txBody>
            <a:bodyPr wrap="none" rtlCol="0">
              <a:spAutoFit/>
            </a:bodyPr>
            <a:lstStyle/>
            <a:p>
              <a:r>
                <a:rPr lang="en-US" sz="3600" b="1" dirty="0"/>
                <a:t>x</a:t>
              </a:r>
            </a:p>
          </p:txBody>
        </p:sp>
      </p:grpSp>
      <p:sp>
        <p:nvSpPr>
          <p:cNvPr id="35" name="Rectangle 34">
            <a:extLst>
              <a:ext uri="{FF2B5EF4-FFF2-40B4-BE49-F238E27FC236}">
                <a16:creationId xmlns:a16="http://schemas.microsoft.com/office/drawing/2014/main" id="{985E192F-59ED-0546-28FB-E3239C2B008D}"/>
              </a:ext>
            </a:extLst>
          </p:cNvPr>
          <p:cNvSpPr/>
          <p:nvPr/>
        </p:nvSpPr>
        <p:spPr>
          <a:xfrm>
            <a:off x="3861595" y="1819044"/>
            <a:ext cx="433137" cy="762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48ED9C4D-01D8-AC18-2252-2B99E917A393}"/>
              </a:ext>
            </a:extLst>
          </p:cNvPr>
          <p:cNvSpPr/>
          <p:nvPr/>
        </p:nvSpPr>
        <p:spPr>
          <a:xfrm>
            <a:off x="6179680" y="1786960"/>
            <a:ext cx="433137" cy="762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370A885C-BD53-230F-A996-76D8CF7D70A0}"/>
              </a:ext>
            </a:extLst>
          </p:cNvPr>
          <p:cNvSpPr/>
          <p:nvPr/>
        </p:nvSpPr>
        <p:spPr>
          <a:xfrm>
            <a:off x="3941806" y="2869801"/>
            <a:ext cx="433137" cy="762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C621D43-3517-7408-F54F-CF7A14C7441F}"/>
              </a:ext>
            </a:extLst>
          </p:cNvPr>
          <p:cNvSpPr/>
          <p:nvPr/>
        </p:nvSpPr>
        <p:spPr>
          <a:xfrm>
            <a:off x="7471069" y="2853760"/>
            <a:ext cx="433137" cy="762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B44CAF67-D0D0-4CDC-C013-046AC218F8FF}"/>
              </a:ext>
            </a:extLst>
          </p:cNvPr>
          <p:cNvSpPr/>
          <p:nvPr/>
        </p:nvSpPr>
        <p:spPr>
          <a:xfrm>
            <a:off x="3396374" y="3968686"/>
            <a:ext cx="433137" cy="762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F817AEB0-8008-4463-17D0-5E7941B95005}"/>
              </a:ext>
            </a:extLst>
          </p:cNvPr>
          <p:cNvSpPr/>
          <p:nvPr/>
        </p:nvSpPr>
        <p:spPr>
          <a:xfrm>
            <a:off x="6773237" y="3840349"/>
            <a:ext cx="433137" cy="762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2C1667CC-F261-C044-C6E1-ECE77314A6AF}"/>
              </a:ext>
            </a:extLst>
          </p:cNvPr>
          <p:cNvSpPr/>
          <p:nvPr/>
        </p:nvSpPr>
        <p:spPr>
          <a:xfrm>
            <a:off x="2449890" y="5685191"/>
            <a:ext cx="2085474" cy="762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F20D95FB-4A21-EF97-417C-55900091AA20}"/>
              </a:ext>
            </a:extLst>
          </p:cNvPr>
          <p:cNvSpPr/>
          <p:nvPr/>
        </p:nvSpPr>
        <p:spPr>
          <a:xfrm>
            <a:off x="6171658" y="5685191"/>
            <a:ext cx="2253916" cy="762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E14E09B3-A5B4-AEEE-F64A-E8D87BD5FD0F}"/>
              </a:ext>
            </a:extLst>
          </p:cNvPr>
          <p:cNvSpPr/>
          <p:nvPr/>
        </p:nvSpPr>
        <p:spPr>
          <a:xfrm>
            <a:off x="476712" y="5701234"/>
            <a:ext cx="1098884" cy="922421"/>
          </a:xfrm>
          <a:prstGeom prst="rect">
            <a:avLst/>
          </a:prstGeom>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9563C67A-1A78-1E5A-08D7-D16ACD0A5567}"/>
              </a:ext>
            </a:extLst>
          </p:cNvPr>
          <p:cNvSpPr/>
          <p:nvPr/>
        </p:nvSpPr>
        <p:spPr>
          <a:xfrm>
            <a:off x="3195848" y="5685192"/>
            <a:ext cx="1098884" cy="922421"/>
          </a:xfrm>
          <a:prstGeom prst="rect">
            <a:avLst/>
          </a:prstGeom>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FE1F4335-7569-7DCF-418A-1C17B5D8F637}"/>
              </a:ext>
            </a:extLst>
          </p:cNvPr>
          <p:cNvSpPr/>
          <p:nvPr/>
        </p:nvSpPr>
        <p:spPr>
          <a:xfrm>
            <a:off x="1880396" y="5693213"/>
            <a:ext cx="1098884" cy="922421"/>
          </a:xfrm>
          <a:prstGeom prst="rect">
            <a:avLst/>
          </a:prstGeom>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B1D4665E-B373-8FC4-65F2-E7633D80E759}"/>
              </a:ext>
            </a:extLst>
          </p:cNvPr>
          <p:cNvSpPr/>
          <p:nvPr/>
        </p:nvSpPr>
        <p:spPr>
          <a:xfrm>
            <a:off x="6452396" y="5621023"/>
            <a:ext cx="1098884" cy="922421"/>
          </a:xfrm>
          <a:prstGeom prst="rect">
            <a:avLst/>
          </a:prstGeom>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055647A4-19F5-4830-BA18-EBB0582A62C9}"/>
              </a:ext>
            </a:extLst>
          </p:cNvPr>
          <p:cNvSpPr/>
          <p:nvPr/>
        </p:nvSpPr>
        <p:spPr>
          <a:xfrm>
            <a:off x="9171532" y="5604981"/>
            <a:ext cx="1098884" cy="922421"/>
          </a:xfrm>
          <a:prstGeom prst="rect">
            <a:avLst/>
          </a:prstGeom>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813CC239-E2E4-AE20-C43F-97483376BA66}"/>
              </a:ext>
            </a:extLst>
          </p:cNvPr>
          <p:cNvSpPr/>
          <p:nvPr/>
        </p:nvSpPr>
        <p:spPr>
          <a:xfrm>
            <a:off x="7856080" y="5613002"/>
            <a:ext cx="1098884" cy="922421"/>
          </a:xfrm>
          <a:prstGeom prst="rect">
            <a:avLst/>
          </a:prstGeom>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48">
            <a:extLst>
              <a:ext uri="{FF2B5EF4-FFF2-40B4-BE49-F238E27FC236}">
                <a16:creationId xmlns:a16="http://schemas.microsoft.com/office/drawing/2014/main" id="{4C5B204F-A8C2-AF24-C410-7E3B598DEF90}"/>
              </a:ext>
            </a:extLst>
          </p:cNvPr>
          <p:cNvGrpSpPr/>
          <p:nvPr/>
        </p:nvGrpSpPr>
        <p:grpSpPr>
          <a:xfrm>
            <a:off x="554462" y="5645087"/>
            <a:ext cx="973008" cy="985610"/>
            <a:chOff x="4008067" y="2181727"/>
            <a:chExt cx="973008" cy="985610"/>
          </a:xfrm>
        </p:grpSpPr>
        <p:pic>
          <p:nvPicPr>
            <p:cNvPr id="50" name="Picture 49">
              <a:extLst>
                <a:ext uri="{FF2B5EF4-FFF2-40B4-BE49-F238E27FC236}">
                  <a16:creationId xmlns:a16="http://schemas.microsoft.com/office/drawing/2014/main" id="{7F0DEB91-2910-4412-E73B-9D8330C8946C}"/>
                </a:ext>
              </a:extLst>
            </p:cNvPr>
            <p:cNvPicPr>
              <a:picLocks noChangeAspect="1"/>
            </p:cNvPicPr>
            <p:nvPr/>
          </p:nvPicPr>
          <p:blipFill>
            <a:blip r:embed="rId4"/>
            <a:stretch>
              <a:fillRect/>
            </a:stretch>
          </p:blipFill>
          <p:spPr>
            <a:xfrm>
              <a:off x="4008067" y="2248209"/>
              <a:ext cx="973008" cy="919128"/>
            </a:xfrm>
            <a:prstGeom prst="rect">
              <a:avLst/>
            </a:prstGeom>
          </p:spPr>
        </p:pic>
        <p:sp>
          <p:nvSpPr>
            <p:cNvPr id="51" name="TextBox 50">
              <a:extLst>
                <a:ext uri="{FF2B5EF4-FFF2-40B4-BE49-F238E27FC236}">
                  <a16:creationId xmlns:a16="http://schemas.microsoft.com/office/drawing/2014/main" id="{2FD782B3-F203-B347-412B-F0EC34EA482F}"/>
                </a:ext>
              </a:extLst>
            </p:cNvPr>
            <p:cNvSpPr txBox="1"/>
            <p:nvPr/>
          </p:nvSpPr>
          <p:spPr>
            <a:xfrm>
              <a:off x="4315326" y="2181727"/>
              <a:ext cx="418704" cy="646331"/>
            </a:xfrm>
            <a:prstGeom prst="rect">
              <a:avLst/>
            </a:prstGeom>
            <a:noFill/>
          </p:spPr>
          <p:txBody>
            <a:bodyPr wrap="none" rtlCol="0">
              <a:spAutoFit/>
            </a:bodyPr>
            <a:lstStyle/>
            <a:p>
              <a:r>
                <a:rPr lang="en-US" sz="3600" b="1" dirty="0"/>
                <a:t>6</a:t>
              </a:r>
            </a:p>
          </p:txBody>
        </p:sp>
      </p:grpSp>
      <p:grpSp>
        <p:nvGrpSpPr>
          <p:cNvPr id="52" name="Group 51">
            <a:extLst>
              <a:ext uri="{FF2B5EF4-FFF2-40B4-BE49-F238E27FC236}">
                <a16:creationId xmlns:a16="http://schemas.microsoft.com/office/drawing/2014/main" id="{24358A79-C928-844A-A28D-DD8DFB8E263E}"/>
              </a:ext>
            </a:extLst>
          </p:cNvPr>
          <p:cNvGrpSpPr/>
          <p:nvPr/>
        </p:nvGrpSpPr>
        <p:grpSpPr>
          <a:xfrm>
            <a:off x="1942104" y="5629044"/>
            <a:ext cx="973008" cy="985610"/>
            <a:chOff x="3302214" y="3232484"/>
            <a:chExt cx="973008" cy="985610"/>
          </a:xfrm>
        </p:grpSpPr>
        <p:pic>
          <p:nvPicPr>
            <p:cNvPr id="53" name="Picture 52">
              <a:extLst>
                <a:ext uri="{FF2B5EF4-FFF2-40B4-BE49-F238E27FC236}">
                  <a16:creationId xmlns:a16="http://schemas.microsoft.com/office/drawing/2014/main" id="{B080A367-5507-CA8C-C3DA-29898885ABAF}"/>
                </a:ext>
              </a:extLst>
            </p:cNvPr>
            <p:cNvPicPr>
              <a:picLocks noChangeAspect="1"/>
            </p:cNvPicPr>
            <p:nvPr/>
          </p:nvPicPr>
          <p:blipFill>
            <a:blip r:embed="rId4"/>
            <a:stretch>
              <a:fillRect/>
            </a:stretch>
          </p:blipFill>
          <p:spPr>
            <a:xfrm>
              <a:off x="3302214" y="3298966"/>
              <a:ext cx="973008" cy="919128"/>
            </a:xfrm>
            <a:prstGeom prst="rect">
              <a:avLst/>
            </a:prstGeom>
          </p:spPr>
        </p:pic>
        <p:sp>
          <p:nvSpPr>
            <p:cNvPr id="54" name="TextBox 53">
              <a:extLst>
                <a:ext uri="{FF2B5EF4-FFF2-40B4-BE49-F238E27FC236}">
                  <a16:creationId xmlns:a16="http://schemas.microsoft.com/office/drawing/2014/main" id="{86D0719C-23AA-0F39-0526-6B65CED4F604}"/>
                </a:ext>
              </a:extLst>
            </p:cNvPr>
            <p:cNvSpPr txBox="1"/>
            <p:nvPr/>
          </p:nvSpPr>
          <p:spPr>
            <a:xfrm>
              <a:off x="3601453" y="3232484"/>
              <a:ext cx="413896" cy="646331"/>
            </a:xfrm>
            <a:prstGeom prst="rect">
              <a:avLst/>
            </a:prstGeom>
            <a:noFill/>
          </p:spPr>
          <p:txBody>
            <a:bodyPr wrap="none" rtlCol="0">
              <a:spAutoFit/>
            </a:bodyPr>
            <a:lstStyle/>
            <a:p>
              <a:r>
                <a:rPr lang="en-US" sz="3600" b="1" dirty="0"/>
                <a:t>+</a:t>
              </a:r>
            </a:p>
          </p:txBody>
        </p:sp>
      </p:grpSp>
      <p:grpSp>
        <p:nvGrpSpPr>
          <p:cNvPr id="55" name="Group 54">
            <a:extLst>
              <a:ext uri="{FF2B5EF4-FFF2-40B4-BE49-F238E27FC236}">
                <a16:creationId xmlns:a16="http://schemas.microsoft.com/office/drawing/2014/main" id="{CD62BDC3-AFC6-48ED-BFE7-D34C02BD23EE}"/>
              </a:ext>
            </a:extLst>
          </p:cNvPr>
          <p:cNvGrpSpPr/>
          <p:nvPr/>
        </p:nvGrpSpPr>
        <p:grpSpPr>
          <a:xfrm>
            <a:off x="3257558" y="5629046"/>
            <a:ext cx="973008" cy="985610"/>
            <a:chOff x="6029372" y="1114927"/>
            <a:chExt cx="973008" cy="985610"/>
          </a:xfrm>
        </p:grpSpPr>
        <p:pic>
          <p:nvPicPr>
            <p:cNvPr id="56" name="Picture 55">
              <a:extLst>
                <a:ext uri="{FF2B5EF4-FFF2-40B4-BE49-F238E27FC236}">
                  <a16:creationId xmlns:a16="http://schemas.microsoft.com/office/drawing/2014/main" id="{12967F30-D578-B200-878F-1F846DF4B7D6}"/>
                </a:ext>
              </a:extLst>
            </p:cNvPr>
            <p:cNvPicPr>
              <a:picLocks noChangeAspect="1"/>
            </p:cNvPicPr>
            <p:nvPr/>
          </p:nvPicPr>
          <p:blipFill>
            <a:blip r:embed="rId4"/>
            <a:stretch>
              <a:fillRect/>
            </a:stretch>
          </p:blipFill>
          <p:spPr>
            <a:xfrm>
              <a:off x="6029372" y="1181409"/>
              <a:ext cx="973008" cy="919128"/>
            </a:xfrm>
            <a:prstGeom prst="rect">
              <a:avLst/>
            </a:prstGeom>
          </p:spPr>
        </p:pic>
        <p:sp>
          <p:nvSpPr>
            <p:cNvPr id="57" name="TextBox 56">
              <a:extLst>
                <a:ext uri="{FF2B5EF4-FFF2-40B4-BE49-F238E27FC236}">
                  <a16:creationId xmlns:a16="http://schemas.microsoft.com/office/drawing/2014/main" id="{B832DBEA-F52C-49B1-94E6-7886D693AC97}"/>
                </a:ext>
              </a:extLst>
            </p:cNvPr>
            <p:cNvSpPr txBox="1"/>
            <p:nvPr/>
          </p:nvSpPr>
          <p:spPr>
            <a:xfrm>
              <a:off x="6320590" y="1114927"/>
              <a:ext cx="418704" cy="646331"/>
            </a:xfrm>
            <a:prstGeom prst="rect">
              <a:avLst/>
            </a:prstGeom>
            <a:noFill/>
          </p:spPr>
          <p:txBody>
            <a:bodyPr wrap="none" rtlCol="0">
              <a:spAutoFit/>
            </a:bodyPr>
            <a:lstStyle/>
            <a:p>
              <a:r>
                <a:rPr lang="en-US" sz="3600" b="1" dirty="0"/>
                <a:t>3</a:t>
              </a:r>
            </a:p>
          </p:txBody>
        </p:sp>
      </p:grpSp>
      <p:grpSp>
        <p:nvGrpSpPr>
          <p:cNvPr id="58" name="Group 57">
            <a:extLst>
              <a:ext uri="{FF2B5EF4-FFF2-40B4-BE49-F238E27FC236}">
                <a16:creationId xmlns:a16="http://schemas.microsoft.com/office/drawing/2014/main" id="{C030BB60-DAAC-C5A4-659D-60AFA28F223B}"/>
              </a:ext>
            </a:extLst>
          </p:cNvPr>
          <p:cNvGrpSpPr/>
          <p:nvPr/>
        </p:nvGrpSpPr>
        <p:grpSpPr>
          <a:xfrm>
            <a:off x="6522125" y="5588939"/>
            <a:ext cx="973008" cy="953527"/>
            <a:chOff x="7320761" y="2326105"/>
            <a:chExt cx="973008" cy="953527"/>
          </a:xfrm>
        </p:grpSpPr>
        <p:pic>
          <p:nvPicPr>
            <p:cNvPr id="59" name="Picture 58">
              <a:extLst>
                <a:ext uri="{FF2B5EF4-FFF2-40B4-BE49-F238E27FC236}">
                  <a16:creationId xmlns:a16="http://schemas.microsoft.com/office/drawing/2014/main" id="{A034C2EC-EF3B-EDF2-CBEA-9788A143307C}"/>
                </a:ext>
              </a:extLst>
            </p:cNvPr>
            <p:cNvPicPr>
              <a:picLocks noChangeAspect="1"/>
            </p:cNvPicPr>
            <p:nvPr/>
          </p:nvPicPr>
          <p:blipFill>
            <a:blip r:embed="rId4"/>
            <a:stretch>
              <a:fillRect/>
            </a:stretch>
          </p:blipFill>
          <p:spPr>
            <a:xfrm>
              <a:off x="7320761" y="2360504"/>
              <a:ext cx="973008" cy="919128"/>
            </a:xfrm>
            <a:prstGeom prst="rect">
              <a:avLst/>
            </a:prstGeom>
          </p:spPr>
        </p:pic>
        <p:sp>
          <p:nvSpPr>
            <p:cNvPr id="60" name="TextBox 59">
              <a:extLst>
                <a:ext uri="{FF2B5EF4-FFF2-40B4-BE49-F238E27FC236}">
                  <a16:creationId xmlns:a16="http://schemas.microsoft.com/office/drawing/2014/main" id="{E6F021C1-E0C6-A01E-AC10-1D569D2E76AB}"/>
                </a:ext>
              </a:extLst>
            </p:cNvPr>
            <p:cNvSpPr txBox="1"/>
            <p:nvPr/>
          </p:nvSpPr>
          <p:spPr>
            <a:xfrm>
              <a:off x="7644063" y="2326105"/>
              <a:ext cx="418704" cy="646331"/>
            </a:xfrm>
            <a:prstGeom prst="rect">
              <a:avLst/>
            </a:prstGeom>
            <a:noFill/>
          </p:spPr>
          <p:txBody>
            <a:bodyPr wrap="none" rtlCol="0">
              <a:spAutoFit/>
            </a:bodyPr>
            <a:lstStyle/>
            <a:p>
              <a:r>
                <a:rPr lang="en-US" sz="3600" b="1" dirty="0"/>
                <a:t>9</a:t>
              </a:r>
            </a:p>
          </p:txBody>
        </p:sp>
      </p:grpSp>
      <p:grpSp>
        <p:nvGrpSpPr>
          <p:cNvPr id="61" name="Group 60">
            <a:extLst>
              <a:ext uri="{FF2B5EF4-FFF2-40B4-BE49-F238E27FC236}">
                <a16:creationId xmlns:a16="http://schemas.microsoft.com/office/drawing/2014/main" id="{D7E3622B-0DF9-21CB-34CC-75E24A4BB772}"/>
              </a:ext>
            </a:extLst>
          </p:cNvPr>
          <p:cNvGrpSpPr/>
          <p:nvPr/>
        </p:nvGrpSpPr>
        <p:grpSpPr>
          <a:xfrm>
            <a:off x="7933830" y="5596960"/>
            <a:ext cx="973008" cy="937483"/>
            <a:chOff x="6791371" y="3360821"/>
            <a:chExt cx="973008" cy="937483"/>
          </a:xfrm>
        </p:grpSpPr>
        <p:pic>
          <p:nvPicPr>
            <p:cNvPr id="62" name="Picture 61">
              <a:extLst>
                <a:ext uri="{FF2B5EF4-FFF2-40B4-BE49-F238E27FC236}">
                  <a16:creationId xmlns:a16="http://schemas.microsoft.com/office/drawing/2014/main" id="{AD2F6962-B1F8-856E-4EB3-81E0DE1F172F}"/>
                </a:ext>
              </a:extLst>
            </p:cNvPr>
            <p:cNvPicPr>
              <a:picLocks noChangeAspect="1"/>
            </p:cNvPicPr>
            <p:nvPr/>
          </p:nvPicPr>
          <p:blipFill>
            <a:blip r:embed="rId4"/>
            <a:stretch>
              <a:fillRect/>
            </a:stretch>
          </p:blipFill>
          <p:spPr>
            <a:xfrm>
              <a:off x="6791371" y="3379176"/>
              <a:ext cx="973008" cy="919128"/>
            </a:xfrm>
            <a:prstGeom prst="rect">
              <a:avLst/>
            </a:prstGeom>
          </p:spPr>
        </p:pic>
        <p:sp>
          <p:nvSpPr>
            <p:cNvPr id="63" name="TextBox 62">
              <a:extLst>
                <a:ext uri="{FF2B5EF4-FFF2-40B4-BE49-F238E27FC236}">
                  <a16:creationId xmlns:a16="http://schemas.microsoft.com/office/drawing/2014/main" id="{D78B3804-FF30-91B8-B086-FA3CDBC8311C}"/>
                </a:ext>
              </a:extLst>
            </p:cNvPr>
            <p:cNvSpPr txBox="1"/>
            <p:nvPr/>
          </p:nvSpPr>
          <p:spPr>
            <a:xfrm>
              <a:off x="7138737" y="3360821"/>
              <a:ext cx="338554" cy="523220"/>
            </a:xfrm>
            <a:prstGeom prst="rect">
              <a:avLst/>
            </a:prstGeom>
            <a:noFill/>
          </p:spPr>
          <p:txBody>
            <a:bodyPr wrap="none" rtlCol="0">
              <a:spAutoFit/>
            </a:bodyPr>
            <a:lstStyle/>
            <a:p>
              <a:r>
                <a:rPr lang="en-US" sz="2800" b="1" dirty="0"/>
                <a:t>/</a:t>
              </a:r>
            </a:p>
          </p:txBody>
        </p:sp>
      </p:grpSp>
      <p:grpSp>
        <p:nvGrpSpPr>
          <p:cNvPr id="64" name="Group 63">
            <a:extLst>
              <a:ext uri="{FF2B5EF4-FFF2-40B4-BE49-F238E27FC236}">
                <a16:creationId xmlns:a16="http://schemas.microsoft.com/office/drawing/2014/main" id="{AB80C046-B36C-D978-0AEB-35D25E32FFE4}"/>
              </a:ext>
            </a:extLst>
          </p:cNvPr>
          <p:cNvGrpSpPr/>
          <p:nvPr/>
        </p:nvGrpSpPr>
        <p:grpSpPr>
          <a:xfrm>
            <a:off x="9249283" y="5556855"/>
            <a:ext cx="973008" cy="961547"/>
            <a:chOff x="3855667" y="1187116"/>
            <a:chExt cx="973008" cy="961547"/>
          </a:xfrm>
        </p:grpSpPr>
        <p:pic>
          <p:nvPicPr>
            <p:cNvPr id="65" name="Picture 64">
              <a:extLst>
                <a:ext uri="{FF2B5EF4-FFF2-40B4-BE49-F238E27FC236}">
                  <a16:creationId xmlns:a16="http://schemas.microsoft.com/office/drawing/2014/main" id="{A53E63BE-2062-8C31-E4A9-EF14F601816F}"/>
                </a:ext>
              </a:extLst>
            </p:cNvPr>
            <p:cNvPicPr>
              <a:picLocks noChangeAspect="1"/>
            </p:cNvPicPr>
            <p:nvPr/>
          </p:nvPicPr>
          <p:blipFill>
            <a:blip r:embed="rId4"/>
            <a:stretch>
              <a:fillRect/>
            </a:stretch>
          </p:blipFill>
          <p:spPr>
            <a:xfrm>
              <a:off x="3855667" y="1229535"/>
              <a:ext cx="973008" cy="919128"/>
            </a:xfrm>
            <a:prstGeom prst="rect">
              <a:avLst/>
            </a:prstGeom>
          </p:spPr>
        </p:pic>
        <p:sp>
          <p:nvSpPr>
            <p:cNvPr id="66" name="TextBox 65">
              <a:extLst>
                <a:ext uri="{FF2B5EF4-FFF2-40B4-BE49-F238E27FC236}">
                  <a16:creationId xmlns:a16="http://schemas.microsoft.com/office/drawing/2014/main" id="{2D74F20F-074C-5FA7-CC4F-656960CBE1EB}"/>
                </a:ext>
              </a:extLst>
            </p:cNvPr>
            <p:cNvSpPr txBox="1"/>
            <p:nvPr/>
          </p:nvSpPr>
          <p:spPr>
            <a:xfrm>
              <a:off x="4178968" y="1187116"/>
              <a:ext cx="418704" cy="646331"/>
            </a:xfrm>
            <a:prstGeom prst="rect">
              <a:avLst/>
            </a:prstGeom>
            <a:noFill/>
          </p:spPr>
          <p:txBody>
            <a:bodyPr wrap="none" rtlCol="0">
              <a:spAutoFit/>
            </a:bodyPr>
            <a:lstStyle/>
            <a:p>
              <a:r>
                <a:rPr lang="en-US" sz="3600" b="1" dirty="0"/>
                <a:t>1</a:t>
              </a:r>
            </a:p>
          </p:txBody>
        </p:sp>
      </p:grpSp>
      <p:sp>
        <p:nvSpPr>
          <p:cNvPr id="67" name="TextBox 66">
            <a:extLst>
              <a:ext uri="{FF2B5EF4-FFF2-40B4-BE49-F238E27FC236}">
                <a16:creationId xmlns:a16="http://schemas.microsoft.com/office/drawing/2014/main" id="{0BF70B77-6BC2-2F67-CA2A-179A3A8D47A4}"/>
              </a:ext>
            </a:extLst>
          </p:cNvPr>
          <p:cNvSpPr txBox="1"/>
          <p:nvPr/>
        </p:nvSpPr>
        <p:spPr>
          <a:xfrm>
            <a:off x="7053736" y="3303427"/>
            <a:ext cx="4965270" cy="646331"/>
          </a:xfrm>
          <a:prstGeom prst="rect">
            <a:avLst/>
          </a:prstGeom>
          <a:noFill/>
        </p:spPr>
        <p:txBody>
          <a:bodyPr wrap="none" rtlCol="0">
            <a:spAutoFit/>
          </a:bodyPr>
          <a:lstStyle/>
          <a:p>
            <a:r>
              <a:rPr lang="en-US" dirty="0">
                <a:solidFill>
                  <a:srgbClr val="002060"/>
                </a:solidFill>
              </a:rPr>
              <a:t>Each of these square box (numbers and operators) </a:t>
            </a:r>
          </a:p>
          <a:p>
            <a:r>
              <a:rPr lang="en-US" dirty="0">
                <a:solidFill>
                  <a:srgbClr val="002060"/>
                </a:solidFill>
              </a:rPr>
              <a:t>can only use once to form the equation.</a:t>
            </a:r>
          </a:p>
        </p:txBody>
      </p:sp>
      <p:pic>
        <p:nvPicPr>
          <p:cNvPr id="3" name="Picture 2">
            <a:extLst>
              <a:ext uri="{FF2B5EF4-FFF2-40B4-BE49-F238E27FC236}">
                <a16:creationId xmlns:a16="http://schemas.microsoft.com/office/drawing/2014/main" id="{D9D8C426-16DE-D5A9-5F1D-A1346DFCC6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Tree>
    <p:extLst>
      <p:ext uri="{BB962C8B-B14F-4D97-AF65-F5344CB8AC3E}">
        <p14:creationId xmlns:p14="http://schemas.microsoft.com/office/powerpoint/2010/main" val="11438284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BF99511-1A9F-0CB8-8AF4-2CF1752DF9C0}"/>
              </a:ext>
            </a:extLst>
          </p:cNvPr>
          <p:cNvSpPr/>
          <p:nvPr/>
        </p:nvSpPr>
        <p:spPr>
          <a:xfrm>
            <a:off x="1066800" y="1647826"/>
            <a:ext cx="4791075" cy="408622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8" name="Rectangle 7">
            <a:extLst>
              <a:ext uri="{FF2B5EF4-FFF2-40B4-BE49-F238E27FC236}">
                <a16:creationId xmlns:a16="http://schemas.microsoft.com/office/drawing/2014/main" id="{F47F34E8-924B-B5CF-1C70-8D4A58DE8C25}"/>
              </a:ext>
            </a:extLst>
          </p:cNvPr>
          <p:cNvSpPr/>
          <p:nvPr/>
        </p:nvSpPr>
        <p:spPr>
          <a:xfrm>
            <a:off x="6342587" y="1663316"/>
            <a:ext cx="4791075" cy="408622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graphicFrame>
        <p:nvGraphicFramePr>
          <p:cNvPr id="9" name="Table 8">
            <a:extLst>
              <a:ext uri="{FF2B5EF4-FFF2-40B4-BE49-F238E27FC236}">
                <a16:creationId xmlns:a16="http://schemas.microsoft.com/office/drawing/2014/main" id="{5C93BCCD-2830-BE91-9C81-3CE7042D8384}"/>
              </a:ext>
            </a:extLst>
          </p:cNvPr>
          <p:cNvGraphicFramePr>
            <a:graphicFrameLocks noGrp="1"/>
          </p:cNvGraphicFramePr>
          <p:nvPr>
            <p:extLst>
              <p:ext uri="{D42A27DB-BD31-4B8C-83A1-F6EECF244321}">
                <p14:modId xmlns:p14="http://schemas.microsoft.com/office/powerpoint/2010/main" val="3051232800"/>
              </p:ext>
            </p:extLst>
          </p:nvPr>
        </p:nvGraphicFramePr>
        <p:xfrm>
          <a:off x="1146175" y="1733550"/>
          <a:ext cx="4664075" cy="3943353"/>
        </p:xfrm>
        <a:graphic>
          <a:graphicData uri="http://schemas.openxmlformats.org/drawingml/2006/table">
            <a:tbl>
              <a:tblPr firstRow="1" bandRow="1">
                <a:tableStyleId>{5C22544A-7EE6-4342-B048-85BDC9FD1C3A}</a:tableStyleId>
              </a:tblPr>
              <a:tblGrid>
                <a:gridCol w="1156909">
                  <a:extLst>
                    <a:ext uri="{9D8B030D-6E8A-4147-A177-3AD203B41FA5}">
                      <a16:colId xmlns:a16="http://schemas.microsoft.com/office/drawing/2014/main" val="908066491"/>
                    </a:ext>
                  </a:extLst>
                </a:gridCol>
                <a:gridCol w="3507166">
                  <a:extLst>
                    <a:ext uri="{9D8B030D-6E8A-4147-A177-3AD203B41FA5}">
                      <a16:colId xmlns:a16="http://schemas.microsoft.com/office/drawing/2014/main" val="3167338628"/>
                    </a:ext>
                  </a:extLst>
                </a:gridCol>
              </a:tblGrid>
              <a:tr h="523464">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MY" sz="1800" b="1" kern="1200" baseline="0" dirty="0">
                          <a:solidFill>
                            <a:schemeClr val="tx1"/>
                          </a:solidFill>
                          <a:latin typeface="+mn-lt"/>
                          <a:ea typeface="+mn-ea"/>
                          <a:cs typeface="+mn-cs"/>
                        </a:rPr>
                        <a:t>Age</a:t>
                      </a:r>
                    </a:p>
                  </a:txBody>
                  <a:tcPr>
                    <a:solidFill>
                      <a:schemeClr val="bg1">
                        <a:lumMod val="95000"/>
                      </a:schemeClr>
                    </a:solidFill>
                  </a:tcPr>
                </a:tc>
                <a:tc>
                  <a:txBody>
                    <a:bodyPr/>
                    <a:lstStyle/>
                    <a:p>
                      <a:r>
                        <a:rPr lang="en-MY" dirty="0">
                          <a:solidFill>
                            <a:srgbClr val="002060"/>
                          </a:solidFill>
                        </a:rPr>
                        <a:t>8-13</a:t>
                      </a:r>
                      <a:endParaRPr lang="en-US" dirty="0">
                        <a:solidFill>
                          <a:srgbClr val="002060"/>
                        </a:solidFill>
                      </a:endParaRPr>
                    </a:p>
                  </a:txBody>
                  <a:tcPr>
                    <a:solidFill>
                      <a:schemeClr val="bg1">
                        <a:lumMod val="95000"/>
                      </a:schemeClr>
                    </a:solidFill>
                  </a:tcPr>
                </a:tc>
                <a:extLst>
                  <a:ext uri="{0D108BD9-81ED-4DB2-BD59-A6C34878D82A}">
                    <a16:rowId xmlns:a16="http://schemas.microsoft.com/office/drawing/2014/main" val="3427738065"/>
                  </a:ext>
                </a:extLst>
              </a:tr>
              <a:tr h="523464">
                <a:tc>
                  <a:txBody>
                    <a:bodyPr/>
                    <a:lstStyle/>
                    <a:p>
                      <a:r>
                        <a:rPr lang="en-MY" dirty="0"/>
                        <a:t>Category</a:t>
                      </a:r>
                      <a:endParaRPr lang="en-US" dirty="0"/>
                    </a:p>
                  </a:txBody>
                  <a:tcPr/>
                </a:tc>
                <a:tc>
                  <a:txBody>
                    <a:bodyPr/>
                    <a:lstStyle/>
                    <a:p>
                      <a:r>
                        <a:rPr lang="en-MY" dirty="0"/>
                        <a:t>1 vs 1 Tournament</a:t>
                      </a:r>
                      <a:endParaRPr lang="en-US" dirty="0"/>
                    </a:p>
                  </a:txBody>
                  <a:tcPr/>
                </a:tc>
                <a:extLst>
                  <a:ext uri="{0D108BD9-81ED-4DB2-BD59-A6C34878D82A}">
                    <a16:rowId xmlns:a16="http://schemas.microsoft.com/office/drawing/2014/main" val="375098544"/>
                  </a:ext>
                </a:extLst>
              </a:tr>
              <a:tr h="996456">
                <a:tc>
                  <a:txBody>
                    <a:bodyPr/>
                    <a:lstStyle/>
                    <a:p>
                      <a:r>
                        <a:rPr lang="en-MY" dirty="0"/>
                        <a:t>Robot Kits Allowed</a:t>
                      </a:r>
                      <a:endParaRPr lang="en-US" dirty="0"/>
                    </a:p>
                  </a:txBody>
                  <a:tcPr/>
                </a:tc>
                <a:tc>
                  <a:txBody>
                    <a:bodyPr/>
                    <a:lstStyle/>
                    <a:p>
                      <a:r>
                        <a:rPr lang="en-MY" dirty="0"/>
                        <a:t>MRT Series &amp; HUNA educational robot kit (Exclude Kicky and Brain kit)</a:t>
                      </a:r>
                      <a:endParaRPr lang="en-US" dirty="0"/>
                    </a:p>
                  </a:txBody>
                  <a:tcPr/>
                </a:tc>
                <a:extLst>
                  <a:ext uri="{0D108BD9-81ED-4DB2-BD59-A6C34878D82A}">
                    <a16:rowId xmlns:a16="http://schemas.microsoft.com/office/drawing/2014/main" val="3338115504"/>
                  </a:ext>
                </a:extLst>
              </a:tr>
              <a:tr h="996456">
                <a:tc>
                  <a:txBody>
                    <a:bodyPr/>
                    <a:lstStyle/>
                    <a:p>
                      <a:r>
                        <a:rPr lang="en-MY" dirty="0"/>
                        <a:t>Mission</a:t>
                      </a:r>
                      <a:endParaRPr lang="en-US" dirty="0"/>
                    </a:p>
                  </a:txBody>
                  <a:tcPr/>
                </a:tc>
                <a:tc>
                  <a:txBody>
                    <a:bodyPr/>
                    <a:lstStyle/>
                    <a:p>
                      <a:r>
                        <a:rPr lang="en-MY" dirty="0"/>
                        <a:t>Remote control robot push opponent outside of the black ring</a:t>
                      </a:r>
                      <a:endParaRPr lang="en-US" dirty="0"/>
                    </a:p>
                  </a:txBody>
                  <a:tcPr/>
                </a:tc>
                <a:extLst>
                  <a:ext uri="{0D108BD9-81ED-4DB2-BD59-A6C34878D82A}">
                    <a16:rowId xmlns:a16="http://schemas.microsoft.com/office/drawing/2014/main" val="46155910"/>
                  </a:ext>
                </a:extLst>
              </a:tr>
              <a:tr h="903513">
                <a:tc>
                  <a:txBody>
                    <a:bodyPr/>
                    <a:lstStyle/>
                    <a:p>
                      <a:r>
                        <a:rPr lang="en-MY" dirty="0"/>
                        <a:t>Robot Building</a:t>
                      </a:r>
                      <a:endParaRPr lang="en-US" dirty="0"/>
                    </a:p>
                  </a:txBody>
                  <a:tcPr/>
                </a:tc>
                <a:tc>
                  <a:txBody>
                    <a:bodyPr/>
                    <a:lstStyle/>
                    <a:p>
                      <a:r>
                        <a:rPr lang="en-MY" dirty="0"/>
                        <a:t>Pre-build remote control robot</a:t>
                      </a:r>
                      <a:endParaRPr lang="en-US" dirty="0"/>
                    </a:p>
                  </a:txBody>
                  <a:tcPr/>
                </a:tc>
                <a:extLst>
                  <a:ext uri="{0D108BD9-81ED-4DB2-BD59-A6C34878D82A}">
                    <a16:rowId xmlns:a16="http://schemas.microsoft.com/office/drawing/2014/main" val="161686148"/>
                  </a:ext>
                </a:extLst>
              </a:tr>
            </a:tbl>
          </a:graphicData>
        </a:graphic>
      </p:graphicFrame>
      <p:sp>
        <p:nvSpPr>
          <p:cNvPr id="2" name="Title 1">
            <a:extLst>
              <a:ext uri="{FF2B5EF4-FFF2-40B4-BE49-F238E27FC236}">
                <a16:creationId xmlns:a16="http://schemas.microsoft.com/office/drawing/2014/main" id="{D3D7BC30-1934-4344-AB5E-D248DCF5891B}"/>
              </a:ext>
            </a:extLst>
          </p:cNvPr>
          <p:cNvSpPr>
            <a:spLocks noGrp="1"/>
          </p:cNvSpPr>
          <p:nvPr>
            <p:ph type="title"/>
          </p:nvPr>
        </p:nvSpPr>
        <p:spPr/>
        <p:txBody>
          <a:bodyPr>
            <a:noAutofit/>
          </a:bodyPr>
          <a:lstStyle/>
          <a:p>
            <a:r>
              <a:rPr lang="en-MY" sz="3500" dirty="0">
                <a:solidFill>
                  <a:srgbClr val="002060"/>
                </a:solidFill>
              </a:rPr>
              <a:t>JUNIOR : PUSH-PUSH</a:t>
            </a:r>
          </a:p>
        </p:txBody>
      </p:sp>
      <p:pic>
        <p:nvPicPr>
          <p:cNvPr id="4" name="Picture 3">
            <a:extLst>
              <a:ext uri="{FF2B5EF4-FFF2-40B4-BE49-F238E27FC236}">
                <a16:creationId xmlns:a16="http://schemas.microsoft.com/office/drawing/2014/main" id="{A6DFDE3D-C8D3-DC2D-411C-E0C2BA467E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
        <p:nvSpPr>
          <p:cNvPr id="10" name="Oval 9">
            <a:extLst>
              <a:ext uri="{FF2B5EF4-FFF2-40B4-BE49-F238E27FC236}">
                <a16:creationId xmlns:a16="http://schemas.microsoft.com/office/drawing/2014/main" id="{BA857B90-E14F-0740-D81D-A5A11117777F}"/>
              </a:ext>
            </a:extLst>
          </p:cNvPr>
          <p:cNvSpPr/>
          <p:nvPr/>
        </p:nvSpPr>
        <p:spPr>
          <a:xfrm>
            <a:off x="7105650" y="2038350"/>
            <a:ext cx="3086100" cy="3048001"/>
          </a:xfrm>
          <a:prstGeom prst="ellipse">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11" name="Rectangle 10">
            <a:extLst>
              <a:ext uri="{FF2B5EF4-FFF2-40B4-BE49-F238E27FC236}">
                <a16:creationId xmlns:a16="http://schemas.microsoft.com/office/drawing/2014/main" id="{2D3D1A4F-3A58-F770-4E92-2CF672C3FBFF}"/>
              </a:ext>
            </a:extLst>
          </p:cNvPr>
          <p:cNvSpPr/>
          <p:nvPr/>
        </p:nvSpPr>
        <p:spPr>
          <a:xfrm>
            <a:off x="8305800" y="2924175"/>
            <a:ext cx="647700" cy="6667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cxnSp>
        <p:nvCxnSpPr>
          <p:cNvPr id="13" name="Straight Arrow Connector 12">
            <a:extLst>
              <a:ext uri="{FF2B5EF4-FFF2-40B4-BE49-F238E27FC236}">
                <a16:creationId xmlns:a16="http://schemas.microsoft.com/office/drawing/2014/main" id="{7A4D31AA-D682-23AD-19C6-B6716BFF402F}"/>
              </a:ext>
            </a:extLst>
          </p:cNvPr>
          <p:cNvCxnSpPr/>
          <p:nvPr/>
        </p:nvCxnSpPr>
        <p:spPr>
          <a:xfrm flipV="1">
            <a:off x="9953625" y="2657475"/>
            <a:ext cx="238125" cy="152400"/>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E91E369A-A4CE-A76B-BB98-74408C448D2E}"/>
              </a:ext>
            </a:extLst>
          </p:cNvPr>
          <p:cNvSpPr txBox="1"/>
          <p:nvPr/>
        </p:nvSpPr>
        <p:spPr>
          <a:xfrm>
            <a:off x="10125075" y="2447925"/>
            <a:ext cx="63671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Gilroy Medium"/>
                <a:ea typeface="+mn-ea"/>
                <a:cs typeface="+mn-cs"/>
              </a:rPr>
              <a:t>2.5cm</a:t>
            </a:r>
          </a:p>
        </p:txBody>
      </p:sp>
      <p:cxnSp>
        <p:nvCxnSpPr>
          <p:cNvPr id="15" name="Straight Arrow Connector 14">
            <a:extLst>
              <a:ext uri="{FF2B5EF4-FFF2-40B4-BE49-F238E27FC236}">
                <a16:creationId xmlns:a16="http://schemas.microsoft.com/office/drawing/2014/main" id="{C8A1ED21-81A5-DF35-15D6-06619AFF4CD4}"/>
              </a:ext>
            </a:extLst>
          </p:cNvPr>
          <p:cNvCxnSpPr/>
          <p:nvPr/>
        </p:nvCxnSpPr>
        <p:spPr>
          <a:xfrm>
            <a:off x="8305800" y="4219575"/>
            <a:ext cx="666750"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53924B8A-56F7-A198-B822-01373581A85E}"/>
              </a:ext>
            </a:extLst>
          </p:cNvPr>
          <p:cNvSpPr txBox="1"/>
          <p:nvPr/>
        </p:nvSpPr>
        <p:spPr>
          <a:xfrm>
            <a:off x="8391525" y="4225409"/>
            <a:ext cx="1076325"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Gilroy Medium"/>
                <a:ea typeface="+mn-ea"/>
                <a:cs typeface="+mn-cs"/>
              </a:rPr>
              <a:t>20cm</a:t>
            </a:r>
          </a:p>
        </p:txBody>
      </p:sp>
      <p:cxnSp>
        <p:nvCxnSpPr>
          <p:cNvPr id="19" name="Straight Arrow Connector 18">
            <a:extLst>
              <a:ext uri="{FF2B5EF4-FFF2-40B4-BE49-F238E27FC236}">
                <a16:creationId xmlns:a16="http://schemas.microsoft.com/office/drawing/2014/main" id="{371BFE33-1941-688E-B76B-286DDFF4B256}"/>
              </a:ext>
            </a:extLst>
          </p:cNvPr>
          <p:cNvCxnSpPr/>
          <p:nvPr/>
        </p:nvCxnSpPr>
        <p:spPr>
          <a:xfrm>
            <a:off x="8309919" y="4215456"/>
            <a:ext cx="666750"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40CC40F-53BB-050D-EB6F-45B069E61D16}"/>
              </a:ext>
            </a:extLst>
          </p:cNvPr>
          <p:cNvSpPr txBox="1"/>
          <p:nvPr/>
        </p:nvSpPr>
        <p:spPr>
          <a:xfrm>
            <a:off x="8395644" y="4221290"/>
            <a:ext cx="1076325"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Gilroy Medium"/>
                <a:ea typeface="+mn-ea"/>
                <a:cs typeface="+mn-cs"/>
              </a:rPr>
              <a:t>20cm</a:t>
            </a:r>
          </a:p>
        </p:txBody>
      </p:sp>
      <p:cxnSp>
        <p:nvCxnSpPr>
          <p:cNvPr id="21" name="Straight Arrow Connector 20">
            <a:extLst>
              <a:ext uri="{FF2B5EF4-FFF2-40B4-BE49-F238E27FC236}">
                <a16:creationId xmlns:a16="http://schemas.microsoft.com/office/drawing/2014/main" id="{EF97C817-EA71-F455-08FE-70A70AC53170}"/>
              </a:ext>
            </a:extLst>
          </p:cNvPr>
          <p:cNvCxnSpPr/>
          <p:nvPr/>
        </p:nvCxnSpPr>
        <p:spPr>
          <a:xfrm>
            <a:off x="8583827" y="2108886"/>
            <a:ext cx="0" cy="774357"/>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0C1C1B27-08AC-7141-0D1F-DBAC910E28E4}"/>
              </a:ext>
            </a:extLst>
          </p:cNvPr>
          <p:cNvSpPr txBox="1"/>
          <p:nvPr/>
        </p:nvSpPr>
        <p:spPr>
          <a:xfrm>
            <a:off x="8621669" y="2344952"/>
            <a:ext cx="58862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rgbClr val="FF0000"/>
                </a:solidFill>
                <a:latin typeface="Gilroy Medium"/>
              </a:rPr>
              <a:t>30</a:t>
            </a:r>
            <a:r>
              <a:rPr kumimoji="0" lang="en-US" sz="1400" b="1" i="0" u="none" strike="noStrike" kern="1200" cap="none" spc="0" normalizeH="0" baseline="0" noProof="0" dirty="0">
                <a:ln>
                  <a:noFill/>
                </a:ln>
                <a:solidFill>
                  <a:srgbClr val="FF0000"/>
                </a:solidFill>
                <a:effectLst/>
                <a:uLnTx/>
                <a:uFillTx/>
                <a:latin typeface="Gilroy Medium"/>
                <a:ea typeface="+mn-ea"/>
                <a:cs typeface="+mn-cs"/>
              </a:rPr>
              <a:t>cm</a:t>
            </a:r>
          </a:p>
        </p:txBody>
      </p:sp>
      <p:cxnSp>
        <p:nvCxnSpPr>
          <p:cNvPr id="23" name="Straight Arrow Connector 22">
            <a:extLst>
              <a:ext uri="{FF2B5EF4-FFF2-40B4-BE49-F238E27FC236}">
                <a16:creationId xmlns:a16="http://schemas.microsoft.com/office/drawing/2014/main" id="{B2F48AB9-D78B-A277-4932-56968A142D62}"/>
              </a:ext>
            </a:extLst>
          </p:cNvPr>
          <p:cNvCxnSpPr>
            <a:cxnSpLocks/>
          </p:cNvCxnSpPr>
          <p:nvPr/>
        </p:nvCxnSpPr>
        <p:spPr>
          <a:xfrm>
            <a:off x="9041027" y="2858530"/>
            <a:ext cx="0" cy="193589"/>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0887249E-1CED-D4B9-4601-B1BF242B1EE4}"/>
              </a:ext>
            </a:extLst>
          </p:cNvPr>
          <p:cNvSpPr txBox="1"/>
          <p:nvPr/>
        </p:nvSpPr>
        <p:spPr>
          <a:xfrm>
            <a:off x="9058275" y="2814508"/>
            <a:ext cx="49725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Gilroy Medium"/>
                <a:ea typeface="+mn-ea"/>
                <a:cs typeface="+mn-cs"/>
              </a:rPr>
              <a:t>2cm</a:t>
            </a:r>
          </a:p>
        </p:txBody>
      </p:sp>
      <p:sp>
        <p:nvSpPr>
          <p:cNvPr id="3" name="Oval 2">
            <a:extLst>
              <a:ext uri="{FF2B5EF4-FFF2-40B4-BE49-F238E27FC236}">
                <a16:creationId xmlns:a16="http://schemas.microsoft.com/office/drawing/2014/main" id="{287B4052-618A-F088-84AD-7BDC003AEE74}"/>
              </a:ext>
            </a:extLst>
          </p:cNvPr>
          <p:cNvSpPr/>
          <p:nvPr/>
        </p:nvSpPr>
        <p:spPr>
          <a:xfrm>
            <a:off x="7150443" y="2059459"/>
            <a:ext cx="3039762" cy="2982099"/>
          </a:xfrm>
          <a:prstGeom prst="ellipse">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roy Medium"/>
              <a:ea typeface="+mn-ea"/>
              <a:cs typeface="+mn-cs"/>
            </a:endParaRPr>
          </a:p>
        </p:txBody>
      </p:sp>
      <p:sp>
        <p:nvSpPr>
          <p:cNvPr id="5" name="Rectangle 4">
            <a:extLst>
              <a:ext uri="{FF2B5EF4-FFF2-40B4-BE49-F238E27FC236}">
                <a16:creationId xmlns:a16="http://schemas.microsoft.com/office/drawing/2014/main" id="{E2C48B87-02B9-DA61-830A-6EB98B4B4E32}"/>
              </a:ext>
            </a:extLst>
          </p:cNvPr>
          <p:cNvSpPr/>
          <p:nvPr/>
        </p:nvSpPr>
        <p:spPr>
          <a:xfrm>
            <a:off x="8326395" y="4081591"/>
            <a:ext cx="647700" cy="6667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Tree>
    <p:extLst>
      <p:ext uri="{BB962C8B-B14F-4D97-AF65-F5344CB8AC3E}">
        <p14:creationId xmlns:p14="http://schemas.microsoft.com/office/powerpoint/2010/main" val="11441492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2307710D-8A67-1CF2-887E-966FB6860D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FC4DAF-AA0D-5FD3-FF83-D16F398A35C9}"/>
              </a:ext>
            </a:extLst>
          </p:cNvPr>
          <p:cNvSpPr>
            <a:spLocks noGrp="1"/>
          </p:cNvSpPr>
          <p:nvPr>
            <p:ph type="title" idx="4294967295"/>
          </p:nvPr>
        </p:nvSpPr>
        <p:spPr>
          <a:xfrm>
            <a:off x="976913" y="570642"/>
            <a:ext cx="8727260" cy="785813"/>
          </a:xfrm>
        </p:spPr>
        <p:txBody>
          <a:bodyPr>
            <a:normAutofit/>
          </a:bodyPr>
          <a:lstStyle/>
          <a:p>
            <a:r>
              <a:rPr lang="en-MY" dirty="0">
                <a:solidFill>
                  <a:srgbClr val="002060"/>
                </a:solidFill>
              </a:rPr>
              <a:t>PUSH-PUSH ROBOT PLACEMENT</a:t>
            </a:r>
          </a:p>
        </p:txBody>
      </p:sp>
      <p:sp>
        <p:nvSpPr>
          <p:cNvPr id="5" name="Oval 4">
            <a:extLst>
              <a:ext uri="{FF2B5EF4-FFF2-40B4-BE49-F238E27FC236}">
                <a16:creationId xmlns:a16="http://schemas.microsoft.com/office/drawing/2014/main" id="{1B925B45-5B17-3B4A-E2E4-20DBE896F6FB}"/>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4" name="Picture 3">
            <a:extLst>
              <a:ext uri="{FF2B5EF4-FFF2-40B4-BE49-F238E27FC236}">
                <a16:creationId xmlns:a16="http://schemas.microsoft.com/office/drawing/2014/main" id="{F79F66AA-12C5-8283-B8A5-5B73B17078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
        <p:nvSpPr>
          <p:cNvPr id="8" name="TextBox 7">
            <a:extLst>
              <a:ext uri="{FF2B5EF4-FFF2-40B4-BE49-F238E27FC236}">
                <a16:creationId xmlns:a16="http://schemas.microsoft.com/office/drawing/2014/main" id="{0C6C6B97-E6EF-D0AC-BEBC-A2700E5921D4}"/>
              </a:ext>
            </a:extLst>
          </p:cNvPr>
          <p:cNvSpPr txBox="1"/>
          <p:nvPr/>
        </p:nvSpPr>
        <p:spPr>
          <a:xfrm>
            <a:off x="465695" y="1997676"/>
            <a:ext cx="91730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roy Medium"/>
                <a:ea typeface="+mn-ea"/>
                <a:cs typeface="+mn-cs"/>
              </a:rPr>
              <a:t>Robot 1</a:t>
            </a:r>
          </a:p>
        </p:txBody>
      </p:sp>
      <p:sp>
        <p:nvSpPr>
          <p:cNvPr id="10" name="TextBox 9">
            <a:extLst>
              <a:ext uri="{FF2B5EF4-FFF2-40B4-BE49-F238E27FC236}">
                <a16:creationId xmlns:a16="http://schemas.microsoft.com/office/drawing/2014/main" id="{E7797FC9-8194-F269-47D2-3E14FA279E7B}"/>
              </a:ext>
            </a:extLst>
          </p:cNvPr>
          <p:cNvSpPr txBox="1"/>
          <p:nvPr/>
        </p:nvSpPr>
        <p:spPr>
          <a:xfrm>
            <a:off x="4745509" y="2014151"/>
            <a:ext cx="91730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roy Medium"/>
                <a:ea typeface="+mn-ea"/>
                <a:cs typeface="+mn-cs"/>
              </a:rPr>
              <a:t>Robot 1</a:t>
            </a:r>
          </a:p>
        </p:txBody>
      </p:sp>
      <p:sp>
        <p:nvSpPr>
          <p:cNvPr id="11" name="TextBox 10">
            <a:extLst>
              <a:ext uri="{FF2B5EF4-FFF2-40B4-BE49-F238E27FC236}">
                <a16:creationId xmlns:a16="http://schemas.microsoft.com/office/drawing/2014/main" id="{25A66E97-1EFF-F71D-934F-78F01BE58060}"/>
              </a:ext>
            </a:extLst>
          </p:cNvPr>
          <p:cNvSpPr txBox="1"/>
          <p:nvPr/>
        </p:nvSpPr>
        <p:spPr>
          <a:xfrm>
            <a:off x="8242729" y="2009260"/>
            <a:ext cx="91730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roy Medium"/>
                <a:ea typeface="+mn-ea"/>
                <a:cs typeface="+mn-cs"/>
              </a:rPr>
              <a:t>Robot 1</a:t>
            </a:r>
          </a:p>
        </p:txBody>
      </p:sp>
      <p:sp>
        <p:nvSpPr>
          <p:cNvPr id="12" name="TextBox 11">
            <a:extLst>
              <a:ext uri="{FF2B5EF4-FFF2-40B4-BE49-F238E27FC236}">
                <a16:creationId xmlns:a16="http://schemas.microsoft.com/office/drawing/2014/main" id="{DB7D8C61-BA12-D651-1BCE-DE4BB0AFDEC4}"/>
              </a:ext>
            </a:extLst>
          </p:cNvPr>
          <p:cNvSpPr txBox="1"/>
          <p:nvPr/>
        </p:nvSpPr>
        <p:spPr>
          <a:xfrm>
            <a:off x="6607003" y="1986863"/>
            <a:ext cx="91730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roy Medium"/>
                <a:ea typeface="+mn-ea"/>
                <a:cs typeface="+mn-cs"/>
              </a:rPr>
              <a:t>Robot 2</a:t>
            </a:r>
          </a:p>
        </p:txBody>
      </p:sp>
      <p:sp>
        <p:nvSpPr>
          <p:cNvPr id="13" name="TextBox 12">
            <a:extLst>
              <a:ext uri="{FF2B5EF4-FFF2-40B4-BE49-F238E27FC236}">
                <a16:creationId xmlns:a16="http://schemas.microsoft.com/office/drawing/2014/main" id="{1B661D4A-B845-F3F2-CFDB-5E476FF2BE0F}"/>
              </a:ext>
            </a:extLst>
          </p:cNvPr>
          <p:cNvSpPr txBox="1"/>
          <p:nvPr/>
        </p:nvSpPr>
        <p:spPr>
          <a:xfrm>
            <a:off x="10506075" y="2066925"/>
            <a:ext cx="91730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roy Medium"/>
                <a:ea typeface="+mn-ea"/>
                <a:cs typeface="+mn-cs"/>
              </a:rPr>
              <a:t>Robot 2</a:t>
            </a:r>
          </a:p>
        </p:txBody>
      </p:sp>
      <p:sp>
        <p:nvSpPr>
          <p:cNvPr id="14" name="TextBox 13">
            <a:extLst>
              <a:ext uri="{FF2B5EF4-FFF2-40B4-BE49-F238E27FC236}">
                <a16:creationId xmlns:a16="http://schemas.microsoft.com/office/drawing/2014/main" id="{1C1803E8-B03D-3EF6-28A0-52D3244ED24E}"/>
              </a:ext>
            </a:extLst>
          </p:cNvPr>
          <p:cNvSpPr txBox="1"/>
          <p:nvPr/>
        </p:nvSpPr>
        <p:spPr>
          <a:xfrm>
            <a:off x="1428749" y="5362575"/>
            <a:ext cx="177165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roy Medium"/>
                <a:ea typeface="+mn-ea"/>
                <a:cs typeface="+mn-cs"/>
              </a:rPr>
              <a:t>    Imagery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roy Medium"/>
                <a:ea typeface="+mn-ea"/>
                <a:cs typeface="+mn-cs"/>
              </a:rPr>
              <a:t>Extension Line</a:t>
            </a:r>
          </a:p>
        </p:txBody>
      </p:sp>
      <p:sp>
        <p:nvSpPr>
          <p:cNvPr id="15" name="TextBox 14">
            <a:extLst>
              <a:ext uri="{FF2B5EF4-FFF2-40B4-BE49-F238E27FC236}">
                <a16:creationId xmlns:a16="http://schemas.microsoft.com/office/drawing/2014/main" id="{F7E47526-88ED-8ED1-D57E-D1C1F8C692D0}"/>
              </a:ext>
            </a:extLst>
          </p:cNvPr>
          <p:cNvSpPr txBox="1"/>
          <p:nvPr/>
        </p:nvSpPr>
        <p:spPr>
          <a:xfrm>
            <a:off x="571500" y="6172200"/>
            <a:ext cx="106972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roy Medium"/>
                <a:ea typeface="+mn-ea"/>
                <a:cs typeface="+mn-cs"/>
              </a:rPr>
              <a:t>Robots are allow to place in any position on the game field as long as </a:t>
            </a:r>
            <a:r>
              <a:rPr lang="en-US" dirty="0">
                <a:solidFill>
                  <a:prstClr val="black"/>
                </a:solidFill>
                <a:latin typeface="Gilroy Medium"/>
              </a:rPr>
              <a:t>the wheel is</a:t>
            </a:r>
            <a:r>
              <a:rPr kumimoji="0" lang="en-US" sz="1800" b="0" i="0" u="none" strike="noStrike" kern="1200" cap="none" spc="0" normalizeH="0" baseline="0" noProof="0" dirty="0">
                <a:ln>
                  <a:noFill/>
                </a:ln>
                <a:solidFill>
                  <a:prstClr val="black"/>
                </a:solidFill>
                <a:effectLst/>
                <a:uLnTx/>
                <a:uFillTx/>
                <a:latin typeface="Gilroy Medium"/>
                <a:ea typeface="+mn-ea"/>
                <a:cs typeface="+mn-cs"/>
              </a:rPr>
              <a:t> in the imagery extension line. </a:t>
            </a:r>
          </a:p>
        </p:txBody>
      </p:sp>
      <p:pic>
        <p:nvPicPr>
          <p:cNvPr id="16" name="Picture 15">
            <a:extLst>
              <a:ext uri="{FF2B5EF4-FFF2-40B4-BE49-F238E27FC236}">
                <a16:creationId xmlns:a16="http://schemas.microsoft.com/office/drawing/2014/main" id="{14EAE50E-5607-0E10-419B-B78020BF04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644869" y="3344303"/>
            <a:ext cx="986480" cy="739860"/>
          </a:xfrm>
          <a:prstGeom prst="rect">
            <a:avLst/>
          </a:prstGeom>
        </p:spPr>
      </p:pic>
      <p:pic>
        <p:nvPicPr>
          <p:cNvPr id="17" name="Picture 16">
            <a:extLst>
              <a:ext uri="{FF2B5EF4-FFF2-40B4-BE49-F238E27FC236}">
                <a16:creationId xmlns:a16="http://schemas.microsoft.com/office/drawing/2014/main" id="{75BE91CC-47E6-9225-C530-A0869647B2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766113" y="3504942"/>
            <a:ext cx="986480" cy="739860"/>
          </a:xfrm>
          <a:prstGeom prst="rect">
            <a:avLst/>
          </a:prstGeom>
        </p:spPr>
      </p:pic>
      <p:pic>
        <p:nvPicPr>
          <p:cNvPr id="18" name="Picture 17">
            <a:extLst>
              <a:ext uri="{FF2B5EF4-FFF2-40B4-BE49-F238E27FC236}">
                <a16:creationId xmlns:a16="http://schemas.microsoft.com/office/drawing/2014/main" id="{D8C95264-D253-06C5-2EF2-B1C96E319B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4866762" y="3373136"/>
            <a:ext cx="986480" cy="739860"/>
          </a:xfrm>
          <a:prstGeom prst="rect">
            <a:avLst/>
          </a:prstGeom>
        </p:spPr>
      </p:pic>
      <p:pic>
        <p:nvPicPr>
          <p:cNvPr id="19" name="Picture 18">
            <a:extLst>
              <a:ext uri="{FF2B5EF4-FFF2-40B4-BE49-F238E27FC236}">
                <a16:creationId xmlns:a16="http://schemas.microsoft.com/office/drawing/2014/main" id="{C222AC23-EE0F-4DB7-FBC3-E812BE59B1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563755" y="3529654"/>
            <a:ext cx="986480" cy="739860"/>
          </a:xfrm>
          <a:prstGeom prst="rect">
            <a:avLst/>
          </a:prstGeom>
        </p:spPr>
      </p:pic>
      <p:pic>
        <p:nvPicPr>
          <p:cNvPr id="20" name="Picture 19">
            <a:extLst>
              <a:ext uri="{FF2B5EF4-FFF2-40B4-BE49-F238E27FC236}">
                <a16:creationId xmlns:a16="http://schemas.microsoft.com/office/drawing/2014/main" id="{18D056C2-3F5F-8E71-8099-D7C7B608CB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2725606">
            <a:off x="8417268" y="3142477"/>
            <a:ext cx="986480" cy="739860"/>
          </a:xfrm>
          <a:prstGeom prst="rect">
            <a:avLst/>
          </a:prstGeom>
        </p:spPr>
      </p:pic>
      <p:pic>
        <p:nvPicPr>
          <p:cNvPr id="21" name="Picture 20">
            <a:extLst>
              <a:ext uri="{FF2B5EF4-FFF2-40B4-BE49-F238E27FC236}">
                <a16:creationId xmlns:a16="http://schemas.microsoft.com/office/drawing/2014/main" id="{EC1F11A8-95D7-B53F-A18F-4BA47ABF4B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435540" y="3916832"/>
            <a:ext cx="986480" cy="739860"/>
          </a:xfrm>
          <a:prstGeom prst="rect">
            <a:avLst/>
          </a:prstGeom>
        </p:spPr>
      </p:pic>
      <p:sp>
        <p:nvSpPr>
          <p:cNvPr id="3" name="Rectangle 2">
            <a:extLst>
              <a:ext uri="{FF2B5EF4-FFF2-40B4-BE49-F238E27FC236}">
                <a16:creationId xmlns:a16="http://schemas.microsoft.com/office/drawing/2014/main" id="{D348AD4C-5D2C-B8BA-FEDE-B8FC746086E5}"/>
              </a:ext>
            </a:extLst>
          </p:cNvPr>
          <p:cNvSpPr/>
          <p:nvPr/>
        </p:nvSpPr>
        <p:spPr>
          <a:xfrm rot="16200000">
            <a:off x="1245975" y="3698532"/>
            <a:ext cx="647700" cy="6667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22" name="Oval 21">
            <a:extLst>
              <a:ext uri="{FF2B5EF4-FFF2-40B4-BE49-F238E27FC236}">
                <a16:creationId xmlns:a16="http://schemas.microsoft.com/office/drawing/2014/main" id="{8013AC16-668D-0C2D-8758-9B430F06EB4A}"/>
              </a:ext>
            </a:extLst>
          </p:cNvPr>
          <p:cNvSpPr/>
          <p:nvPr/>
        </p:nvSpPr>
        <p:spPr>
          <a:xfrm rot="16200000">
            <a:off x="683741" y="2298357"/>
            <a:ext cx="3039762" cy="2982099"/>
          </a:xfrm>
          <a:prstGeom prst="ellipse">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roy Medium"/>
              <a:ea typeface="+mn-ea"/>
              <a:cs typeface="+mn-cs"/>
            </a:endParaRPr>
          </a:p>
        </p:txBody>
      </p:sp>
      <p:sp>
        <p:nvSpPr>
          <p:cNvPr id="23" name="Rectangle 22">
            <a:extLst>
              <a:ext uri="{FF2B5EF4-FFF2-40B4-BE49-F238E27FC236}">
                <a16:creationId xmlns:a16="http://schemas.microsoft.com/office/drawing/2014/main" id="{B95C30DE-56E1-19F5-93E5-C8EAAD759F1A}"/>
              </a:ext>
            </a:extLst>
          </p:cNvPr>
          <p:cNvSpPr/>
          <p:nvPr/>
        </p:nvSpPr>
        <p:spPr>
          <a:xfrm rot="16200000">
            <a:off x="2469294" y="3735603"/>
            <a:ext cx="647700" cy="6667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24" name="Rectangle 23">
            <a:extLst>
              <a:ext uri="{FF2B5EF4-FFF2-40B4-BE49-F238E27FC236}">
                <a16:creationId xmlns:a16="http://schemas.microsoft.com/office/drawing/2014/main" id="{AA285A34-BEAC-29FC-C9E9-AF206668C4B6}"/>
              </a:ext>
            </a:extLst>
          </p:cNvPr>
          <p:cNvSpPr/>
          <p:nvPr/>
        </p:nvSpPr>
        <p:spPr>
          <a:xfrm rot="16200000">
            <a:off x="5270160" y="3785030"/>
            <a:ext cx="647700" cy="6667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25" name="Oval 24">
            <a:extLst>
              <a:ext uri="{FF2B5EF4-FFF2-40B4-BE49-F238E27FC236}">
                <a16:creationId xmlns:a16="http://schemas.microsoft.com/office/drawing/2014/main" id="{057F87A3-5EE3-1831-F627-32D18C6053F3}"/>
              </a:ext>
            </a:extLst>
          </p:cNvPr>
          <p:cNvSpPr/>
          <p:nvPr/>
        </p:nvSpPr>
        <p:spPr>
          <a:xfrm rot="16200000">
            <a:off x="4707926" y="2384855"/>
            <a:ext cx="3039762" cy="2982099"/>
          </a:xfrm>
          <a:prstGeom prst="ellipse">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roy Medium"/>
              <a:ea typeface="+mn-ea"/>
              <a:cs typeface="+mn-cs"/>
            </a:endParaRPr>
          </a:p>
        </p:txBody>
      </p:sp>
      <p:sp>
        <p:nvSpPr>
          <p:cNvPr id="26" name="Rectangle 25">
            <a:extLst>
              <a:ext uri="{FF2B5EF4-FFF2-40B4-BE49-F238E27FC236}">
                <a16:creationId xmlns:a16="http://schemas.microsoft.com/office/drawing/2014/main" id="{8AEC5DE6-EED7-8F28-73EF-704F46991F91}"/>
              </a:ext>
            </a:extLst>
          </p:cNvPr>
          <p:cNvSpPr/>
          <p:nvPr/>
        </p:nvSpPr>
        <p:spPr>
          <a:xfrm rot="16200000">
            <a:off x="6493479" y="3822101"/>
            <a:ext cx="647700" cy="6667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27" name="Rectangle 26">
            <a:extLst>
              <a:ext uri="{FF2B5EF4-FFF2-40B4-BE49-F238E27FC236}">
                <a16:creationId xmlns:a16="http://schemas.microsoft.com/office/drawing/2014/main" id="{D162FF1A-EB6E-BFA0-1119-3907693EE503}"/>
              </a:ext>
            </a:extLst>
          </p:cNvPr>
          <p:cNvSpPr/>
          <p:nvPr/>
        </p:nvSpPr>
        <p:spPr>
          <a:xfrm rot="16200000">
            <a:off x="9026614" y="3875645"/>
            <a:ext cx="647700" cy="6667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28" name="Oval 27">
            <a:extLst>
              <a:ext uri="{FF2B5EF4-FFF2-40B4-BE49-F238E27FC236}">
                <a16:creationId xmlns:a16="http://schemas.microsoft.com/office/drawing/2014/main" id="{0D479923-9797-E034-572A-4B0F19731585}"/>
              </a:ext>
            </a:extLst>
          </p:cNvPr>
          <p:cNvSpPr/>
          <p:nvPr/>
        </p:nvSpPr>
        <p:spPr>
          <a:xfrm rot="16200000">
            <a:off x="8464380" y="2475470"/>
            <a:ext cx="3039762" cy="2982099"/>
          </a:xfrm>
          <a:prstGeom prst="ellipse">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roy Medium"/>
              <a:ea typeface="+mn-ea"/>
              <a:cs typeface="+mn-cs"/>
            </a:endParaRPr>
          </a:p>
        </p:txBody>
      </p:sp>
      <p:sp>
        <p:nvSpPr>
          <p:cNvPr id="29" name="Rectangle 28">
            <a:extLst>
              <a:ext uri="{FF2B5EF4-FFF2-40B4-BE49-F238E27FC236}">
                <a16:creationId xmlns:a16="http://schemas.microsoft.com/office/drawing/2014/main" id="{1D1C2853-2BFB-0956-7B5E-9B521E174F63}"/>
              </a:ext>
            </a:extLst>
          </p:cNvPr>
          <p:cNvSpPr/>
          <p:nvPr/>
        </p:nvSpPr>
        <p:spPr>
          <a:xfrm rot="16200000">
            <a:off x="10249933" y="3912716"/>
            <a:ext cx="647700" cy="6667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30" name="TextBox 29">
            <a:extLst>
              <a:ext uri="{FF2B5EF4-FFF2-40B4-BE49-F238E27FC236}">
                <a16:creationId xmlns:a16="http://schemas.microsoft.com/office/drawing/2014/main" id="{98F4BE20-C601-582D-793F-A8815255EF50}"/>
              </a:ext>
            </a:extLst>
          </p:cNvPr>
          <p:cNvSpPr txBox="1"/>
          <p:nvPr/>
        </p:nvSpPr>
        <p:spPr>
          <a:xfrm>
            <a:off x="2776409" y="1960606"/>
            <a:ext cx="91730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roy Medium"/>
                <a:ea typeface="+mn-ea"/>
                <a:cs typeface="+mn-cs"/>
              </a:rPr>
              <a:t>Robot 2</a:t>
            </a:r>
          </a:p>
        </p:txBody>
      </p:sp>
      <p:cxnSp>
        <p:nvCxnSpPr>
          <p:cNvPr id="32" name="Straight Connector 31">
            <a:extLst>
              <a:ext uri="{FF2B5EF4-FFF2-40B4-BE49-F238E27FC236}">
                <a16:creationId xmlns:a16="http://schemas.microsoft.com/office/drawing/2014/main" id="{4BF66ACD-2DE7-99EF-EDE5-F3AC7805ACBF}"/>
              </a:ext>
            </a:extLst>
          </p:cNvPr>
          <p:cNvCxnSpPr>
            <a:stCxn id="3" idx="3"/>
          </p:cNvCxnSpPr>
          <p:nvPr/>
        </p:nvCxnSpPr>
        <p:spPr>
          <a:xfrm flipH="1" flipV="1">
            <a:off x="848497" y="3393989"/>
            <a:ext cx="721329" cy="14031"/>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3" name="Straight Connector 32">
            <a:extLst>
              <a:ext uri="{FF2B5EF4-FFF2-40B4-BE49-F238E27FC236}">
                <a16:creationId xmlns:a16="http://schemas.microsoft.com/office/drawing/2014/main" id="{EF8E2803-6257-55F1-6B80-0060649F081C}"/>
              </a:ext>
            </a:extLst>
          </p:cNvPr>
          <p:cNvCxnSpPr/>
          <p:nvPr/>
        </p:nvCxnSpPr>
        <p:spPr>
          <a:xfrm flipH="1" flipV="1">
            <a:off x="852616" y="4032422"/>
            <a:ext cx="721329" cy="14031"/>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4" name="Straight Connector 33">
            <a:extLst>
              <a:ext uri="{FF2B5EF4-FFF2-40B4-BE49-F238E27FC236}">
                <a16:creationId xmlns:a16="http://schemas.microsoft.com/office/drawing/2014/main" id="{C41B6982-8286-F69A-CA19-5C258D896DD5}"/>
              </a:ext>
            </a:extLst>
          </p:cNvPr>
          <p:cNvCxnSpPr/>
          <p:nvPr/>
        </p:nvCxnSpPr>
        <p:spPr>
          <a:xfrm flipH="1" flipV="1">
            <a:off x="2837935" y="3455773"/>
            <a:ext cx="721329" cy="14031"/>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5" name="Straight Connector 34">
            <a:extLst>
              <a:ext uri="{FF2B5EF4-FFF2-40B4-BE49-F238E27FC236}">
                <a16:creationId xmlns:a16="http://schemas.microsoft.com/office/drawing/2014/main" id="{B0791CA0-9FC2-515E-F862-C0C6D0998D88}"/>
              </a:ext>
            </a:extLst>
          </p:cNvPr>
          <p:cNvCxnSpPr/>
          <p:nvPr/>
        </p:nvCxnSpPr>
        <p:spPr>
          <a:xfrm flipH="1" flipV="1">
            <a:off x="2842054" y="4094206"/>
            <a:ext cx="721329" cy="14031"/>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6" name="Straight Connector 35">
            <a:extLst>
              <a:ext uri="{FF2B5EF4-FFF2-40B4-BE49-F238E27FC236}">
                <a16:creationId xmlns:a16="http://schemas.microsoft.com/office/drawing/2014/main" id="{65798083-0E47-8F20-FEFE-1CB2910F8ADA}"/>
              </a:ext>
            </a:extLst>
          </p:cNvPr>
          <p:cNvCxnSpPr/>
          <p:nvPr/>
        </p:nvCxnSpPr>
        <p:spPr>
          <a:xfrm flipH="1" flipV="1">
            <a:off x="4839729" y="3480486"/>
            <a:ext cx="721329" cy="14031"/>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7" name="Straight Connector 36">
            <a:extLst>
              <a:ext uri="{FF2B5EF4-FFF2-40B4-BE49-F238E27FC236}">
                <a16:creationId xmlns:a16="http://schemas.microsoft.com/office/drawing/2014/main" id="{AFDE8547-2329-F57E-1C5D-077639699A7D}"/>
              </a:ext>
            </a:extLst>
          </p:cNvPr>
          <p:cNvCxnSpPr/>
          <p:nvPr/>
        </p:nvCxnSpPr>
        <p:spPr>
          <a:xfrm flipH="1" flipV="1">
            <a:off x="4843848" y="4118919"/>
            <a:ext cx="721329" cy="14031"/>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8" name="Straight Connector 37">
            <a:extLst>
              <a:ext uri="{FF2B5EF4-FFF2-40B4-BE49-F238E27FC236}">
                <a16:creationId xmlns:a16="http://schemas.microsoft.com/office/drawing/2014/main" id="{32748A55-7EFC-35FA-D155-5931DC77F9DF}"/>
              </a:ext>
            </a:extLst>
          </p:cNvPr>
          <p:cNvCxnSpPr/>
          <p:nvPr/>
        </p:nvCxnSpPr>
        <p:spPr>
          <a:xfrm flipH="1" flipV="1">
            <a:off x="6849762" y="3521676"/>
            <a:ext cx="721329" cy="14031"/>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9" name="Straight Connector 38">
            <a:extLst>
              <a:ext uri="{FF2B5EF4-FFF2-40B4-BE49-F238E27FC236}">
                <a16:creationId xmlns:a16="http://schemas.microsoft.com/office/drawing/2014/main" id="{12754D18-DF97-3885-B650-BEE5DD7AB596}"/>
              </a:ext>
            </a:extLst>
          </p:cNvPr>
          <p:cNvCxnSpPr/>
          <p:nvPr/>
        </p:nvCxnSpPr>
        <p:spPr>
          <a:xfrm flipH="1" flipV="1">
            <a:off x="6853881" y="4160109"/>
            <a:ext cx="721329" cy="14031"/>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0" name="Straight Connector 39">
            <a:extLst>
              <a:ext uri="{FF2B5EF4-FFF2-40B4-BE49-F238E27FC236}">
                <a16:creationId xmlns:a16="http://schemas.microsoft.com/office/drawing/2014/main" id="{23BD76ED-DA5F-7881-5857-57B2917AAB10}"/>
              </a:ext>
            </a:extLst>
          </p:cNvPr>
          <p:cNvCxnSpPr/>
          <p:nvPr/>
        </p:nvCxnSpPr>
        <p:spPr>
          <a:xfrm flipH="1" flipV="1">
            <a:off x="8612659" y="3562865"/>
            <a:ext cx="721329" cy="14031"/>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1" name="Straight Connector 40">
            <a:extLst>
              <a:ext uri="{FF2B5EF4-FFF2-40B4-BE49-F238E27FC236}">
                <a16:creationId xmlns:a16="http://schemas.microsoft.com/office/drawing/2014/main" id="{03D130E3-AEC7-9A2D-516D-651D2A087B7F}"/>
              </a:ext>
            </a:extLst>
          </p:cNvPr>
          <p:cNvCxnSpPr/>
          <p:nvPr/>
        </p:nvCxnSpPr>
        <p:spPr>
          <a:xfrm flipH="1" flipV="1">
            <a:off x="8616778" y="4201298"/>
            <a:ext cx="721329" cy="14031"/>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2" name="Straight Connector 41">
            <a:extLst>
              <a:ext uri="{FF2B5EF4-FFF2-40B4-BE49-F238E27FC236}">
                <a16:creationId xmlns:a16="http://schemas.microsoft.com/office/drawing/2014/main" id="{E2FCAC85-C65E-C043-C696-9D0BE7FD9B1D}"/>
              </a:ext>
            </a:extLst>
          </p:cNvPr>
          <p:cNvCxnSpPr/>
          <p:nvPr/>
        </p:nvCxnSpPr>
        <p:spPr>
          <a:xfrm flipH="1" flipV="1">
            <a:off x="10622691" y="3620530"/>
            <a:ext cx="721329" cy="14031"/>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3" name="Straight Connector 42">
            <a:extLst>
              <a:ext uri="{FF2B5EF4-FFF2-40B4-BE49-F238E27FC236}">
                <a16:creationId xmlns:a16="http://schemas.microsoft.com/office/drawing/2014/main" id="{C90A54A6-F1AF-9C9B-5422-1BE8E663B72C}"/>
              </a:ext>
            </a:extLst>
          </p:cNvPr>
          <p:cNvCxnSpPr/>
          <p:nvPr/>
        </p:nvCxnSpPr>
        <p:spPr>
          <a:xfrm flipH="1" flipV="1">
            <a:off x="10626810" y="4258963"/>
            <a:ext cx="721329" cy="14031"/>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176645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84BF9-ED27-471E-B8BD-25010AD8279F}"/>
              </a:ext>
            </a:extLst>
          </p:cNvPr>
          <p:cNvSpPr>
            <a:spLocks noGrp="1"/>
          </p:cNvSpPr>
          <p:nvPr>
            <p:ph type="ctrTitle"/>
          </p:nvPr>
        </p:nvSpPr>
        <p:spPr/>
        <p:txBody>
          <a:bodyPr/>
          <a:lstStyle/>
          <a:p>
            <a:r>
              <a:rPr lang="en-MY" dirty="0">
                <a:solidFill>
                  <a:srgbClr val="002060"/>
                </a:solidFill>
              </a:rPr>
              <a:t>KINDER CATEGORY</a:t>
            </a:r>
          </a:p>
        </p:txBody>
      </p:sp>
      <p:sp>
        <p:nvSpPr>
          <p:cNvPr id="3" name="Subtitle 2">
            <a:extLst>
              <a:ext uri="{FF2B5EF4-FFF2-40B4-BE49-F238E27FC236}">
                <a16:creationId xmlns:a16="http://schemas.microsoft.com/office/drawing/2014/main" id="{356E01CC-EF3F-4959-B7FE-4B35805A87D2}"/>
              </a:ext>
            </a:extLst>
          </p:cNvPr>
          <p:cNvSpPr>
            <a:spLocks noGrp="1"/>
          </p:cNvSpPr>
          <p:nvPr>
            <p:ph type="subTitle" idx="1"/>
          </p:nvPr>
        </p:nvSpPr>
        <p:spPr>
          <a:xfrm>
            <a:off x="1524000" y="3429001"/>
            <a:ext cx="9144000" cy="2660714"/>
          </a:xfrm>
        </p:spPr>
        <p:txBody>
          <a:bodyPr>
            <a:normAutofit fontScale="77500" lnSpcReduction="20000"/>
          </a:bodyPr>
          <a:lstStyle/>
          <a:p>
            <a:pPr algn="l"/>
            <a:r>
              <a:rPr lang="en-MY" sz="2000" dirty="0"/>
              <a:t>		</a:t>
            </a:r>
            <a:r>
              <a:rPr lang="en-MY" sz="3000" dirty="0">
                <a:solidFill>
                  <a:srgbClr val="0070C0"/>
                </a:solidFill>
              </a:rPr>
              <a:t>	</a:t>
            </a:r>
            <a:r>
              <a:rPr lang="en-MY" sz="4000" dirty="0">
                <a:solidFill>
                  <a:srgbClr val="0070C0"/>
                </a:solidFill>
                <a:latin typeface="Gilroy-Medium" panose="00000600000000000000" pitchFamily="2" charset="0"/>
                <a:cs typeface="Times New Roman" panose="02020603050405020304" pitchFamily="18" charset="0"/>
              </a:rPr>
              <a:t>Robot Bowling</a:t>
            </a:r>
          </a:p>
          <a:p>
            <a:pPr algn="l"/>
            <a:r>
              <a:rPr lang="en-MY" sz="4000" dirty="0">
                <a:solidFill>
                  <a:srgbClr val="0070C0"/>
                </a:solidFill>
                <a:latin typeface="Gilroy-Medium" panose="00000600000000000000" pitchFamily="2" charset="0"/>
                <a:cs typeface="Times New Roman" panose="02020603050405020304" pitchFamily="18" charset="0"/>
              </a:rPr>
              <a:t>			Math Challenge</a:t>
            </a:r>
          </a:p>
          <a:p>
            <a:pPr algn="l"/>
            <a:r>
              <a:rPr lang="en-MY" sz="4000" dirty="0">
                <a:solidFill>
                  <a:srgbClr val="0070C0"/>
                </a:solidFill>
                <a:latin typeface="Gilroy-Medium" panose="00000600000000000000" pitchFamily="2" charset="0"/>
                <a:cs typeface="Times New Roman" panose="02020603050405020304" pitchFamily="18" charset="0"/>
              </a:rPr>
              <a:t>                               Young Innovators</a:t>
            </a:r>
          </a:p>
          <a:p>
            <a:pPr algn="l"/>
            <a:r>
              <a:rPr lang="en-MY" sz="3000" dirty="0"/>
              <a:t>	</a:t>
            </a:r>
          </a:p>
          <a:p>
            <a:pPr algn="l"/>
            <a:r>
              <a:rPr lang="en-MY" sz="3000" dirty="0"/>
              <a:t>	</a:t>
            </a:r>
          </a:p>
          <a:p>
            <a:pPr algn="l"/>
            <a:r>
              <a:rPr lang="en-MY" sz="3000" dirty="0"/>
              <a:t>			</a:t>
            </a:r>
            <a:r>
              <a:rPr lang="en-MY" sz="3000" dirty="0">
                <a:solidFill>
                  <a:srgbClr val="0070C0"/>
                </a:solidFill>
              </a:rPr>
              <a:t> </a:t>
            </a:r>
            <a:r>
              <a:rPr lang="en-MY" sz="3000" dirty="0"/>
              <a:t>	</a:t>
            </a:r>
          </a:p>
        </p:txBody>
      </p:sp>
      <p:pic>
        <p:nvPicPr>
          <p:cNvPr id="5" name="Picture 4">
            <a:extLst>
              <a:ext uri="{FF2B5EF4-FFF2-40B4-BE49-F238E27FC236}">
                <a16:creationId xmlns:a16="http://schemas.microsoft.com/office/drawing/2014/main" id="{7D5D1B77-5781-808C-357F-BAE0C1BD11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Tree>
    <p:extLst>
      <p:ext uri="{BB962C8B-B14F-4D97-AF65-F5344CB8AC3E}">
        <p14:creationId xmlns:p14="http://schemas.microsoft.com/office/powerpoint/2010/main" val="20642199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60B32-2FCF-46AB-86CA-A0ED58BBF3BA}"/>
              </a:ext>
            </a:extLst>
          </p:cNvPr>
          <p:cNvSpPr>
            <a:spLocks noGrp="1"/>
          </p:cNvSpPr>
          <p:nvPr>
            <p:ph type="title"/>
          </p:nvPr>
        </p:nvSpPr>
        <p:spPr>
          <a:xfrm>
            <a:off x="2533574" y="768975"/>
            <a:ext cx="7269017" cy="785091"/>
          </a:xfrm>
        </p:spPr>
        <p:txBody>
          <a:bodyPr/>
          <a:lstStyle/>
          <a:p>
            <a:r>
              <a:rPr lang="en-MY" dirty="0">
                <a:solidFill>
                  <a:srgbClr val="002060"/>
                </a:solidFill>
              </a:rPr>
              <a:t>PUSH-PUSH GAME RULES</a:t>
            </a:r>
          </a:p>
        </p:txBody>
      </p:sp>
      <p:sp>
        <p:nvSpPr>
          <p:cNvPr id="3" name="Content Placeholder 2">
            <a:extLst>
              <a:ext uri="{FF2B5EF4-FFF2-40B4-BE49-F238E27FC236}">
                <a16:creationId xmlns:a16="http://schemas.microsoft.com/office/drawing/2014/main" id="{EF2C1829-C3E4-4D97-BCF5-76EC0F932B08}"/>
              </a:ext>
            </a:extLst>
          </p:cNvPr>
          <p:cNvSpPr>
            <a:spLocks noGrp="1"/>
          </p:cNvSpPr>
          <p:nvPr>
            <p:ph idx="1"/>
          </p:nvPr>
        </p:nvSpPr>
        <p:spPr>
          <a:xfrm>
            <a:off x="838200" y="1791752"/>
            <a:ext cx="10515600" cy="4688561"/>
          </a:xfrm>
        </p:spPr>
        <p:txBody>
          <a:bodyPr>
            <a:noAutofit/>
          </a:bodyPr>
          <a:lstStyle/>
          <a:p>
            <a:pPr marL="0" marR="0" lvl="0" indent="0" algn="l" defTabSz="914377"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MY" sz="2400" b="0" i="0" u="none" strike="noStrike" kern="1200" cap="none" spc="0" normalizeH="0" baseline="0" noProof="0" dirty="0">
                <a:ln>
                  <a:noFill/>
                </a:ln>
                <a:solidFill>
                  <a:prstClr val="black"/>
                </a:solidFill>
                <a:effectLst/>
                <a:uLnTx/>
                <a:uFillTx/>
                <a:latin typeface="Gilroy Medium"/>
                <a:ea typeface="+mn-ea"/>
                <a:cs typeface="+mn-cs"/>
              </a:rPr>
              <a:t>Dimensions, Weight and Restrictions</a:t>
            </a:r>
          </a:p>
          <a:p>
            <a:pPr marL="228594" marR="0" lvl="0" indent="-228594" algn="l" defTabSz="914377"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1600" dirty="0"/>
              <a:t>The robot must adhere to a maximum size of 20cm (H) x 20cm (W) x 20cm (L) and may not exceed these dimensions at any point after the game has commenced.</a:t>
            </a:r>
          </a:p>
          <a:p>
            <a:pPr marL="228594" marR="0" lvl="0" indent="-228594" algn="l" defTabSz="914377"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1600" dirty="0"/>
              <a:t>The robot's maximum weight, including batteries, must not exceed 1 kg.</a:t>
            </a:r>
          </a:p>
          <a:p>
            <a:pPr marL="228594" marR="0" lvl="0" indent="-228594" algn="l" defTabSz="914377"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1600" dirty="0"/>
              <a:t>The robot is permitted a maximum of 4 DC motors,  2 servo motors and 1 mainboard.</a:t>
            </a:r>
          </a:p>
          <a:p>
            <a:pPr marL="228594" marR="0" lvl="0" indent="-228594" algn="l" defTabSz="914377"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1600" dirty="0"/>
              <a:t>No modifications to the parts are allowed, including bending, sharpening, or altering their shape. All components must remain in their original form.</a:t>
            </a:r>
            <a:endParaRPr kumimoji="0" lang="en-MY" sz="1600" b="0" i="0" u="none" strike="noStrike" kern="1200" cap="none" spc="0" normalizeH="0" baseline="0" noProof="0" dirty="0">
              <a:ln>
                <a:noFill/>
              </a:ln>
              <a:solidFill>
                <a:prstClr val="black"/>
              </a:solidFill>
              <a:effectLst/>
              <a:uLnTx/>
              <a:uFillTx/>
              <a:latin typeface="Gilroy Medium"/>
              <a:ea typeface="+mn-ea"/>
              <a:cs typeface="+mn-cs"/>
            </a:endParaRPr>
          </a:p>
          <a:p>
            <a:pPr marL="0" marR="0" lvl="0" indent="0" algn="l" defTabSz="914377"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MY" sz="2400" b="0" i="0" u="none" strike="noStrike" kern="1200" cap="none" spc="0" normalizeH="0" baseline="0" noProof="0" dirty="0">
                <a:ln>
                  <a:noFill/>
                </a:ln>
                <a:solidFill>
                  <a:prstClr val="black"/>
                </a:solidFill>
                <a:effectLst/>
                <a:uLnTx/>
                <a:uFillTx/>
                <a:latin typeface="Gilroy Medium"/>
                <a:ea typeface="+mn-ea"/>
                <a:cs typeface="+mn-cs"/>
              </a:rPr>
              <a:t>Game Duration</a:t>
            </a:r>
          </a:p>
          <a:p>
            <a:pPr marL="228594" marR="0" lvl="0" indent="-228594" algn="l" defTabSz="914377"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1600" dirty="0"/>
              <a:t>Each match consists of 3 rounds, with a maximum duration of 1 minute per round.</a:t>
            </a:r>
            <a:endParaRPr kumimoji="0" lang="en-MY" sz="1600" b="0" i="0" u="none" strike="noStrike" kern="1200" cap="none" spc="0" normalizeH="0" baseline="0" noProof="0" dirty="0">
              <a:ln>
                <a:noFill/>
              </a:ln>
              <a:solidFill>
                <a:prstClr val="black"/>
              </a:solidFill>
              <a:effectLst/>
              <a:uLnTx/>
              <a:uFillTx/>
              <a:latin typeface="Gilroy Medium"/>
              <a:ea typeface="+mn-ea"/>
              <a:cs typeface="+mn-cs"/>
            </a:endParaRPr>
          </a:p>
          <a:p>
            <a:pPr marL="0" marR="0" lvl="0" indent="0" algn="l" defTabSz="914377"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MY" sz="2400" b="0" i="0" u="none" strike="noStrike" kern="1200" cap="none" spc="0" normalizeH="0" baseline="0" noProof="0" dirty="0">
                <a:ln>
                  <a:noFill/>
                </a:ln>
                <a:solidFill>
                  <a:prstClr val="black"/>
                </a:solidFill>
                <a:effectLst/>
                <a:uLnTx/>
                <a:uFillTx/>
                <a:latin typeface="Gilroy Medium"/>
                <a:ea typeface="+mn-ea"/>
                <a:cs typeface="+mn-cs"/>
              </a:rPr>
              <a:t>Scoring</a:t>
            </a:r>
          </a:p>
          <a:p>
            <a:pPr marL="228594" marR="0" lvl="0" indent="-228594" algn="l" defTabSz="914377"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1600" dirty="0"/>
              <a:t>Draw: If both robots are still moving and remain within the play field, each robot will be awarded 1 mark.</a:t>
            </a:r>
          </a:p>
          <a:p>
            <a:pPr defTabSz="914400" eaLnBrk="0" fontAlgn="base" hangingPunct="0">
              <a:lnSpc>
                <a:spcPct val="100000"/>
              </a:lnSpc>
              <a:spcBef>
                <a:spcPct val="0"/>
              </a:spcBef>
              <a:spcAft>
                <a:spcPct val="0"/>
              </a:spcAft>
            </a:pPr>
            <a:r>
              <a:rPr kumimoji="0" lang="en-US" altLang="en-US" sz="1600" b="0" i="0" u="none" strike="noStrike" cap="none" normalizeH="0" baseline="0" dirty="0">
                <a:ln>
                  <a:noFill/>
                </a:ln>
                <a:solidFill>
                  <a:schemeClr val="tx1"/>
                </a:solidFill>
                <a:effectLst/>
                <a:latin typeface="Arial" panose="020B0604020202020204" pitchFamily="34" charset="0"/>
              </a:rPr>
              <a:t>Draw: If both robots fall off the play field at the same time, neither robot will receive any marks.</a:t>
            </a:r>
          </a:p>
          <a:p>
            <a:pPr marL="228594" marR="0" lvl="0" indent="-228594" algn="l" defTabSz="914377"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1600" dirty="0"/>
              <a:t>Win: A robot wins if it pushes at least half of the opponent's robot out of the play field or if the opponent's robot is unable to return to the play field. The winner receives 2 marks, while the loser receives 0 marks.</a:t>
            </a:r>
            <a:endParaRPr lang="en-MY" sz="1600" dirty="0"/>
          </a:p>
          <a:p>
            <a:pPr marL="0" indent="0">
              <a:spcBef>
                <a:spcPts val="0"/>
              </a:spcBef>
              <a:buNone/>
            </a:pPr>
            <a:endParaRPr lang="en-MY" sz="1800" dirty="0"/>
          </a:p>
        </p:txBody>
      </p:sp>
      <p:sp>
        <p:nvSpPr>
          <p:cNvPr id="5" name="Oval 4"/>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6" name="Picture 5">
            <a:extLst>
              <a:ext uri="{FF2B5EF4-FFF2-40B4-BE49-F238E27FC236}">
                <a16:creationId xmlns:a16="http://schemas.microsoft.com/office/drawing/2014/main" id="{54F830B6-3135-CD54-C6B1-31714ED5D0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Tree>
    <p:extLst>
      <p:ext uri="{BB962C8B-B14F-4D97-AF65-F5344CB8AC3E}">
        <p14:creationId xmlns:p14="http://schemas.microsoft.com/office/powerpoint/2010/main" val="18997689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7CC39984-D6F4-4A79-BB24-313448992F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4C6818-47EF-B377-E30E-6DA7668EC506}"/>
              </a:ext>
            </a:extLst>
          </p:cNvPr>
          <p:cNvSpPr>
            <a:spLocks noGrp="1"/>
          </p:cNvSpPr>
          <p:nvPr>
            <p:ph type="title" idx="4294967295"/>
          </p:nvPr>
        </p:nvSpPr>
        <p:spPr>
          <a:xfrm>
            <a:off x="642550" y="620069"/>
            <a:ext cx="9811265" cy="785813"/>
          </a:xfrm>
        </p:spPr>
        <p:txBody>
          <a:bodyPr>
            <a:normAutofit/>
          </a:bodyPr>
          <a:lstStyle/>
          <a:p>
            <a:r>
              <a:rPr lang="en-MY" dirty="0">
                <a:solidFill>
                  <a:srgbClr val="002060"/>
                </a:solidFill>
              </a:rPr>
              <a:t>AUTONOMOUS PUSH-PUSH GAME RULES</a:t>
            </a:r>
          </a:p>
        </p:txBody>
      </p:sp>
      <p:sp>
        <p:nvSpPr>
          <p:cNvPr id="3" name="Content Placeholder 2">
            <a:extLst>
              <a:ext uri="{FF2B5EF4-FFF2-40B4-BE49-F238E27FC236}">
                <a16:creationId xmlns:a16="http://schemas.microsoft.com/office/drawing/2014/main" id="{F0ABEAE4-B3A3-AFD4-C95B-C292BE3920AD}"/>
              </a:ext>
            </a:extLst>
          </p:cNvPr>
          <p:cNvSpPr>
            <a:spLocks noGrp="1"/>
          </p:cNvSpPr>
          <p:nvPr>
            <p:ph idx="4294967295"/>
          </p:nvPr>
        </p:nvSpPr>
        <p:spPr>
          <a:xfrm>
            <a:off x="733167" y="1487488"/>
            <a:ext cx="10515600" cy="4687887"/>
          </a:xfrm>
        </p:spPr>
        <p:txBody>
          <a:bodyPr>
            <a:normAutofit/>
          </a:bodyPr>
          <a:lstStyle/>
          <a:p>
            <a:pPr marL="0" marR="0" lvl="0" indent="0" algn="l" defTabSz="914377"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MY" sz="2300" b="0" i="0" u="none" strike="noStrike" kern="1200" cap="none" spc="0" normalizeH="0" baseline="0" noProof="0" dirty="0">
                <a:ln>
                  <a:noFill/>
                </a:ln>
                <a:solidFill>
                  <a:prstClr val="black"/>
                </a:solidFill>
                <a:effectLst/>
                <a:uLnTx/>
                <a:uFillTx/>
                <a:latin typeface="Gilroy Medium"/>
                <a:ea typeface="+mn-ea"/>
                <a:cs typeface="+mn-cs"/>
              </a:rPr>
              <a:t>Game Play Details</a:t>
            </a:r>
          </a:p>
          <a:p>
            <a:pPr marL="228594" marR="0" lvl="0" indent="-228594" algn="l" defTabSz="91437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MY" sz="1800" b="0" i="0" u="none" strike="noStrike" kern="1200" cap="none" spc="0" normalizeH="0" baseline="0" noProof="0" dirty="0">
                <a:ln>
                  <a:noFill/>
                </a:ln>
                <a:solidFill>
                  <a:prstClr val="black"/>
                </a:solidFill>
                <a:effectLst/>
                <a:uLnTx/>
                <a:uFillTx/>
                <a:latin typeface="Gilroy Medium"/>
                <a:ea typeface="+mn-ea"/>
                <a:cs typeface="+mn-cs"/>
              </a:rPr>
              <a:t>First whistle </a:t>
            </a:r>
          </a:p>
          <a:p>
            <a:pPr marL="685783" marR="0" lvl="1" indent="-228594" algn="l" defTabSz="914377" rtl="0" eaLnBrk="1" fontAlgn="auto" latinLnBrk="0" hangingPunct="1">
              <a:lnSpc>
                <a:spcPct val="90000"/>
              </a:lnSpc>
              <a:spcBef>
                <a:spcPts val="0"/>
              </a:spcBef>
              <a:spcAft>
                <a:spcPts val="0"/>
              </a:spcAft>
              <a:buClrTx/>
              <a:buSzTx/>
              <a:buFont typeface="Courier New" panose="02070309020205020404" pitchFamily="49" charset="0"/>
              <a:buChar char="o"/>
              <a:tabLst/>
              <a:defRPr/>
            </a:pPr>
            <a:r>
              <a:rPr lang="en-US" sz="1800" dirty="0"/>
              <a:t>Both participants place the robot at the same time on the game field according to the placement criteria, ensuring compliance with the permitted placement guidelines. Not allow to change the robot’s position after the placement done. Turn on the robot and ready for remote control. Participant is require to step away 1 foot from the game field and get ready.</a:t>
            </a:r>
            <a:endParaRPr kumimoji="0" lang="en-MY" sz="1800" b="0" i="0" u="none" strike="noStrike" kern="1200" cap="none" spc="0" normalizeH="0" baseline="0" noProof="0" dirty="0">
              <a:ln>
                <a:noFill/>
              </a:ln>
              <a:solidFill>
                <a:prstClr val="black"/>
              </a:solidFill>
              <a:effectLst/>
              <a:uLnTx/>
              <a:uFillTx/>
              <a:latin typeface="Gilroy Medium"/>
              <a:ea typeface="+mn-ea"/>
              <a:cs typeface="+mn-cs"/>
            </a:endParaRPr>
          </a:p>
          <a:p>
            <a:pPr marL="228594" marR="0" lvl="0" indent="-228594" algn="l" defTabSz="91437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MY" sz="1800" b="0" i="0" u="none" strike="noStrike" kern="1200" cap="none" spc="0" normalizeH="0" baseline="0" noProof="0" dirty="0">
                <a:ln>
                  <a:noFill/>
                </a:ln>
                <a:solidFill>
                  <a:prstClr val="black"/>
                </a:solidFill>
                <a:effectLst/>
                <a:uLnTx/>
                <a:uFillTx/>
                <a:latin typeface="Gilroy Medium"/>
                <a:ea typeface="+mn-ea"/>
                <a:cs typeface="+mn-cs"/>
              </a:rPr>
              <a:t>Second whistle </a:t>
            </a:r>
          </a:p>
          <a:p>
            <a:pPr lvl="1">
              <a:buFont typeface="Courier New" panose="02070309020205020404" pitchFamily="49" charset="0"/>
              <a:buChar char="o"/>
            </a:pPr>
            <a:r>
              <a:rPr lang="en-US" sz="1800" dirty="0"/>
              <a:t>The </a:t>
            </a:r>
            <a:r>
              <a:rPr lang="en-MY" sz="1800" dirty="0"/>
              <a:t>participant use remote control to control the robots and </a:t>
            </a:r>
            <a:r>
              <a:rPr lang="en-US" sz="1800" dirty="0"/>
              <a:t>attempt to push opponent off the game field.</a:t>
            </a:r>
          </a:p>
          <a:p>
            <a:pPr marL="0" marR="0" lvl="0" indent="0" algn="l" defTabSz="914377"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MY" sz="1800" b="0" i="0" u="none" strike="noStrike" kern="1200" cap="none" spc="0" normalizeH="0" baseline="0" noProof="0" dirty="0">
              <a:ln>
                <a:noFill/>
              </a:ln>
              <a:solidFill>
                <a:prstClr val="black"/>
              </a:solidFill>
              <a:effectLst/>
              <a:uLnTx/>
              <a:uFillTx/>
              <a:latin typeface="Gilroy Medium"/>
              <a:ea typeface="+mn-ea"/>
              <a:cs typeface="+mn-cs"/>
            </a:endParaRPr>
          </a:p>
          <a:p>
            <a:pPr marL="0" marR="0" lvl="0" indent="0" algn="l" defTabSz="914377"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MY" sz="2300" b="0" i="0" u="none" strike="noStrike" kern="1200" cap="none" spc="0" normalizeH="0" baseline="0" noProof="0" dirty="0">
                <a:ln>
                  <a:noFill/>
                </a:ln>
                <a:solidFill>
                  <a:prstClr val="black"/>
                </a:solidFill>
                <a:effectLst/>
                <a:uLnTx/>
                <a:uFillTx/>
                <a:latin typeface="Gilroy Medium"/>
                <a:ea typeface="+mn-ea"/>
                <a:cs typeface="+mn-cs"/>
              </a:rPr>
              <a:t>Win/Lose Criteria</a:t>
            </a:r>
          </a:p>
          <a:p>
            <a:pPr marL="228594" marR="0" lvl="0" indent="-228594" algn="l" defTabSz="914377"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1800" dirty="0"/>
              <a:t>The robot that pushes the opponent's robot off the playfield within 1 minute will be declared the winner of the round. If both robots fall off the playfield simultaneously, the round will result in a draw.</a:t>
            </a:r>
          </a:p>
          <a:p>
            <a:pPr marL="228594" marR="0" lvl="0" indent="-228594" algn="l" defTabSz="914377"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1800" dirty="0"/>
              <a:t>If more than half of the robot's body is pushed outside the playfield (as determined by the referee), or if the robot is unable to return to the ring, it will be considered a loss for the round.</a:t>
            </a:r>
          </a:p>
          <a:p>
            <a:pPr marL="228594" marR="0" lvl="0" indent="-228594" algn="l" defTabSz="914377"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1800" dirty="0"/>
              <a:t>In the event of a draw after 3 rounds, the participant with the lighter robot will be considered the winner.</a:t>
            </a:r>
            <a:endParaRPr lang="en-MY" sz="1800" dirty="0"/>
          </a:p>
        </p:txBody>
      </p:sp>
      <p:sp>
        <p:nvSpPr>
          <p:cNvPr id="5" name="Oval 4">
            <a:extLst>
              <a:ext uri="{FF2B5EF4-FFF2-40B4-BE49-F238E27FC236}">
                <a16:creationId xmlns:a16="http://schemas.microsoft.com/office/drawing/2014/main" id="{504D6E07-AD05-AE50-6943-2A1D7880809E}"/>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6" name="Picture 5">
            <a:extLst>
              <a:ext uri="{FF2B5EF4-FFF2-40B4-BE49-F238E27FC236}">
                <a16:creationId xmlns:a16="http://schemas.microsoft.com/office/drawing/2014/main" id="{F23A4002-2166-5B3D-289E-CE19E1E670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Tree>
    <p:extLst>
      <p:ext uri="{BB962C8B-B14F-4D97-AF65-F5344CB8AC3E}">
        <p14:creationId xmlns:p14="http://schemas.microsoft.com/office/powerpoint/2010/main" val="36564372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E073FEE8-2110-26A2-28C3-C51F1B8652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5FBD9F-1A0B-2D15-07F9-193EF8695E13}"/>
              </a:ext>
            </a:extLst>
          </p:cNvPr>
          <p:cNvSpPr>
            <a:spLocks noGrp="1"/>
          </p:cNvSpPr>
          <p:nvPr>
            <p:ph type="title" idx="4294967295"/>
          </p:nvPr>
        </p:nvSpPr>
        <p:spPr>
          <a:xfrm>
            <a:off x="1178010" y="718923"/>
            <a:ext cx="10923373" cy="785813"/>
          </a:xfrm>
        </p:spPr>
        <p:txBody>
          <a:bodyPr>
            <a:normAutofit/>
          </a:bodyPr>
          <a:lstStyle/>
          <a:p>
            <a:r>
              <a:rPr lang="en-MY" sz="3600" dirty="0">
                <a:solidFill>
                  <a:srgbClr val="002060"/>
                </a:solidFill>
              </a:rPr>
              <a:t>AUTONOMOUS PUSH-PUSH GAME RULES</a:t>
            </a:r>
          </a:p>
        </p:txBody>
      </p:sp>
      <p:sp>
        <p:nvSpPr>
          <p:cNvPr id="3" name="Content Placeholder 2">
            <a:extLst>
              <a:ext uri="{FF2B5EF4-FFF2-40B4-BE49-F238E27FC236}">
                <a16:creationId xmlns:a16="http://schemas.microsoft.com/office/drawing/2014/main" id="{B96BF495-2303-9FF3-5054-F1F791130802}"/>
              </a:ext>
            </a:extLst>
          </p:cNvPr>
          <p:cNvSpPr>
            <a:spLocks noGrp="1"/>
          </p:cNvSpPr>
          <p:nvPr>
            <p:ph idx="4294967295"/>
          </p:nvPr>
        </p:nvSpPr>
        <p:spPr>
          <a:xfrm>
            <a:off x="848497" y="1512202"/>
            <a:ext cx="10515600" cy="4687887"/>
          </a:xfrm>
        </p:spPr>
        <p:txBody>
          <a:bodyPr>
            <a:normAutofit/>
          </a:bodyPr>
          <a:lstStyle/>
          <a:p>
            <a:pPr marL="0" indent="0">
              <a:spcBef>
                <a:spcPts val="0"/>
              </a:spcBef>
              <a:buNone/>
            </a:pPr>
            <a:r>
              <a:rPr lang="en-MY" sz="3200" dirty="0"/>
              <a:t>Rules Clarification</a:t>
            </a:r>
          </a:p>
          <a:p>
            <a:pPr algn="l"/>
            <a:r>
              <a:rPr lang="en-US" sz="1800" i="0" u="none" strike="noStrike" baseline="0" dirty="0">
                <a:cs typeface="Arial" panose="020B0604020202020204" pitchFamily="34" charset="0"/>
              </a:rPr>
              <a:t>The referee’s decision is considered as final during game play</a:t>
            </a:r>
            <a:r>
              <a:rPr lang="en-US" sz="1800" dirty="0">
                <a:cs typeface="Arial" panose="020B0604020202020204" pitchFamily="34" charset="0"/>
              </a:rPr>
              <a:t> and o</a:t>
            </a:r>
            <a:r>
              <a:rPr lang="en-US" sz="1800" b="0" i="0" u="none" strike="noStrike" baseline="0" dirty="0">
                <a:solidFill>
                  <a:srgbClr val="000000"/>
                </a:solidFill>
              </a:rPr>
              <a:t>bjections to the referee’s judgement will not be entertained. </a:t>
            </a:r>
            <a:endParaRPr lang="en-US" sz="1800" i="0" u="none" strike="noStrike" baseline="0" dirty="0">
              <a:cs typeface="Arial" panose="020B0604020202020204" pitchFamily="34" charset="0"/>
            </a:endParaRPr>
          </a:p>
          <a:p>
            <a:pPr marL="285750" indent="-285750" algn="l">
              <a:buFont typeface="Arial" panose="020B0604020202020204" pitchFamily="34" charset="0"/>
              <a:buChar char="•"/>
            </a:pPr>
            <a:r>
              <a:rPr lang="en-US" sz="1800" i="0" u="none" strike="noStrike" baseline="0" dirty="0">
                <a:cs typeface="Arial" panose="020B0604020202020204" pitchFamily="34" charset="0"/>
              </a:rPr>
              <a:t>Mentors </a:t>
            </a:r>
            <a:r>
              <a:rPr lang="en-US" sz="1800" dirty="0">
                <a:cs typeface="Arial" panose="020B0604020202020204" pitchFamily="34" charset="0"/>
              </a:rPr>
              <a:t>must not be involved in any rules discussion for the game play.</a:t>
            </a:r>
          </a:p>
          <a:p>
            <a:pPr marL="285750" indent="-285750" algn="l">
              <a:buFont typeface="Arial" panose="020B0604020202020204" pitchFamily="34" charset="0"/>
              <a:buChar char="•"/>
            </a:pPr>
            <a:r>
              <a:rPr lang="en-US" sz="1800" i="0" u="none" strike="noStrike" baseline="0" dirty="0">
                <a:cs typeface="Arial" panose="020B0604020202020204" pitchFamily="34" charset="0"/>
              </a:rPr>
              <a:t>Video evidence will not be accepted.</a:t>
            </a:r>
          </a:p>
          <a:p>
            <a:pPr marL="285750" indent="-285750" algn="l">
              <a:buFont typeface="Arial" panose="020B0604020202020204" pitchFamily="34" charset="0"/>
              <a:buChar char="•"/>
            </a:pPr>
            <a:r>
              <a:rPr lang="en-US" sz="1800" dirty="0">
                <a:cs typeface="Arial" panose="020B0604020202020204" pitchFamily="34" charset="0"/>
              </a:rPr>
              <a:t>Once the Head Referee and the game referees have made a decision, no further discussions will be entertained.</a:t>
            </a:r>
            <a:endParaRPr lang="en-MY" sz="2300" dirty="0"/>
          </a:p>
        </p:txBody>
      </p:sp>
      <p:sp>
        <p:nvSpPr>
          <p:cNvPr id="5" name="Oval 4">
            <a:extLst>
              <a:ext uri="{FF2B5EF4-FFF2-40B4-BE49-F238E27FC236}">
                <a16:creationId xmlns:a16="http://schemas.microsoft.com/office/drawing/2014/main" id="{CF84B0FE-D6C1-06FF-063A-AEBDF0725E15}"/>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6" name="Picture 5">
            <a:extLst>
              <a:ext uri="{FF2B5EF4-FFF2-40B4-BE49-F238E27FC236}">
                <a16:creationId xmlns:a16="http://schemas.microsoft.com/office/drawing/2014/main" id="{A8D8BAF3-8377-C6B8-E66A-FF1A434417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Tree>
    <p:extLst>
      <p:ext uri="{BB962C8B-B14F-4D97-AF65-F5344CB8AC3E}">
        <p14:creationId xmlns:p14="http://schemas.microsoft.com/office/powerpoint/2010/main" val="16331597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ED9DE5D5-B2A6-1E11-A20B-524C95D1E93D}"/>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50A4D9E5-5502-A81C-BA7A-2579A13ED1A9}"/>
              </a:ext>
            </a:extLst>
          </p:cNvPr>
          <p:cNvSpPr/>
          <p:nvPr/>
        </p:nvSpPr>
        <p:spPr>
          <a:xfrm>
            <a:off x="1066800" y="1647826"/>
            <a:ext cx="4791075" cy="408622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9" name="Rectangle 8">
            <a:extLst>
              <a:ext uri="{FF2B5EF4-FFF2-40B4-BE49-F238E27FC236}">
                <a16:creationId xmlns:a16="http://schemas.microsoft.com/office/drawing/2014/main" id="{7EB37FEF-561B-8D4D-CE87-735B533B3AC2}"/>
              </a:ext>
            </a:extLst>
          </p:cNvPr>
          <p:cNvSpPr/>
          <p:nvPr/>
        </p:nvSpPr>
        <p:spPr>
          <a:xfrm>
            <a:off x="6324600" y="1638301"/>
            <a:ext cx="4791075" cy="408622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graphicFrame>
        <p:nvGraphicFramePr>
          <p:cNvPr id="10" name="Table 9">
            <a:extLst>
              <a:ext uri="{FF2B5EF4-FFF2-40B4-BE49-F238E27FC236}">
                <a16:creationId xmlns:a16="http://schemas.microsoft.com/office/drawing/2014/main" id="{BAF98890-2A5A-2E16-3A11-F358CEB0AED5}"/>
              </a:ext>
            </a:extLst>
          </p:cNvPr>
          <p:cNvGraphicFramePr>
            <a:graphicFrameLocks noGrp="1"/>
          </p:cNvGraphicFramePr>
          <p:nvPr>
            <p:extLst>
              <p:ext uri="{D42A27DB-BD31-4B8C-83A1-F6EECF244321}">
                <p14:modId xmlns:p14="http://schemas.microsoft.com/office/powerpoint/2010/main" val="2392416060"/>
              </p:ext>
            </p:extLst>
          </p:nvPr>
        </p:nvGraphicFramePr>
        <p:xfrm>
          <a:off x="1146175" y="1866900"/>
          <a:ext cx="4664075" cy="3448049"/>
        </p:xfrm>
        <a:graphic>
          <a:graphicData uri="http://schemas.openxmlformats.org/drawingml/2006/table">
            <a:tbl>
              <a:tblPr firstRow="1" bandRow="1">
                <a:tableStyleId>{5C22544A-7EE6-4342-B048-85BDC9FD1C3A}</a:tableStyleId>
              </a:tblPr>
              <a:tblGrid>
                <a:gridCol w="1156909">
                  <a:extLst>
                    <a:ext uri="{9D8B030D-6E8A-4147-A177-3AD203B41FA5}">
                      <a16:colId xmlns:a16="http://schemas.microsoft.com/office/drawing/2014/main" val="908066491"/>
                    </a:ext>
                  </a:extLst>
                </a:gridCol>
                <a:gridCol w="3507166">
                  <a:extLst>
                    <a:ext uri="{9D8B030D-6E8A-4147-A177-3AD203B41FA5}">
                      <a16:colId xmlns:a16="http://schemas.microsoft.com/office/drawing/2014/main" val="3167338628"/>
                    </a:ext>
                  </a:extLst>
                </a:gridCol>
              </a:tblGrid>
              <a:tr h="480358">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MY" sz="1800" b="1" kern="1200" baseline="0" dirty="0">
                          <a:solidFill>
                            <a:schemeClr val="tx1"/>
                          </a:solidFill>
                          <a:latin typeface="+mn-lt"/>
                          <a:ea typeface="+mn-ea"/>
                          <a:cs typeface="+mn-cs"/>
                        </a:rPr>
                        <a:t>Age</a:t>
                      </a:r>
                    </a:p>
                  </a:txBody>
                  <a:tcPr>
                    <a:solidFill>
                      <a:schemeClr val="bg1">
                        <a:lumMod val="95000"/>
                      </a:schemeClr>
                    </a:solidFill>
                  </a:tcPr>
                </a:tc>
                <a:tc>
                  <a:txBody>
                    <a:bodyPr/>
                    <a:lstStyle/>
                    <a:p>
                      <a:r>
                        <a:rPr lang="en-MY" dirty="0">
                          <a:solidFill>
                            <a:srgbClr val="002060"/>
                          </a:solidFill>
                        </a:rPr>
                        <a:t>8-13</a:t>
                      </a:r>
                      <a:endParaRPr lang="en-US" dirty="0">
                        <a:solidFill>
                          <a:srgbClr val="002060"/>
                        </a:solidFill>
                      </a:endParaRPr>
                    </a:p>
                  </a:txBody>
                  <a:tcPr>
                    <a:solidFill>
                      <a:schemeClr val="bg1">
                        <a:lumMod val="95000"/>
                      </a:schemeClr>
                    </a:solidFill>
                  </a:tcPr>
                </a:tc>
                <a:extLst>
                  <a:ext uri="{0D108BD9-81ED-4DB2-BD59-A6C34878D82A}">
                    <a16:rowId xmlns:a16="http://schemas.microsoft.com/office/drawing/2014/main" val="3427738065"/>
                  </a:ext>
                </a:extLst>
              </a:tr>
              <a:tr h="480358">
                <a:tc>
                  <a:txBody>
                    <a:bodyPr/>
                    <a:lstStyle/>
                    <a:p>
                      <a:r>
                        <a:rPr lang="en-MY" dirty="0"/>
                        <a:t>Category</a:t>
                      </a:r>
                      <a:endParaRPr lang="en-US" dirty="0"/>
                    </a:p>
                  </a:txBody>
                  <a:tcPr/>
                </a:tc>
                <a:tc>
                  <a:txBody>
                    <a:bodyPr/>
                    <a:lstStyle/>
                    <a:p>
                      <a:r>
                        <a:rPr lang="en-MY" dirty="0"/>
                        <a:t>Team of 3 (Tournament)</a:t>
                      </a:r>
                      <a:endParaRPr lang="en-US" dirty="0"/>
                    </a:p>
                  </a:txBody>
                  <a:tcPr/>
                </a:tc>
                <a:extLst>
                  <a:ext uri="{0D108BD9-81ED-4DB2-BD59-A6C34878D82A}">
                    <a16:rowId xmlns:a16="http://schemas.microsoft.com/office/drawing/2014/main" val="375098544"/>
                  </a:ext>
                </a:extLst>
              </a:tr>
              <a:tr h="829111">
                <a:tc>
                  <a:txBody>
                    <a:bodyPr/>
                    <a:lstStyle/>
                    <a:p>
                      <a:r>
                        <a:rPr lang="en-MY" dirty="0"/>
                        <a:t>Robot Kits Allowed</a:t>
                      </a:r>
                      <a:endParaRPr lang="en-US" dirty="0"/>
                    </a:p>
                  </a:txBody>
                  <a:tcPr/>
                </a:tc>
                <a:tc>
                  <a:txBody>
                    <a:bodyPr/>
                    <a:lstStyle/>
                    <a:p>
                      <a:r>
                        <a:rPr lang="en-US" dirty="0"/>
                        <a:t>MRT Series</a:t>
                      </a:r>
                    </a:p>
                  </a:txBody>
                  <a:tcPr/>
                </a:tc>
                <a:extLst>
                  <a:ext uri="{0D108BD9-81ED-4DB2-BD59-A6C34878D82A}">
                    <a16:rowId xmlns:a16="http://schemas.microsoft.com/office/drawing/2014/main" val="3338115504"/>
                  </a:ext>
                </a:extLst>
              </a:tr>
              <a:tr h="829111">
                <a:tc>
                  <a:txBody>
                    <a:bodyPr/>
                    <a:lstStyle/>
                    <a:p>
                      <a:r>
                        <a:rPr lang="en-MY" dirty="0"/>
                        <a:t>Mission</a:t>
                      </a:r>
                      <a:endParaRPr lang="en-US" dirty="0"/>
                    </a:p>
                  </a:txBody>
                  <a:tcPr/>
                </a:tc>
                <a:tc>
                  <a:txBody>
                    <a:bodyPr/>
                    <a:lstStyle/>
                    <a:p>
                      <a:r>
                        <a:rPr lang="en-MY" dirty="0"/>
                        <a:t>Remote Control robot soccer game</a:t>
                      </a:r>
                      <a:endParaRPr lang="en-US" dirty="0"/>
                    </a:p>
                  </a:txBody>
                  <a:tcPr/>
                </a:tc>
                <a:extLst>
                  <a:ext uri="{0D108BD9-81ED-4DB2-BD59-A6C34878D82A}">
                    <a16:rowId xmlns:a16="http://schemas.microsoft.com/office/drawing/2014/main" val="46155910"/>
                  </a:ext>
                </a:extLst>
              </a:tr>
              <a:tr h="829111">
                <a:tc>
                  <a:txBody>
                    <a:bodyPr/>
                    <a:lstStyle/>
                    <a:p>
                      <a:r>
                        <a:rPr lang="en-MY" dirty="0"/>
                        <a:t>Robot Building</a:t>
                      </a:r>
                      <a:endParaRPr lang="en-US" dirty="0"/>
                    </a:p>
                  </a:txBody>
                  <a:tcPr/>
                </a:tc>
                <a:tc>
                  <a:txBody>
                    <a:bodyPr/>
                    <a:lstStyle/>
                    <a:p>
                      <a:r>
                        <a:rPr lang="en-MY" dirty="0"/>
                        <a:t>Pre-build soccer robot</a:t>
                      </a:r>
                      <a:endParaRPr lang="en-US" dirty="0"/>
                    </a:p>
                  </a:txBody>
                  <a:tcPr/>
                </a:tc>
                <a:extLst>
                  <a:ext uri="{0D108BD9-81ED-4DB2-BD59-A6C34878D82A}">
                    <a16:rowId xmlns:a16="http://schemas.microsoft.com/office/drawing/2014/main" val="161686148"/>
                  </a:ext>
                </a:extLst>
              </a:tr>
            </a:tbl>
          </a:graphicData>
        </a:graphic>
      </p:graphicFrame>
      <p:sp>
        <p:nvSpPr>
          <p:cNvPr id="2" name="Title 1">
            <a:extLst>
              <a:ext uri="{FF2B5EF4-FFF2-40B4-BE49-F238E27FC236}">
                <a16:creationId xmlns:a16="http://schemas.microsoft.com/office/drawing/2014/main" id="{FC7C1311-55E7-1FF5-86E8-977D5533671F}"/>
              </a:ext>
            </a:extLst>
          </p:cNvPr>
          <p:cNvSpPr>
            <a:spLocks noGrp="1"/>
          </p:cNvSpPr>
          <p:nvPr>
            <p:ph type="title"/>
          </p:nvPr>
        </p:nvSpPr>
        <p:spPr>
          <a:xfrm>
            <a:off x="2199502" y="881696"/>
            <a:ext cx="10989276" cy="526475"/>
          </a:xfrm>
        </p:spPr>
        <p:txBody>
          <a:bodyPr>
            <a:noAutofit/>
          </a:bodyPr>
          <a:lstStyle/>
          <a:p>
            <a:r>
              <a:rPr lang="en-MY" sz="3500" dirty="0">
                <a:solidFill>
                  <a:srgbClr val="002060"/>
                </a:solidFill>
              </a:rPr>
              <a:t>JUNIOR : ROBOT SOCCER </a:t>
            </a:r>
          </a:p>
        </p:txBody>
      </p:sp>
      <p:sp>
        <p:nvSpPr>
          <p:cNvPr id="4" name="Content Placeholder 3">
            <a:extLst>
              <a:ext uri="{FF2B5EF4-FFF2-40B4-BE49-F238E27FC236}">
                <a16:creationId xmlns:a16="http://schemas.microsoft.com/office/drawing/2014/main" id="{254B23CF-9197-02AC-9F18-2DF08C8410BE}"/>
              </a:ext>
            </a:extLst>
          </p:cNvPr>
          <p:cNvSpPr>
            <a:spLocks noGrp="1"/>
          </p:cNvSpPr>
          <p:nvPr>
            <p:ph sz="half" idx="10"/>
          </p:nvPr>
        </p:nvSpPr>
        <p:spPr/>
        <p:txBody>
          <a:bodyPr/>
          <a:lstStyle/>
          <a:p>
            <a:pPr marL="0" indent="0">
              <a:buNone/>
            </a:pPr>
            <a:r>
              <a:rPr lang="en-MY" dirty="0">
                <a:solidFill>
                  <a:schemeClr val="bg1"/>
                </a:solidFill>
              </a:rPr>
              <a:t> </a:t>
            </a:r>
          </a:p>
        </p:txBody>
      </p:sp>
      <p:pic>
        <p:nvPicPr>
          <p:cNvPr id="8" name="Picture 7">
            <a:extLst>
              <a:ext uri="{FF2B5EF4-FFF2-40B4-BE49-F238E27FC236}">
                <a16:creationId xmlns:a16="http://schemas.microsoft.com/office/drawing/2014/main" id="{75DBA96E-8A62-2279-0330-D8B39DD0EA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0"/>
            <a:ext cx="1905000" cy="1248833"/>
          </a:xfrm>
          <a:prstGeom prst="rect">
            <a:avLst/>
          </a:prstGeom>
        </p:spPr>
      </p:pic>
      <p:pic>
        <p:nvPicPr>
          <p:cNvPr id="5" name="Content Placeholder 6">
            <a:extLst>
              <a:ext uri="{FF2B5EF4-FFF2-40B4-BE49-F238E27FC236}">
                <a16:creationId xmlns:a16="http://schemas.microsoft.com/office/drawing/2014/main" id="{E5B1E842-2035-2E05-035A-CDD982080B78}"/>
              </a:ext>
            </a:extLst>
          </p:cNvPr>
          <p:cNvPicPr>
            <a:picLocks noChangeAspect="1"/>
          </p:cNvPicPr>
          <p:nvPr/>
        </p:nvPicPr>
        <p:blipFill>
          <a:blip r:embed="rId3"/>
          <a:stretch>
            <a:fillRect/>
          </a:stretch>
        </p:blipFill>
        <p:spPr>
          <a:xfrm>
            <a:off x="6346476" y="1669769"/>
            <a:ext cx="4757786" cy="4045231"/>
          </a:xfrm>
          <a:prstGeom prst="rect">
            <a:avLst/>
          </a:prstGeom>
        </p:spPr>
      </p:pic>
    </p:spTree>
    <p:extLst>
      <p:ext uri="{BB962C8B-B14F-4D97-AF65-F5344CB8AC3E}">
        <p14:creationId xmlns:p14="http://schemas.microsoft.com/office/powerpoint/2010/main" val="7534443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E882A8F8-C2D7-922A-FBA3-4CD00F7794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9C988E-3D8C-409A-DBE1-FDF15C99DEEE}"/>
              </a:ext>
            </a:extLst>
          </p:cNvPr>
          <p:cNvSpPr>
            <a:spLocks noGrp="1"/>
          </p:cNvSpPr>
          <p:nvPr>
            <p:ph type="title" idx="4294967295"/>
          </p:nvPr>
        </p:nvSpPr>
        <p:spPr>
          <a:xfrm>
            <a:off x="2318461" y="781954"/>
            <a:ext cx="11145794" cy="785813"/>
          </a:xfrm>
        </p:spPr>
        <p:txBody>
          <a:bodyPr>
            <a:normAutofit/>
          </a:bodyPr>
          <a:lstStyle/>
          <a:p>
            <a:r>
              <a:rPr lang="en-US" sz="3500" dirty="0">
                <a:solidFill>
                  <a:srgbClr val="002060"/>
                </a:solidFill>
              </a:rPr>
              <a:t> ROBOT SOCCER GAME FIELD</a:t>
            </a:r>
          </a:p>
        </p:txBody>
      </p:sp>
      <p:pic>
        <p:nvPicPr>
          <p:cNvPr id="6" name="Picture 5">
            <a:extLst>
              <a:ext uri="{FF2B5EF4-FFF2-40B4-BE49-F238E27FC236}">
                <a16:creationId xmlns:a16="http://schemas.microsoft.com/office/drawing/2014/main" id="{960C1000-EDA2-81EC-E5F5-25F616664A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95004"/>
            <a:ext cx="1905000" cy="1248833"/>
          </a:xfrm>
          <a:prstGeom prst="rect">
            <a:avLst/>
          </a:prstGeom>
        </p:spPr>
      </p:pic>
      <p:cxnSp>
        <p:nvCxnSpPr>
          <p:cNvPr id="5" name="Straight Connector 4">
            <a:extLst>
              <a:ext uri="{FF2B5EF4-FFF2-40B4-BE49-F238E27FC236}">
                <a16:creationId xmlns:a16="http://schemas.microsoft.com/office/drawing/2014/main" id="{90757D2D-3B0F-F8EB-AF3F-DA590B393B5D}"/>
              </a:ext>
            </a:extLst>
          </p:cNvPr>
          <p:cNvCxnSpPr/>
          <p:nvPr/>
        </p:nvCxnSpPr>
        <p:spPr>
          <a:xfrm>
            <a:off x="3637721" y="5824330"/>
            <a:ext cx="0" cy="72555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6999910-74F7-AFBE-F447-DC29A82B3AFD}"/>
              </a:ext>
            </a:extLst>
          </p:cNvPr>
          <p:cNvSpPr txBox="1"/>
          <p:nvPr/>
        </p:nvSpPr>
        <p:spPr>
          <a:xfrm>
            <a:off x="3637721" y="6002442"/>
            <a:ext cx="396240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1800" b="0" i="0" u="none" strike="noStrike" kern="1200" cap="none" spc="0" normalizeH="0" baseline="0" noProof="0" dirty="0">
                <a:ln>
                  <a:noFill/>
                </a:ln>
                <a:solidFill>
                  <a:prstClr val="black"/>
                </a:solidFill>
                <a:effectLst/>
                <a:uLnTx/>
                <a:uFillTx/>
                <a:latin typeface="Gilroy Medium"/>
                <a:ea typeface="+mn-ea"/>
                <a:cs typeface="+mn-cs"/>
              </a:rPr>
              <a:t>Starting position for each team</a:t>
            </a:r>
          </a:p>
        </p:txBody>
      </p:sp>
      <p:pic>
        <p:nvPicPr>
          <p:cNvPr id="25" name="Picture 24">
            <a:extLst>
              <a:ext uri="{FF2B5EF4-FFF2-40B4-BE49-F238E27FC236}">
                <a16:creationId xmlns:a16="http://schemas.microsoft.com/office/drawing/2014/main" id="{2B072D7B-BE76-97A9-C52B-2D2DA88CAAE4}"/>
              </a:ext>
            </a:extLst>
          </p:cNvPr>
          <p:cNvPicPr>
            <a:picLocks noChangeAspect="1"/>
          </p:cNvPicPr>
          <p:nvPr/>
        </p:nvPicPr>
        <p:blipFill>
          <a:blip r:embed="rId3"/>
          <a:stretch>
            <a:fillRect/>
          </a:stretch>
        </p:blipFill>
        <p:spPr>
          <a:xfrm>
            <a:off x="1946924" y="1727460"/>
            <a:ext cx="8599156" cy="3967795"/>
          </a:xfrm>
          <a:prstGeom prst="rect">
            <a:avLst/>
          </a:prstGeom>
        </p:spPr>
      </p:pic>
    </p:spTree>
    <p:extLst>
      <p:ext uri="{BB962C8B-B14F-4D97-AF65-F5344CB8AC3E}">
        <p14:creationId xmlns:p14="http://schemas.microsoft.com/office/powerpoint/2010/main" val="14499066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C54D9824-4138-0F23-C537-47DC982222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117EFB-A337-8DF2-F7AA-C5EC60B25343}"/>
              </a:ext>
            </a:extLst>
          </p:cNvPr>
          <p:cNvSpPr>
            <a:spLocks noGrp="1"/>
          </p:cNvSpPr>
          <p:nvPr>
            <p:ph type="title"/>
          </p:nvPr>
        </p:nvSpPr>
        <p:spPr>
          <a:xfrm>
            <a:off x="2075936" y="711310"/>
            <a:ext cx="8558677" cy="785091"/>
          </a:xfrm>
        </p:spPr>
        <p:txBody>
          <a:bodyPr>
            <a:normAutofit/>
          </a:bodyPr>
          <a:lstStyle/>
          <a:p>
            <a:r>
              <a:rPr lang="en-MY" dirty="0">
                <a:solidFill>
                  <a:srgbClr val="002060"/>
                </a:solidFill>
              </a:rPr>
              <a:t>ROBOT SOCCER GAME RULES</a:t>
            </a:r>
          </a:p>
        </p:txBody>
      </p:sp>
      <p:sp>
        <p:nvSpPr>
          <p:cNvPr id="5" name="Oval 4">
            <a:extLst>
              <a:ext uri="{FF2B5EF4-FFF2-40B4-BE49-F238E27FC236}">
                <a16:creationId xmlns:a16="http://schemas.microsoft.com/office/drawing/2014/main" id="{B900A595-11CE-CF1E-1E1B-714FE99FAB84}"/>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roy Medium"/>
              <a:ea typeface="+mn-ea"/>
              <a:cs typeface="+mn-cs"/>
            </a:endParaRPr>
          </a:p>
        </p:txBody>
      </p:sp>
      <p:pic>
        <p:nvPicPr>
          <p:cNvPr id="6" name="Picture 5">
            <a:extLst>
              <a:ext uri="{FF2B5EF4-FFF2-40B4-BE49-F238E27FC236}">
                <a16:creationId xmlns:a16="http://schemas.microsoft.com/office/drawing/2014/main" id="{10919F24-6698-1E67-291B-1892B0AE8C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
        <p:nvSpPr>
          <p:cNvPr id="9" name="Content Placeholder 2">
            <a:extLst>
              <a:ext uri="{FF2B5EF4-FFF2-40B4-BE49-F238E27FC236}">
                <a16:creationId xmlns:a16="http://schemas.microsoft.com/office/drawing/2014/main" id="{4839F0EE-2164-68A5-2828-545EBFFE9DA0}"/>
              </a:ext>
            </a:extLst>
          </p:cNvPr>
          <p:cNvSpPr>
            <a:spLocks noGrp="1"/>
          </p:cNvSpPr>
          <p:nvPr>
            <p:ph idx="1"/>
          </p:nvPr>
        </p:nvSpPr>
        <p:spPr>
          <a:xfrm>
            <a:off x="838200" y="1429287"/>
            <a:ext cx="10515600" cy="5314413"/>
          </a:xfrm>
        </p:spPr>
        <p:txBody>
          <a:bodyPr>
            <a:noAutofit/>
          </a:bodyPr>
          <a:lstStyle/>
          <a:p>
            <a:pPr marL="0" indent="0">
              <a:spcBef>
                <a:spcPts val="0"/>
              </a:spcBef>
              <a:buNone/>
            </a:pPr>
            <a:r>
              <a:rPr lang="en-MY" sz="2300" dirty="0"/>
              <a:t>Dimensions and Restrictions</a:t>
            </a:r>
          </a:p>
          <a:p>
            <a:pPr>
              <a:spcBef>
                <a:spcPts val="0"/>
              </a:spcBef>
            </a:pPr>
            <a:r>
              <a:rPr lang="en-MY" sz="1800" dirty="0"/>
              <a:t>Initial size shall not exceed 25cm (H) X 25cm (W) X 25cm (L). </a:t>
            </a:r>
          </a:p>
          <a:p>
            <a:pPr>
              <a:spcBef>
                <a:spcPts val="0"/>
              </a:spcBef>
            </a:pPr>
            <a:r>
              <a:rPr lang="en-MY" sz="1800" dirty="0"/>
              <a:t>Robots are </a:t>
            </a:r>
            <a:r>
              <a:rPr lang="en-MY" sz="1800" dirty="0">
                <a:solidFill>
                  <a:srgbClr val="FF0000"/>
                </a:solidFill>
              </a:rPr>
              <a:t>NOT allowed </a:t>
            </a:r>
            <a:r>
              <a:rPr lang="en-MY" sz="1800" dirty="0"/>
              <a:t>to expand to any size after the game starts.</a:t>
            </a:r>
          </a:p>
          <a:p>
            <a:pPr>
              <a:spcBef>
                <a:spcPts val="0"/>
              </a:spcBef>
            </a:pPr>
            <a:r>
              <a:rPr lang="en-MY" sz="1800" dirty="0"/>
              <a:t>Maximum up to 2 DC motors are allowed.</a:t>
            </a:r>
          </a:p>
          <a:p>
            <a:pPr>
              <a:spcBef>
                <a:spcPts val="0"/>
              </a:spcBef>
            </a:pPr>
            <a:r>
              <a:rPr lang="en-MY" sz="1800" dirty="0"/>
              <a:t>Robot cannot be designed with a closed structure to handle the ball. The judge will check the robot structure before the competition starts.</a:t>
            </a:r>
          </a:p>
          <a:p>
            <a:pPr>
              <a:spcBef>
                <a:spcPts val="0"/>
              </a:spcBef>
            </a:pPr>
            <a:r>
              <a:rPr lang="en-MY" sz="1800" dirty="0"/>
              <a:t>Participants have to bring their own laptop computer.</a:t>
            </a:r>
          </a:p>
          <a:p>
            <a:pPr marL="0" indent="0">
              <a:spcBef>
                <a:spcPts val="0"/>
              </a:spcBef>
              <a:buNone/>
            </a:pPr>
            <a:endParaRPr lang="en-MY" sz="2300" dirty="0"/>
          </a:p>
          <a:p>
            <a:pPr marL="0" indent="0">
              <a:spcBef>
                <a:spcPts val="0"/>
              </a:spcBef>
              <a:buNone/>
            </a:pPr>
            <a:r>
              <a:rPr lang="en-MY" sz="2300" dirty="0"/>
              <a:t>Game Duration</a:t>
            </a:r>
          </a:p>
          <a:p>
            <a:pPr>
              <a:spcBef>
                <a:spcPts val="0"/>
              </a:spcBef>
            </a:pPr>
            <a:r>
              <a:rPr lang="en-MY" sz="1800" dirty="0"/>
              <a:t>Each game is stipulated for 3 minutes.</a:t>
            </a:r>
          </a:p>
          <a:p>
            <a:pPr>
              <a:spcBef>
                <a:spcPts val="0"/>
              </a:spcBef>
            </a:pPr>
            <a:r>
              <a:rPr lang="en-MY" sz="1800" dirty="0"/>
              <a:t>Each match is stipulated for 2 rounds with each round’s duration for a maximum of 1.5 minute. After the end of each round the players are to switch to the opposite side of the game field. (Only apply to Semi-final and Final game)</a:t>
            </a:r>
          </a:p>
          <a:p>
            <a:pPr>
              <a:spcBef>
                <a:spcPts val="0"/>
              </a:spcBef>
            </a:pPr>
            <a:r>
              <a:rPr lang="en-MY" sz="1800" dirty="0"/>
              <a:t>Extension of rounds is only when both sides have the same score. The extension round would be for a maximum of 1 minute. At the event of the same score after the extension round penalty shoot out will commence until a winner is found.</a:t>
            </a:r>
          </a:p>
          <a:p>
            <a:pPr marL="0" indent="0">
              <a:spcBef>
                <a:spcPts val="0"/>
              </a:spcBef>
              <a:buNone/>
            </a:pPr>
            <a:endParaRPr lang="en-MY" sz="1800" dirty="0"/>
          </a:p>
          <a:p>
            <a:pPr marL="0" indent="0">
              <a:spcBef>
                <a:spcPts val="0"/>
              </a:spcBef>
              <a:buNone/>
            </a:pPr>
            <a:r>
              <a:rPr lang="en-MY" sz="2300" dirty="0"/>
              <a:t>Starting Position</a:t>
            </a:r>
          </a:p>
          <a:p>
            <a:pPr>
              <a:spcBef>
                <a:spcPts val="0"/>
              </a:spcBef>
            </a:pPr>
            <a:r>
              <a:rPr lang="en-MY" sz="1800" dirty="0"/>
              <a:t>Each team will place their robot’s in front of starting position as indicated in Soccer Game Field diagram before the match/round begins.</a:t>
            </a:r>
          </a:p>
          <a:p>
            <a:pPr marL="0" indent="0">
              <a:spcBef>
                <a:spcPts val="0"/>
              </a:spcBef>
              <a:buNone/>
            </a:pPr>
            <a:endParaRPr lang="en-MY" sz="1800" dirty="0"/>
          </a:p>
        </p:txBody>
      </p:sp>
    </p:spTree>
    <p:extLst>
      <p:ext uri="{BB962C8B-B14F-4D97-AF65-F5344CB8AC3E}">
        <p14:creationId xmlns:p14="http://schemas.microsoft.com/office/powerpoint/2010/main" val="27969802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A200E99C-BD62-0BBB-92E2-A92D424A85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DBC16E-617D-E251-B794-C4F3B6DEE32A}"/>
              </a:ext>
            </a:extLst>
          </p:cNvPr>
          <p:cNvSpPr>
            <a:spLocks noGrp="1"/>
          </p:cNvSpPr>
          <p:nvPr>
            <p:ph type="title"/>
          </p:nvPr>
        </p:nvSpPr>
        <p:spPr>
          <a:xfrm>
            <a:off x="2533574" y="768975"/>
            <a:ext cx="7269017" cy="785091"/>
          </a:xfrm>
        </p:spPr>
        <p:txBody>
          <a:bodyPr/>
          <a:lstStyle/>
          <a:p>
            <a:r>
              <a:rPr lang="en-MY" dirty="0">
                <a:solidFill>
                  <a:srgbClr val="002060"/>
                </a:solidFill>
              </a:rPr>
              <a:t>AI ROBOT SOCCER GAME RULES</a:t>
            </a:r>
          </a:p>
        </p:txBody>
      </p:sp>
      <p:sp>
        <p:nvSpPr>
          <p:cNvPr id="3" name="Content Placeholder 2">
            <a:extLst>
              <a:ext uri="{FF2B5EF4-FFF2-40B4-BE49-F238E27FC236}">
                <a16:creationId xmlns:a16="http://schemas.microsoft.com/office/drawing/2014/main" id="{E3D85D30-F99E-39E9-15FE-FCD0376C6494}"/>
              </a:ext>
            </a:extLst>
          </p:cNvPr>
          <p:cNvSpPr>
            <a:spLocks noGrp="1"/>
          </p:cNvSpPr>
          <p:nvPr>
            <p:ph idx="1"/>
          </p:nvPr>
        </p:nvSpPr>
        <p:spPr>
          <a:xfrm>
            <a:off x="838200" y="1470477"/>
            <a:ext cx="10515600" cy="5086842"/>
          </a:xfrm>
        </p:spPr>
        <p:txBody>
          <a:bodyPr>
            <a:noAutofit/>
          </a:bodyPr>
          <a:lstStyle/>
          <a:p>
            <a:pPr marL="0" indent="0">
              <a:spcBef>
                <a:spcPts val="0"/>
              </a:spcBef>
              <a:buNone/>
            </a:pPr>
            <a:r>
              <a:rPr lang="en-MY" sz="2300" dirty="0"/>
              <a:t>Game Play Details</a:t>
            </a:r>
          </a:p>
          <a:p>
            <a:pPr>
              <a:spcBef>
                <a:spcPts val="0"/>
              </a:spcBef>
            </a:pPr>
            <a:r>
              <a:rPr lang="en-MY" sz="1800" dirty="0"/>
              <a:t>Team roles : </a:t>
            </a:r>
          </a:p>
          <a:p>
            <a:pPr lvl="1">
              <a:spcBef>
                <a:spcPts val="0"/>
              </a:spcBef>
              <a:buFont typeface="Courier New" panose="02070309020205020404" pitchFamily="49" charset="0"/>
              <a:buChar char="o"/>
            </a:pPr>
            <a:r>
              <a:rPr lang="en-MY" sz="1800" dirty="0"/>
              <a:t>1 Defender &amp; 2 Strikers </a:t>
            </a:r>
          </a:p>
          <a:p>
            <a:pPr>
              <a:spcBef>
                <a:spcPts val="0"/>
              </a:spcBef>
            </a:pPr>
            <a:r>
              <a:rPr lang="en-MY" sz="1800" dirty="0"/>
              <a:t>Defender </a:t>
            </a:r>
          </a:p>
          <a:p>
            <a:pPr lvl="1">
              <a:spcBef>
                <a:spcPts val="0"/>
              </a:spcBef>
              <a:buFont typeface="Courier New" panose="02070309020205020404" pitchFamily="49" charset="0"/>
              <a:buChar char="o"/>
            </a:pPr>
            <a:r>
              <a:rPr lang="en-MY" sz="1800" dirty="0"/>
              <a:t>cannot leave own area (own half of the field), therefore cannot enter opponents area.</a:t>
            </a:r>
          </a:p>
          <a:p>
            <a:pPr lvl="1">
              <a:spcBef>
                <a:spcPts val="0"/>
              </a:spcBef>
              <a:buFont typeface="Courier New" panose="02070309020205020404" pitchFamily="49" charset="0"/>
              <a:buChar char="o"/>
            </a:pPr>
            <a:r>
              <a:rPr lang="en-MY" sz="1800" dirty="0"/>
              <a:t>allowed to enter own penalty area with non-stop movement to protect the goal, but is </a:t>
            </a:r>
            <a:r>
              <a:rPr lang="en-MY" sz="1800" b="1" dirty="0">
                <a:solidFill>
                  <a:srgbClr val="FF0000"/>
                </a:solidFill>
              </a:rPr>
              <a:t>Not Allowed </a:t>
            </a:r>
            <a:r>
              <a:rPr lang="en-MY" sz="1800" dirty="0"/>
              <a:t>more than 10 continuous seconds inside the penalty area or being stationary (not moving) inside penalty area.</a:t>
            </a:r>
          </a:p>
          <a:p>
            <a:pPr>
              <a:spcBef>
                <a:spcPts val="0"/>
              </a:spcBef>
            </a:pPr>
            <a:r>
              <a:rPr lang="en-MY" sz="1800" dirty="0"/>
              <a:t>Striker </a:t>
            </a:r>
          </a:p>
          <a:p>
            <a:pPr lvl="1">
              <a:spcBef>
                <a:spcPts val="0"/>
              </a:spcBef>
              <a:buFont typeface="Courier New" panose="02070309020205020404" pitchFamily="49" charset="0"/>
              <a:buChar char="o"/>
            </a:pPr>
            <a:r>
              <a:rPr lang="en-MY" sz="1800" dirty="0"/>
              <a:t>Allowed to enter both own and opponent’s area</a:t>
            </a:r>
          </a:p>
          <a:p>
            <a:pPr lvl="1">
              <a:spcBef>
                <a:spcPts val="0"/>
              </a:spcBef>
              <a:buFont typeface="Courier New" panose="02070309020205020404" pitchFamily="49" charset="0"/>
              <a:buChar char="o"/>
            </a:pPr>
            <a:r>
              <a:rPr lang="en-MY" sz="1800" dirty="0"/>
              <a:t>Allowed to enter opponent’s penalty area to score goal, but not more than 10 continuous seconds inside opponent’s penalty area.</a:t>
            </a:r>
          </a:p>
          <a:p>
            <a:pPr lvl="1">
              <a:spcBef>
                <a:spcPts val="0"/>
              </a:spcBef>
              <a:buFont typeface="Courier New" panose="02070309020205020404" pitchFamily="49" charset="0"/>
              <a:buChar char="o"/>
            </a:pPr>
            <a:r>
              <a:rPr lang="en-MY" sz="1800" dirty="0"/>
              <a:t>Not allowed to enter own penalty area.</a:t>
            </a:r>
          </a:p>
          <a:p>
            <a:pPr marL="0" indent="0">
              <a:spcBef>
                <a:spcPts val="0"/>
              </a:spcBef>
              <a:buNone/>
            </a:pPr>
            <a:endParaRPr lang="en-MY" sz="1800" dirty="0"/>
          </a:p>
        </p:txBody>
      </p:sp>
      <p:sp>
        <p:nvSpPr>
          <p:cNvPr id="5" name="Oval 4">
            <a:extLst>
              <a:ext uri="{FF2B5EF4-FFF2-40B4-BE49-F238E27FC236}">
                <a16:creationId xmlns:a16="http://schemas.microsoft.com/office/drawing/2014/main" id="{41AE18CD-C4A0-349E-7AFC-0CFD09E8AA62}"/>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6" name="Picture 5">
            <a:extLst>
              <a:ext uri="{FF2B5EF4-FFF2-40B4-BE49-F238E27FC236}">
                <a16:creationId xmlns:a16="http://schemas.microsoft.com/office/drawing/2014/main" id="{E6E5FC14-732D-809E-91DB-6E1BBC974E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Tree>
    <p:extLst>
      <p:ext uri="{BB962C8B-B14F-4D97-AF65-F5344CB8AC3E}">
        <p14:creationId xmlns:p14="http://schemas.microsoft.com/office/powerpoint/2010/main" val="11912041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55AACE3F-61A3-5CF8-304F-BDA2CD9738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7B505F-E33B-157A-CB1B-83A22C45DBA2}"/>
              </a:ext>
            </a:extLst>
          </p:cNvPr>
          <p:cNvSpPr>
            <a:spLocks noGrp="1"/>
          </p:cNvSpPr>
          <p:nvPr>
            <p:ph type="title"/>
          </p:nvPr>
        </p:nvSpPr>
        <p:spPr>
          <a:xfrm>
            <a:off x="2533574" y="768975"/>
            <a:ext cx="7269017" cy="785091"/>
          </a:xfrm>
        </p:spPr>
        <p:txBody>
          <a:bodyPr/>
          <a:lstStyle/>
          <a:p>
            <a:r>
              <a:rPr lang="en-MY" dirty="0">
                <a:solidFill>
                  <a:srgbClr val="002060"/>
                </a:solidFill>
              </a:rPr>
              <a:t>ROBOT SOCCER GAME RULES</a:t>
            </a:r>
          </a:p>
        </p:txBody>
      </p:sp>
      <p:sp>
        <p:nvSpPr>
          <p:cNvPr id="3" name="Content Placeholder 2">
            <a:extLst>
              <a:ext uri="{FF2B5EF4-FFF2-40B4-BE49-F238E27FC236}">
                <a16:creationId xmlns:a16="http://schemas.microsoft.com/office/drawing/2014/main" id="{BAEFC747-9E4C-4A8B-EDE6-B25218481B11}"/>
              </a:ext>
            </a:extLst>
          </p:cNvPr>
          <p:cNvSpPr>
            <a:spLocks noGrp="1"/>
          </p:cNvSpPr>
          <p:nvPr>
            <p:ph idx="1"/>
          </p:nvPr>
        </p:nvSpPr>
        <p:spPr>
          <a:xfrm>
            <a:off x="838200" y="1791752"/>
            <a:ext cx="10515600" cy="4688561"/>
          </a:xfrm>
        </p:spPr>
        <p:txBody>
          <a:bodyPr>
            <a:noAutofit/>
          </a:bodyPr>
          <a:lstStyle/>
          <a:p>
            <a:pPr marL="0" indent="0">
              <a:spcBef>
                <a:spcPts val="0"/>
              </a:spcBef>
              <a:buNone/>
            </a:pPr>
            <a:r>
              <a:rPr lang="en-MY" sz="2300" dirty="0"/>
              <a:t>Game Play Details</a:t>
            </a:r>
          </a:p>
          <a:p>
            <a:pPr>
              <a:spcBef>
                <a:spcPts val="0"/>
              </a:spcBef>
            </a:pPr>
            <a:r>
              <a:rPr lang="en-MY" sz="1800" dirty="0"/>
              <a:t>Fouls: </a:t>
            </a:r>
          </a:p>
          <a:p>
            <a:pPr lvl="1">
              <a:spcBef>
                <a:spcPts val="0"/>
              </a:spcBef>
              <a:buFont typeface="Courier New" panose="02070309020205020404" pitchFamily="49" charset="0"/>
              <a:buChar char="o"/>
            </a:pPr>
            <a:r>
              <a:rPr lang="en-MY" sz="1500" dirty="0"/>
              <a:t>Any offender will be issued a yellow card. Upon receiving 2 yellow cards within a match, the player will be removed from play for 1 minute. After 1 minute the offender can re-enter the game field upon referee’s approval. If an offender receives it’s 4</a:t>
            </a:r>
            <a:r>
              <a:rPr lang="en-MY" sz="1500" baseline="30000" dirty="0"/>
              <a:t>th</a:t>
            </a:r>
            <a:r>
              <a:rPr lang="en-MY" sz="1500" dirty="0"/>
              <a:t> yellow card within a match they are removed from play for the rest of the match.</a:t>
            </a:r>
          </a:p>
          <a:p>
            <a:pPr lvl="1">
              <a:spcBef>
                <a:spcPts val="0"/>
              </a:spcBef>
              <a:buFont typeface="Courier New" panose="02070309020205020404" pitchFamily="49" charset="0"/>
              <a:buChar char="o"/>
            </a:pPr>
            <a:r>
              <a:rPr lang="en-MY" sz="1500" dirty="0"/>
              <a:t>When a goal is scored but at the same time or immediately before a foul is made by the same team who scored the goal, the goal would not be valid. (</a:t>
            </a:r>
            <a:r>
              <a:rPr lang="en-MY" sz="1500" dirty="0" err="1"/>
              <a:t>eg</a:t>
            </a:r>
            <a:r>
              <a:rPr lang="en-MY" sz="1500" dirty="0"/>
              <a:t>: when defender enters opponent’s area when goal is scored)</a:t>
            </a:r>
          </a:p>
          <a:p>
            <a:pPr>
              <a:spcBef>
                <a:spcPts val="0"/>
              </a:spcBef>
            </a:pPr>
            <a:r>
              <a:rPr lang="en-MY" sz="1800" dirty="0"/>
              <a:t>Type of fouls:</a:t>
            </a:r>
          </a:p>
          <a:p>
            <a:pPr lvl="1">
              <a:spcBef>
                <a:spcPts val="0"/>
              </a:spcBef>
              <a:buFont typeface="Courier New" panose="02070309020205020404" pitchFamily="49" charset="0"/>
              <a:buChar char="o"/>
            </a:pPr>
            <a:r>
              <a:rPr lang="en-MY" sz="1500" dirty="0"/>
              <a:t>A robot that purposely block the ball against the side of the field and does not move.</a:t>
            </a:r>
          </a:p>
          <a:p>
            <a:pPr lvl="1">
              <a:spcBef>
                <a:spcPts val="0"/>
              </a:spcBef>
              <a:buFont typeface="Courier New" panose="02070309020205020404" pitchFamily="49" charset="0"/>
              <a:buChar char="o"/>
            </a:pPr>
            <a:r>
              <a:rPr lang="en-MY" sz="1500" dirty="0"/>
              <a:t>A Defender that enters the opponent area</a:t>
            </a:r>
          </a:p>
          <a:p>
            <a:pPr lvl="1">
              <a:spcBef>
                <a:spcPts val="0"/>
              </a:spcBef>
              <a:buFont typeface="Courier New" panose="02070309020205020404" pitchFamily="49" charset="0"/>
              <a:buChar char="o"/>
            </a:pPr>
            <a:r>
              <a:rPr lang="en-MY" sz="1500" dirty="0"/>
              <a:t>A Striker that enters own penalty area</a:t>
            </a:r>
          </a:p>
          <a:p>
            <a:pPr lvl="1">
              <a:spcBef>
                <a:spcPts val="0"/>
              </a:spcBef>
              <a:buFont typeface="Courier New" panose="02070309020205020404" pitchFamily="49" charset="0"/>
              <a:buChar char="o"/>
            </a:pPr>
            <a:r>
              <a:rPr lang="en-MY" sz="1500" dirty="0"/>
              <a:t>A Defender or Striker that stays inside the penalty area for more than 10 continuous seconds</a:t>
            </a:r>
          </a:p>
          <a:p>
            <a:pPr lvl="1">
              <a:spcBef>
                <a:spcPts val="0"/>
              </a:spcBef>
              <a:buFont typeface="Courier New" panose="02070309020205020404" pitchFamily="49" charset="0"/>
              <a:buChar char="o"/>
            </a:pPr>
            <a:r>
              <a:rPr lang="en-MY" sz="1500" dirty="0"/>
              <a:t>A Defender that purposely not moving in own penalty area to block the goal post</a:t>
            </a:r>
          </a:p>
          <a:p>
            <a:pPr lvl="1">
              <a:spcBef>
                <a:spcPts val="0"/>
              </a:spcBef>
              <a:buFont typeface="Courier New" panose="02070309020205020404" pitchFamily="49" charset="0"/>
              <a:buChar char="o"/>
            </a:pPr>
            <a:r>
              <a:rPr lang="en-MY" sz="1500" dirty="0"/>
              <a:t>A participant who ignores the instruction of the referee</a:t>
            </a:r>
          </a:p>
          <a:p>
            <a:pPr>
              <a:spcBef>
                <a:spcPts val="0"/>
              </a:spcBef>
            </a:pPr>
            <a:r>
              <a:rPr lang="en-MY" sz="1800" dirty="0"/>
              <a:t>Dead Ball:</a:t>
            </a:r>
          </a:p>
          <a:p>
            <a:pPr lvl="1">
              <a:spcBef>
                <a:spcPts val="0"/>
              </a:spcBef>
              <a:buFont typeface="Courier New" panose="02070309020205020404" pitchFamily="49" charset="0"/>
              <a:buChar char="o"/>
            </a:pPr>
            <a:r>
              <a:rPr lang="en-MY" sz="1500" dirty="0"/>
              <a:t>When the ball is held by a robot and not able to move (stalemate) for more than 5 seconds.</a:t>
            </a:r>
          </a:p>
          <a:p>
            <a:pPr lvl="1">
              <a:spcBef>
                <a:spcPts val="0"/>
              </a:spcBef>
              <a:buFont typeface="Courier New" panose="02070309020205020404" pitchFamily="49" charset="0"/>
              <a:buChar char="o"/>
            </a:pPr>
            <a:r>
              <a:rPr lang="en-MY" sz="1500" dirty="0"/>
              <a:t>Referee will blow the whistle and all robots must stop. Referee will place the ball accordingly to the situation and the game will resume with referee’s instruction. </a:t>
            </a:r>
          </a:p>
          <a:p>
            <a:pPr lvl="1">
              <a:spcBef>
                <a:spcPts val="0"/>
              </a:spcBef>
              <a:buFont typeface="Courier New" panose="02070309020205020404" pitchFamily="49" charset="0"/>
              <a:buChar char="o"/>
            </a:pPr>
            <a:r>
              <a:rPr lang="en-MY" sz="1500" dirty="0"/>
              <a:t>If this happens more than 3 consecutive times, the ball will be placed at the middle and all robots are to return to their starting position.</a:t>
            </a:r>
          </a:p>
        </p:txBody>
      </p:sp>
      <p:sp>
        <p:nvSpPr>
          <p:cNvPr id="5" name="Oval 4">
            <a:extLst>
              <a:ext uri="{FF2B5EF4-FFF2-40B4-BE49-F238E27FC236}">
                <a16:creationId xmlns:a16="http://schemas.microsoft.com/office/drawing/2014/main" id="{C17DB17F-5EA7-D1DC-41E7-2188F60B2934}"/>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6" name="Picture 5">
            <a:extLst>
              <a:ext uri="{FF2B5EF4-FFF2-40B4-BE49-F238E27FC236}">
                <a16:creationId xmlns:a16="http://schemas.microsoft.com/office/drawing/2014/main" id="{04D02FD3-E3E5-A8B3-38E6-8E60550394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Tree>
    <p:extLst>
      <p:ext uri="{BB962C8B-B14F-4D97-AF65-F5344CB8AC3E}">
        <p14:creationId xmlns:p14="http://schemas.microsoft.com/office/powerpoint/2010/main" val="27117340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F6FC1A43-216D-C2D7-38C6-2888F5BF1D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E60C7A-B67D-5967-4B92-0CA6E575810F}"/>
              </a:ext>
            </a:extLst>
          </p:cNvPr>
          <p:cNvSpPr>
            <a:spLocks noGrp="1"/>
          </p:cNvSpPr>
          <p:nvPr>
            <p:ph type="title"/>
          </p:nvPr>
        </p:nvSpPr>
        <p:spPr>
          <a:xfrm>
            <a:off x="2533574" y="768975"/>
            <a:ext cx="7269017" cy="785091"/>
          </a:xfrm>
        </p:spPr>
        <p:txBody>
          <a:bodyPr/>
          <a:lstStyle/>
          <a:p>
            <a:r>
              <a:rPr lang="en-MY" dirty="0">
                <a:solidFill>
                  <a:srgbClr val="002060"/>
                </a:solidFill>
              </a:rPr>
              <a:t>AI ROBOT SOCCER GAME RULES</a:t>
            </a:r>
          </a:p>
        </p:txBody>
      </p:sp>
      <p:sp>
        <p:nvSpPr>
          <p:cNvPr id="3" name="Content Placeholder 2">
            <a:extLst>
              <a:ext uri="{FF2B5EF4-FFF2-40B4-BE49-F238E27FC236}">
                <a16:creationId xmlns:a16="http://schemas.microsoft.com/office/drawing/2014/main" id="{604C4212-8C22-5B4B-3191-848BC82EC891}"/>
              </a:ext>
            </a:extLst>
          </p:cNvPr>
          <p:cNvSpPr>
            <a:spLocks noGrp="1"/>
          </p:cNvSpPr>
          <p:nvPr>
            <p:ph idx="1"/>
          </p:nvPr>
        </p:nvSpPr>
        <p:spPr>
          <a:xfrm>
            <a:off x="838200" y="1791752"/>
            <a:ext cx="10515600" cy="4688561"/>
          </a:xfrm>
        </p:spPr>
        <p:txBody>
          <a:bodyPr>
            <a:noAutofit/>
          </a:bodyPr>
          <a:lstStyle/>
          <a:p>
            <a:pPr marL="0" indent="0">
              <a:spcBef>
                <a:spcPts val="0"/>
              </a:spcBef>
              <a:buNone/>
            </a:pPr>
            <a:r>
              <a:rPr lang="en-MY" sz="2300" dirty="0"/>
              <a:t>Game Play Details</a:t>
            </a:r>
          </a:p>
          <a:p>
            <a:pPr>
              <a:spcBef>
                <a:spcPts val="0"/>
              </a:spcBef>
            </a:pPr>
            <a:r>
              <a:rPr lang="en-MY" sz="1800" dirty="0"/>
              <a:t>Penalty shoot-out in the event of a draw (only apply to defender robot): </a:t>
            </a:r>
          </a:p>
          <a:p>
            <a:pPr lvl="1">
              <a:spcBef>
                <a:spcPts val="0"/>
              </a:spcBef>
              <a:buFont typeface="Courier New" panose="02070309020205020404" pitchFamily="49" charset="0"/>
              <a:buChar char="o"/>
            </a:pPr>
            <a:r>
              <a:rPr lang="en-MY" sz="1600" dirty="0"/>
              <a:t>Ball will be placed on the white dot. </a:t>
            </a:r>
          </a:p>
          <a:p>
            <a:pPr lvl="1">
              <a:spcBef>
                <a:spcPts val="0"/>
              </a:spcBef>
              <a:buFont typeface="Courier New" panose="02070309020205020404" pitchFamily="49" charset="0"/>
              <a:buChar char="o"/>
            </a:pPr>
            <a:r>
              <a:rPr lang="en-MY" sz="1600" dirty="0"/>
              <a:t>Robot should start its movement in the mid field circle to hit/push the ball into the goal without any part of the robot’s body crossing the white line.</a:t>
            </a:r>
          </a:p>
          <a:p>
            <a:pPr lvl="1">
              <a:spcBef>
                <a:spcPts val="0"/>
              </a:spcBef>
              <a:buFont typeface="Courier New" panose="02070309020205020404" pitchFamily="49" charset="0"/>
              <a:buChar char="o"/>
            </a:pPr>
            <a:r>
              <a:rPr lang="en-MY" sz="1600" dirty="0"/>
              <a:t>3 attempts will be given for each team to score as many goals possible.</a:t>
            </a:r>
          </a:p>
          <a:p>
            <a:pPr lvl="1">
              <a:spcBef>
                <a:spcPts val="0"/>
              </a:spcBef>
              <a:buFont typeface="Courier New" panose="02070309020205020404" pitchFamily="49" charset="0"/>
              <a:buChar char="o"/>
            </a:pPr>
            <a:r>
              <a:rPr lang="en-MY" sz="1600" dirty="0"/>
              <a:t>If both teams has the same score after the 3 attempts a Sudden Death will occur.</a:t>
            </a:r>
          </a:p>
          <a:p>
            <a:pPr>
              <a:spcBef>
                <a:spcPts val="0"/>
              </a:spcBef>
            </a:pPr>
            <a:r>
              <a:rPr lang="en-MY" sz="1800" dirty="0"/>
              <a:t>Sudden Death:</a:t>
            </a:r>
          </a:p>
          <a:p>
            <a:pPr lvl="1">
              <a:spcBef>
                <a:spcPts val="0"/>
              </a:spcBef>
              <a:buFont typeface="Courier New" panose="02070309020205020404" pitchFamily="49" charset="0"/>
              <a:buChar char="o"/>
            </a:pPr>
            <a:r>
              <a:rPr lang="en-MY" sz="1500" dirty="0"/>
              <a:t>Each team will send 1 representative for the sudden death round. The representative has 1 chance for a penalty shoot-out. If one team manages to score while the other did not, the scoring team will be the winner. In the event that both teams scores or misses a 1v1 match will begin.</a:t>
            </a:r>
          </a:p>
          <a:p>
            <a:pPr lvl="1">
              <a:spcBef>
                <a:spcPts val="0"/>
              </a:spcBef>
              <a:buFont typeface="Courier New" panose="02070309020205020404" pitchFamily="49" charset="0"/>
              <a:buChar char="o"/>
            </a:pPr>
            <a:r>
              <a:rPr lang="en-MY" sz="1500" dirty="0"/>
              <a:t>The first team to score in the 1v1 match will be the winner.</a:t>
            </a:r>
          </a:p>
          <a:p>
            <a:pPr lvl="1">
              <a:spcBef>
                <a:spcPts val="0"/>
              </a:spcBef>
              <a:buFont typeface="Courier New" panose="02070309020205020404" pitchFamily="49" charset="0"/>
              <a:buChar char="o"/>
            </a:pPr>
            <a:endParaRPr lang="en-MY" sz="1500" dirty="0"/>
          </a:p>
          <a:p>
            <a:pPr marL="0" indent="0">
              <a:spcBef>
                <a:spcPts val="0"/>
              </a:spcBef>
              <a:buNone/>
            </a:pPr>
            <a:r>
              <a:rPr lang="en-MY" sz="2300" dirty="0"/>
              <a:t>Scoring</a:t>
            </a:r>
          </a:p>
          <a:p>
            <a:pPr>
              <a:spcBef>
                <a:spcPts val="0"/>
              </a:spcBef>
            </a:pPr>
            <a:r>
              <a:rPr lang="en-MY" sz="1800" dirty="0"/>
              <a:t>Each goal is 1 point awarded to the scoring team.</a:t>
            </a:r>
          </a:p>
          <a:p>
            <a:pPr>
              <a:spcBef>
                <a:spcPts val="0"/>
              </a:spcBef>
            </a:pPr>
            <a:r>
              <a:rPr lang="en-MY" sz="1800" dirty="0"/>
              <a:t>A goal occurs when the ball is being pushed/hit/rolled into the goal post passing the line.</a:t>
            </a:r>
          </a:p>
          <a:p>
            <a:pPr marL="0" indent="0">
              <a:spcBef>
                <a:spcPts val="0"/>
              </a:spcBef>
              <a:buNone/>
            </a:pPr>
            <a:endParaRPr lang="en-MY" sz="2300" dirty="0"/>
          </a:p>
          <a:p>
            <a:pPr marL="0" indent="0">
              <a:spcBef>
                <a:spcPts val="0"/>
              </a:spcBef>
              <a:buNone/>
            </a:pPr>
            <a:r>
              <a:rPr lang="en-MY" sz="2300" dirty="0"/>
              <a:t>Win/Lose Criteria</a:t>
            </a:r>
          </a:p>
          <a:p>
            <a:pPr>
              <a:spcBef>
                <a:spcPts val="0"/>
              </a:spcBef>
            </a:pPr>
            <a:r>
              <a:rPr lang="en-MY" sz="1800" dirty="0"/>
              <a:t>The team with the most goals wins.</a:t>
            </a:r>
          </a:p>
          <a:p>
            <a:pPr marL="0" indent="0">
              <a:spcBef>
                <a:spcPts val="0"/>
              </a:spcBef>
              <a:buNone/>
            </a:pPr>
            <a:endParaRPr lang="en-MY" sz="1900" dirty="0"/>
          </a:p>
        </p:txBody>
      </p:sp>
      <p:sp>
        <p:nvSpPr>
          <p:cNvPr id="5" name="Oval 4">
            <a:extLst>
              <a:ext uri="{FF2B5EF4-FFF2-40B4-BE49-F238E27FC236}">
                <a16:creationId xmlns:a16="http://schemas.microsoft.com/office/drawing/2014/main" id="{EB1010D3-D5BE-1CF0-C4BC-03CBB20746AF}"/>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6" name="Picture 5">
            <a:extLst>
              <a:ext uri="{FF2B5EF4-FFF2-40B4-BE49-F238E27FC236}">
                <a16:creationId xmlns:a16="http://schemas.microsoft.com/office/drawing/2014/main" id="{B4CB0289-591F-52F6-AE04-EB00A8FA7B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Tree>
    <p:extLst>
      <p:ext uri="{BB962C8B-B14F-4D97-AF65-F5344CB8AC3E}">
        <p14:creationId xmlns:p14="http://schemas.microsoft.com/office/powerpoint/2010/main" val="25292394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80609BEB-4C3A-8793-D2B1-8F5DEDCE7F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2F963C-CDA0-4ED4-AC3B-99EA11834819}"/>
              </a:ext>
            </a:extLst>
          </p:cNvPr>
          <p:cNvSpPr>
            <a:spLocks noGrp="1"/>
          </p:cNvSpPr>
          <p:nvPr>
            <p:ph type="title"/>
          </p:nvPr>
        </p:nvSpPr>
        <p:spPr>
          <a:xfrm>
            <a:off x="2372498" y="848746"/>
            <a:ext cx="7545860" cy="526475"/>
          </a:xfrm>
        </p:spPr>
        <p:txBody>
          <a:bodyPr>
            <a:noAutofit/>
          </a:bodyPr>
          <a:lstStyle/>
          <a:p>
            <a:r>
              <a:rPr lang="en-MY" sz="3500" dirty="0">
                <a:solidFill>
                  <a:srgbClr val="002060"/>
                </a:solidFill>
              </a:rPr>
              <a:t>JUNIOR : COMMUNICATION MASTER III </a:t>
            </a:r>
          </a:p>
        </p:txBody>
      </p:sp>
      <p:sp>
        <p:nvSpPr>
          <p:cNvPr id="4" name="Content Placeholder 3">
            <a:extLst>
              <a:ext uri="{FF2B5EF4-FFF2-40B4-BE49-F238E27FC236}">
                <a16:creationId xmlns:a16="http://schemas.microsoft.com/office/drawing/2014/main" id="{3A269A37-A9D6-00ED-3687-85F661A46DAB}"/>
              </a:ext>
            </a:extLst>
          </p:cNvPr>
          <p:cNvSpPr>
            <a:spLocks noGrp="1"/>
          </p:cNvSpPr>
          <p:nvPr>
            <p:ph sz="half" idx="10"/>
          </p:nvPr>
        </p:nvSpPr>
        <p:spPr/>
        <p:txBody>
          <a:bodyPr/>
          <a:lstStyle/>
          <a:p>
            <a:pPr marL="0" indent="0">
              <a:buNone/>
            </a:pPr>
            <a:r>
              <a:rPr lang="en-MY" dirty="0">
                <a:solidFill>
                  <a:schemeClr val="bg1"/>
                </a:solidFill>
              </a:rPr>
              <a:t> </a:t>
            </a:r>
          </a:p>
        </p:txBody>
      </p:sp>
      <p:pic>
        <p:nvPicPr>
          <p:cNvPr id="8" name="Picture 7">
            <a:extLst>
              <a:ext uri="{FF2B5EF4-FFF2-40B4-BE49-F238E27FC236}">
                <a16:creationId xmlns:a16="http://schemas.microsoft.com/office/drawing/2014/main" id="{0AF19DCF-6EAD-9964-5ADD-95A8A3BE5F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pic>
        <p:nvPicPr>
          <p:cNvPr id="5" name="Picture 4">
            <a:extLst>
              <a:ext uri="{FF2B5EF4-FFF2-40B4-BE49-F238E27FC236}">
                <a16:creationId xmlns:a16="http://schemas.microsoft.com/office/drawing/2014/main" id="{C03B6899-1C9F-7D3E-DE50-222EF57529FD}"/>
              </a:ext>
            </a:extLst>
          </p:cNvPr>
          <p:cNvPicPr>
            <a:picLocks noChangeAspect="1"/>
          </p:cNvPicPr>
          <p:nvPr/>
        </p:nvPicPr>
        <p:blipFill>
          <a:blip r:embed="rId3"/>
          <a:stretch>
            <a:fillRect/>
          </a:stretch>
        </p:blipFill>
        <p:spPr>
          <a:xfrm>
            <a:off x="2059807" y="1527203"/>
            <a:ext cx="8411749" cy="4048690"/>
          </a:xfrm>
          <a:prstGeom prst="rect">
            <a:avLst/>
          </a:prstGeom>
        </p:spPr>
      </p:pic>
    </p:spTree>
    <p:extLst>
      <p:ext uri="{BB962C8B-B14F-4D97-AF65-F5344CB8AC3E}">
        <p14:creationId xmlns:p14="http://schemas.microsoft.com/office/powerpoint/2010/main" val="41625951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C1D737B-B2F7-1212-953F-9E23C99C81B5}"/>
              </a:ext>
            </a:extLst>
          </p:cNvPr>
          <p:cNvSpPr/>
          <p:nvPr/>
        </p:nvSpPr>
        <p:spPr>
          <a:xfrm>
            <a:off x="6324600" y="1638301"/>
            <a:ext cx="4791075" cy="408622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89DA302-2106-F6AD-C7BC-54E6D51B2908}"/>
              </a:ext>
            </a:extLst>
          </p:cNvPr>
          <p:cNvSpPr/>
          <p:nvPr/>
        </p:nvSpPr>
        <p:spPr>
          <a:xfrm>
            <a:off x="1133474" y="1628775"/>
            <a:ext cx="4695825" cy="40767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D7BC30-1934-4344-AB5E-D248DCF5891B}"/>
              </a:ext>
            </a:extLst>
          </p:cNvPr>
          <p:cNvSpPr>
            <a:spLocks noGrp="1"/>
          </p:cNvSpPr>
          <p:nvPr>
            <p:ph type="title"/>
          </p:nvPr>
        </p:nvSpPr>
        <p:spPr/>
        <p:txBody>
          <a:bodyPr>
            <a:noAutofit/>
          </a:bodyPr>
          <a:lstStyle/>
          <a:p>
            <a:r>
              <a:rPr lang="en-MY" sz="3500" dirty="0">
                <a:solidFill>
                  <a:srgbClr val="002060"/>
                </a:solidFill>
              </a:rPr>
              <a:t>KINDER : ROBOT BOWLING</a:t>
            </a:r>
          </a:p>
        </p:txBody>
      </p:sp>
      <p:sp>
        <p:nvSpPr>
          <p:cNvPr id="4" name="Content Placeholder 3">
            <a:extLst>
              <a:ext uri="{FF2B5EF4-FFF2-40B4-BE49-F238E27FC236}">
                <a16:creationId xmlns:a16="http://schemas.microsoft.com/office/drawing/2014/main" id="{75932246-AD3C-4F53-9CC0-27FDE8C385F8}"/>
              </a:ext>
            </a:extLst>
          </p:cNvPr>
          <p:cNvSpPr>
            <a:spLocks noGrp="1"/>
          </p:cNvSpPr>
          <p:nvPr>
            <p:ph sz="half" idx="10"/>
          </p:nvPr>
        </p:nvSpPr>
        <p:spPr/>
        <p:txBody>
          <a:bodyPr/>
          <a:lstStyle/>
          <a:p>
            <a:pPr marL="0" indent="0">
              <a:buNone/>
            </a:pPr>
            <a:r>
              <a:rPr lang="en-MY" dirty="0">
                <a:solidFill>
                  <a:schemeClr val="bg1"/>
                </a:solidFill>
              </a:rPr>
              <a:t> </a:t>
            </a:r>
          </a:p>
        </p:txBody>
      </p:sp>
      <p:sp>
        <p:nvSpPr>
          <p:cNvPr id="3" name="AutoShape 2">
            <a:extLst>
              <a:ext uri="{FF2B5EF4-FFF2-40B4-BE49-F238E27FC236}">
                <a16:creationId xmlns:a16="http://schemas.microsoft.com/office/drawing/2014/main" id="{33D98D49-C609-474D-8E41-704938B24225}"/>
              </a:ext>
            </a:extLst>
          </p:cNvPr>
          <p:cNvSpPr>
            <a:spLocks noChangeAspect="1" noChangeArrowheads="1"/>
          </p:cNvSpPr>
          <p:nvPr/>
        </p:nvSpPr>
        <p:spPr bwMode="auto">
          <a:xfrm>
            <a:off x="7354956" y="393258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MY" dirty="0"/>
          </a:p>
        </p:txBody>
      </p:sp>
      <p:pic>
        <p:nvPicPr>
          <p:cNvPr id="8" name="Picture 7"/>
          <p:cNvPicPr>
            <a:picLocks noChangeAspect="1"/>
          </p:cNvPicPr>
          <p:nvPr/>
        </p:nvPicPr>
        <p:blipFill>
          <a:blip r:embed="rId2"/>
          <a:stretch>
            <a:fillRect/>
          </a:stretch>
        </p:blipFill>
        <p:spPr>
          <a:xfrm>
            <a:off x="6383143" y="1661904"/>
            <a:ext cx="4700696" cy="4051735"/>
          </a:xfrm>
          <a:prstGeom prst="rect">
            <a:avLst/>
          </a:prstGeom>
        </p:spPr>
      </p:pic>
      <p:pic>
        <p:nvPicPr>
          <p:cNvPr id="11" name="Picture 10">
            <a:extLst>
              <a:ext uri="{FF2B5EF4-FFF2-40B4-BE49-F238E27FC236}">
                <a16:creationId xmlns:a16="http://schemas.microsoft.com/office/drawing/2014/main" id="{D73148E4-3EFB-4BAC-7BE9-9070D63964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graphicFrame>
        <p:nvGraphicFramePr>
          <p:cNvPr id="13" name="Table 12">
            <a:extLst>
              <a:ext uri="{FF2B5EF4-FFF2-40B4-BE49-F238E27FC236}">
                <a16:creationId xmlns:a16="http://schemas.microsoft.com/office/drawing/2014/main" id="{CB0E2C32-4A8A-7DD6-6A9A-F362ACC3E1E9}"/>
              </a:ext>
            </a:extLst>
          </p:cNvPr>
          <p:cNvGraphicFramePr>
            <a:graphicFrameLocks noGrp="1"/>
          </p:cNvGraphicFramePr>
          <p:nvPr>
            <p:extLst>
              <p:ext uri="{D42A27DB-BD31-4B8C-83A1-F6EECF244321}">
                <p14:modId xmlns:p14="http://schemas.microsoft.com/office/powerpoint/2010/main" val="152156251"/>
              </p:ext>
            </p:extLst>
          </p:nvPr>
        </p:nvGraphicFramePr>
        <p:xfrm>
          <a:off x="1184275" y="1790700"/>
          <a:ext cx="4606925" cy="3857625"/>
        </p:xfrm>
        <a:graphic>
          <a:graphicData uri="http://schemas.openxmlformats.org/drawingml/2006/table">
            <a:tbl>
              <a:tblPr firstRow="1" bandRow="1">
                <a:tableStyleId>{5C22544A-7EE6-4342-B048-85BDC9FD1C3A}</a:tableStyleId>
              </a:tblPr>
              <a:tblGrid>
                <a:gridCol w="1142733">
                  <a:extLst>
                    <a:ext uri="{9D8B030D-6E8A-4147-A177-3AD203B41FA5}">
                      <a16:colId xmlns:a16="http://schemas.microsoft.com/office/drawing/2014/main" val="908066491"/>
                    </a:ext>
                  </a:extLst>
                </a:gridCol>
                <a:gridCol w="3464192">
                  <a:extLst>
                    <a:ext uri="{9D8B030D-6E8A-4147-A177-3AD203B41FA5}">
                      <a16:colId xmlns:a16="http://schemas.microsoft.com/office/drawing/2014/main" val="3167338628"/>
                    </a:ext>
                  </a:extLst>
                </a:gridCol>
              </a:tblGrid>
              <a:tr h="537417">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MY" sz="1800" b="1" kern="1200" baseline="0" dirty="0">
                          <a:solidFill>
                            <a:schemeClr val="tx1"/>
                          </a:solidFill>
                          <a:latin typeface="+mn-lt"/>
                          <a:ea typeface="+mn-ea"/>
                          <a:cs typeface="+mn-cs"/>
                        </a:rPr>
                        <a:t>Age</a:t>
                      </a:r>
                    </a:p>
                  </a:txBody>
                  <a:tcPr>
                    <a:solidFill>
                      <a:schemeClr val="bg1">
                        <a:lumMod val="95000"/>
                      </a:schemeClr>
                    </a:solidFill>
                  </a:tcPr>
                </a:tc>
                <a:tc>
                  <a:txBody>
                    <a:bodyPr/>
                    <a:lstStyle/>
                    <a:p>
                      <a:r>
                        <a:rPr lang="en-MY" dirty="0">
                          <a:solidFill>
                            <a:srgbClr val="002060"/>
                          </a:solidFill>
                        </a:rPr>
                        <a:t>&lt; 8</a:t>
                      </a:r>
                      <a:endParaRPr lang="en-US" dirty="0">
                        <a:solidFill>
                          <a:srgbClr val="002060"/>
                        </a:solidFill>
                      </a:endParaRPr>
                    </a:p>
                  </a:txBody>
                  <a:tcPr>
                    <a:solidFill>
                      <a:schemeClr val="bg1">
                        <a:lumMod val="95000"/>
                      </a:schemeClr>
                    </a:solidFill>
                  </a:tcPr>
                </a:tc>
                <a:extLst>
                  <a:ext uri="{0D108BD9-81ED-4DB2-BD59-A6C34878D82A}">
                    <a16:rowId xmlns:a16="http://schemas.microsoft.com/office/drawing/2014/main" val="3427738065"/>
                  </a:ext>
                </a:extLst>
              </a:tr>
              <a:tr h="537417">
                <a:tc>
                  <a:txBody>
                    <a:bodyPr/>
                    <a:lstStyle/>
                    <a:p>
                      <a:r>
                        <a:rPr lang="en-MY" dirty="0"/>
                        <a:t>Category</a:t>
                      </a:r>
                      <a:endParaRPr lang="en-US" dirty="0"/>
                    </a:p>
                  </a:txBody>
                  <a:tcPr/>
                </a:tc>
                <a:tc>
                  <a:txBody>
                    <a:bodyPr/>
                    <a:lstStyle/>
                    <a:p>
                      <a:r>
                        <a:rPr lang="en-MY" dirty="0"/>
                        <a:t>Individual Mission</a:t>
                      </a:r>
                      <a:endParaRPr lang="en-US" dirty="0"/>
                    </a:p>
                  </a:txBody>
                  <a:tcPr/>
                </a:tc>
                <a:extLst>
                  <a:ext uri="{0D108BD9-81ED-4DB2-BD59-A6C34878D82A}">
                    <a16:rowId xmlns:a16="http://schemas.microsoft.com/office/drawing/2014/main" val="375098544"/>
                  </a:ext>
                </a:extLst>
              </a:tr>
              <a:tr h="927597">
                <a:tc>
                  <a:txBody>
                    <a:bodyPr/>
                    <a:lstStyle/>
                    <a:p>
                      <a:r>
                        <a:rPr lang="en-MY" dirty="0"/>
                        <a:t>Robot Kits Allowed</a:t>
                      </a:r>
                      <a:endParaRPr lang="en-US" dirty="0"/>
                    </a:p>
                  </a:txBody>
                  <a:tcPr/>
                </a:tc>
                <a:tc>
                  <a:txBody>
                    <a:bodyPr/>
                    <a:lstStyle/>
                    <a:p>
                      <a:r>
                        <a:rPr lang="en-MY" dirty="0"/>
                        <a:t>GOMA &amp; BRAIN</a:t>
                      </a:r>
                      <a:endParaRPr lang="en-US" dirty="0"/>
                    </a:p>
                  </a:txBody>
                  <a:tcPr/>
                </a:tc>
                <a:extLst>
                  <a:ext uri="{0D108BD9-81ED-4DB2-BD59-A6C34878D82A}">
                    <a16:rowId xmlns:a16="http://schemas.microsoft.com/office/drawing/2014/main" val="3338115504"/>
                  </a:ext>
                </a:extLst>
              </a:tr>
              <a:tr h="927597">
                <a:tc>
                  <a:txBody>
                    <a:bodyPr/>
                    <a:lstStyle/>
                    <a:p>
                      <a:r>
                        <a:rPr lang="en-MY" dirty="0"/>
                        <a:t>Mission</a:t>
                      </a:r>
                      <a:endParaRPr lang="en-US" dirty="0"/>
                    </a:p>
                  </a:txBody>
                  <a:tcPr/>
                </a:tc>
                <a:tc>
                  <a:txBody>
                    <a:bodyPr/>
                    <a:lstStyle/>
                    <a:p>
                      <a:r>
                        <a:rPr lang="en-MY" dirty="0"/>
                        <a:t>Throw ball to knock down pins from start box</a:t>
                      </a:r>
                      <a:endParaRPr lang="en-US" dirty="0"/>
                    </a:p>
                  </a:txBody>
                  <a:tcPr/>
                </a:tc>
                <a:extLst>
                  <a:ext uri="{0D108BD9-81ED-4DB2-BD59-A6C34878D82A}">
                    <a16:rowId xmlns:a16="http://schemas.microsoft.com/office/drawing/2014/main" val="46155910"/>
                  </a:ext>
                </a:extLst>
              </a:tr>
              <a:tr h="927597">
                <a:tc>
                  <a:txBody>
                    <a:bodyPr/>
                    <a:lstStyle/>
                    <a:p>
                      <a:r>
                        <a:rPr lang="en-MY" dirty="0"/>
                        <a:t>Robot Building</a:t>
                      </a:r>
                      <a:endParaRPr lang="en-US" dirty="0"/>
                    </a:p>
                  </a:txBody>
                  <a:tcPr/>
                </a:tc>
                <a:tc>
                  <a:txBody>
                    <a:bodyPr/>
                    <a:lstStyle/>
                    <a:p>
                      <a:r>
                        <a:rPr lang="en-MY" dirty="0"/>
                        <a:t>Pre-build &amp; on the spot Card Programming</a:t>
                      </a:r>
                      <a:endParaRPr lang="en-US" dirty="0"/>
                    </a:p>
                  </a:txBody>
                  <a:tcPr/>
                </a:tc>
                <a:extLst>
                  <a:ext uri="{0D108BD9-81ED-4DB2-BD59-A6C34878D82A}">
                    <a16:rowId xmlns:a16="http://schemas.microsoft.com/office/drawing/2014/main" val="161686148"/>
                  </a:ext>
                </a:extLst>
              </a:tr>
            </a:tbl>
          </a:graphicData>
        </a:graphic>
      </p:graphicFrame>
    </p:spTree>
    <p:extLst>
      <p:ext uri="{BB962C8B-B14F-4D97-AF65-F5344CB8AC3E}">
        <p14:creationId xmlns:p14="http://schemas.microsoft.com/office/powerpoint/2010/main" val="27785731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6C363CC9-4E81-1E66-937D-C002A26DF5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3CC419-0E91-96FF-1D36-A5DEAB25D455}"/>
              </a:ext>
            </a:extLst>
          </p:cNvPr>
          <p:cNvSpPr>
            <a:spLocks noGrp="1"/>
          </p:cNvSpPr>
          <p:nvPr>
            <p:ph type="title" idx="4294967295"/>
          </p:nvPr>
        </p:nvSpPr>
        <p:spPr>
          <a:xfrm>
            <a:off x="1929948" y="0"/>
            <a:ext cx="7274010" cy="785813"/>
          </a:xfrm>
        </p:spPr>
        <p:txBody>
          <a:bodyPr>
            <a:normAutofit/>
          </a:bodyPr>
          <a:lstStyle/>
          <a:p>
            <a:r>
              <a:rPr lang="en-US" sz="3500" dirty="0">
                <a:solidFill>
                  <a:srgbClr val="002060"/>
                </a:solidFill>
              </a:rPr>
              <a:t>JUNIOR : COMMUNICATION MASTER III</a:t>
            </a:r>
          </a:p>
        </p:txBody>
      </p:sp>
      <p:pic>
        <p:nvPicPr>
          <p:cNvPr id="6" name="Picture 5">
            <a:extLst>
              <a:ext uri="{FF2B5EF4-FFF2-40B4-BE49-F238E27FC236}">
                <a16:creationId xmlns:a16="http://schemas.microsoft.com/office/drawing/2014/main" id="{1913DC47-070C-2919-2318-E19EFD37B9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95004"/>
            <a:ext cx="1905000" cy="1248833"/>
          </a:xfrm>
          <a:prstGeom prst="rect">
            <a:avLst/>
          </a:prstGeom>
        </p:spPr>
      </p:pic>
      <p:pic>
        <p:nvPicPr>
          <p:cNvPr id="5" name="Picture 4">
            <a:extLst>
              <a:ext uri="{FF2B5EF4-FFF2-40B4-BE49-F238E27FC236}">
                <a16:creationId xmlns:a16="http://schemas.microsoft.com/office/drawing/2014/main" id="{AE9D4BF7-EDA9-9DED-2E2C-510650089F78}"/>
              </a:ext>
            </a:extLst>
          </p:cNvPr>
          <p:cNvPicPr>
            <a:picLocks noChangeAspect="1"/>
          </p:cNvPicPr>
          <p:nvPr/>
        </p:nvPicPr>
        <p:blipFill>
          <a:blip r:embed="rId3"/>
          <a:stretch>
            <a:fillRect/>
          </a:stretch>
        </p:blipFill>
        <p:spPr>
          <a:xfrm>
            <a:off x="1569429" y="674327"/>
            <a:ext cx="6773294" cy="3591898"/>
          </a:xfrm>
          <a:prstGeom prst="rect">
            <a:avLst/>
          </a:prstGeom>
        </p:spPr>
      </p:pic>
      <p:pic>
        <p:nvPicPr>
          <p:cNvPr id="11" name="Picture 10">
            <a:extLst>
              <a:ext uri="{FF2B5EF4-FFF2-40B4-BE49-F238E27FC236}">
                <a16:creationId xmlns:a16="http://schemas.microsoft.com/office/drawing/2014/main" id="{83EF29F2-A494-C662-EF25-4676E8E391C5}"/>
              </a:ext>
            </a:extLst>
          </p:cNvPr>
          <p:cNvPicPr>
            <a:picLocks noChangeAspect="1"/>
          </p:cNvPicPr>
          <p:nvPr/>
        </p:nvPicPr>
        <p:blipFill>
          <a:blip r:embed="rId4"/>
          <a:stretch>
            <a:fillRect/>
          </a:stretch>
        </p:blipFill>
        <p:spPr>
          <a:xfrm>
            <a:off x="1967657" y="4304944"/>
            <a:ext cx="6280797" cy="2280831"/>
          </a:xfrm>
          <a:prstGeom prst="rect">
            <a:avLst/>
          </a:prstGeom>
        </p:spPr>
      </p:pic>
    </p:spTree>
    <p:extLst>
      <p:ext uri="{BB962C8B-B14F-4D97-AF65-F5344CB8AC3E}">
        <p14:creationId xmlns:p14="http://schemas.microsoft.com/office/powerpoint/2010/main" val="21137151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C405DAA6-EFF0-D81F-C786-61D9A8C7CB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466643-7B50-7703-5147-8D41065ACD0D}"/>
              </a:ext>
            </a:extLst>
          </p:cNvPr>
          <p:cNvSpPr>
            <a:spLocks noGrp="1"/>
          </p:cNvSpPr>
          <p:nvPr>
            <p:ph type="title"/>
          </p:nvPr>
        </p:nvSpPr>
        <p:spPr>
          <a:xfrm>
            <a:off x="1483862" y="0"/>
            <a:ext cx="9695935" cy="785091"/>
          </a:xfrm>
        </p:spPr>
        <p:txBody>
          <a:bodyPr>
            <a:normAutofit/>
          </a:bodyPr>
          <a:lstStyle/>
          <a:p>
            <a:r>
              <a:rPr lang="en-MY" dirty="0">
                <a:solidFill>
                  <a:srgbClr val="002060"/>
                </a:solidFill>
              </a:rPr>
              <a:t>JUNIOR : COMMUNICATION MASTER III</a:t>
            </a:r>
          </a:p>
        </p:txBody>
      </p:sp>
      <p:sp>
        <p:nvSpPr>
          <p:cNvPr id="5" name="Oval 4">
            <a:extLst>
              <a:ext uri="{FF2B5EF4-FFF2-40B4-BE49-F238E27FC236}">
                <a16:creationId xmlns:a16="http://schemas.microsoft.com/office/drawing/2014/main" id="{520E8CE8-18B2-3E75-BC04-20E17CD11589}"/>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6" name="Picture 5">
            <a:extLst>
              <a:ext uri="{FF2B5EF4-FFF2-40B4-BE49-F238E27FC236}">
                <a16:creationId xmlns:a16="http://schemas.microsoft.com/office/drawing/2014/main" id="{B6E12CBA-DC6D-45E2-B2AB-7AE336ECE4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pic>
        <p:nvPicPr>
          <p:cNvPr id="9" name="Picture 8">
            <a:extLst>
              <a:ext uri="{FF2B5EF4-FFF2-40B4-BE49-F238E27FC236}">
                <a16:creationId xmlns:a16="http://schemas.microsoft.com/office/drawing/2014/main" id="{3DF42D0B-F675-CFCE-ACD5-AE2CB7F06F35}"/>
              </a:ext>
            </a:extLst>
          </p:cNvPr>
          <p:cNvPicPr>
            <a:picLocks noChangeAspect="1"/>
          </p:cNvPicPr>
          <p:nvPr/>
        </p:nvPicPr>
        <p:blipFill>
          <a:blip r:embed="rId3"/>
          <a:stretch>
            <a:fillRect/>
          </a:stretch>
        </p:blipFill>
        <p:spPr>
          <a:xfrm>
            <a:off x="1483862" y="603554"/>
            <a:ext cx="6868057" cy="6140146"/>
          </a:xfrm>
          <a:prstGeom prst="rect">
            <a:avLst/>
          </a:prstGeom>
        </p:spPr>
      </p:pic>
    </p:spTree>
    <p:extLst>
      <p:ext uri="{BB962C8B-B14F-4D97-AF65-F5344CB8AC3E}">
        <p14:creationId xmlns:p14="http://schemas.microsoft.com/office/powerpoint/2010/main" val="1894012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E9703587-5920-57EA-92B8-848036B477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1C1E08-A045-637B-61C9-BF39C206CF94}"/>
              </a:ext>
            </a:extLst>
          </p:cNvPr>
          <p:cNvSpPr>
            <a:spLocks noGrp="1"/>
          </p:cNvSpPr>
          <p:nvPr>
            <p:ph type="title"/>
          </p:nvPr>
        </p:nvSpPr>
        <p:spPr>
          <a:xfrm>
            <a:off x="2171153" y="0"/>
            <a:ext cx="7269017" cy="785091"/>
          </a:xfrm>
        </p:spPr>
        <p:txBody>
          <a:bodyPr>
            <a:normAutofit/>
          </a:bodyPr>
          <a:lstStyle/>
          <a:p>
            <a:r>
              <a:rPr lang="en-MY" dirty="0">
                <a:solidFill>
                  <a:srgbClr val="002060"/>
                </a:solidFill>
              </a:rPr>
              <a:t>JUNIOR : COMMUNICATION MASTER III</a:t>
            </a:r>
          </a:p>
        </p:txBody>
      </p:sp>
      <p:sp>
        <p:nvSpPr>
          <p:cNvPr id="5" name="Oval 4">
            <a:extLst>
              <a:ext uri="{FF2B5EF4-FFF2-40B4-BE49-F238E27FC236}">
                <a16:creationId xmlns:a16="http://schemas.microsoft.com/office/drawing/2014/main" id="{85952508-4833-7D93-0DB5-AB44559FD60A}"/>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6" name="Picture 5">
            <a:extLst>
              <a:ext uri="{FF2B5EF4-FFF2-40B4-BE49-F238E27FC236}">
                <a16:creationId xmlns:a16="http://schemas.microsoft.com/office/drawing/2014/main" id="{426588CC-2CF7-2DCE-F5B1-F1A68B0532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pic>
        <p:nvPicPr>
          <p:cNvPr id="9" name="Picture 8">
            <a:extLst>
              <a:ext uri="{FF2B5EF4-FFF2-40B4-BE49-F238E27FC236}">
                <a16:creationId xmlns:a16="http://schemas.microsoft.com/office/drawing/2014/main" id="{2321A763-3783-0FD0-2BBD-455EBD761CA5}"/>
              </a:ext>
            </a:extLst>
          </p:cNvPr>
          <p:cNvPicPr>
            <a:picLocks noChangeAspect="1"/>
          </p:cNvPicPr>
          <p:nvPr/>
        </p:nvPicPr>
        <p:blipFill>
          <a:blip r:embed="rId3"/>
          <a:stretch>
            <a:fillRect/>
          </a:stretch>
        </p:blipFill>
        <p:spPr>
          <a:xfrm>
            <a:off x="2625308" y="785091"/>
            <a:ext cx="5861244" cy="440394"/>
          </a:xfrm>
          <a:prstGeom prst="rect">
            <a:avLst/>
          </a:prstGeom>
        </p:spPr>
      </p:pic>
      <p:pic>
        <p:nvPicPr>
          <p:cNvPr id="11" name="Picture 10">
            <a:extLst>
              <a:ext uri="{FF2B5EF4-FFF2-40B4-BE49-F238E27FC236}">
                <a16:creationId xmlns:a16="http://schemas.microsoft.com/office/drawing/2014/main" id="{8F2964D4-CBC7-7091-88A6-ED3A686B545A}"/>
              </a:ext>
            </a:extLst>
          </p:cNvPr>
          <p:cNvPicPr>
            <a:picLocks noChangeAspect="1"/>
          </p:cNvPicPr>
          <p:nvPr/>
        </p:nvPicPr>
        <p:blipFill>
          <a:blip r:embed="rId4"/>
          <a:stretch>
            <a:fillRect/>
          </a:stretch>
        </p:blipFill>
        <p:spPr>
          <a:xfrm>
            <a:off x="2086312" y="1310348"/>
            <a:ext cx="6555025" cy="5433352"/>
          </a:xfrm>
          <a:prstGeom prst="rect">
            <a:avLst/>
          </a:prstGeom>
        </p:spPr>
      </p:pic>
    </p:spTree>
    <p:extLst>
      <p:ext uri="{BB962C8B-B14F-4D97-AF65-F5344CB8AC3E}">
        <p14:creationId xmlns:p14="http://schemas.microsoft.com/office/powerpoint/2010/main" val="9336910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07A54824-E50D-CFDA-76B6-0621C416CB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4244C6-B7D0-4075-262B-922AFF3FDF6F}"/>
              </a:ext>
            </a:extLst>
          </p:cNvPr>
          <p:cNvSpPr>
            <a:spLocks noGrp="1"/>
          </p:cNvSpPr>
          <p:nvPr>
            <p:ph type="title"/>
          </p:nvPr>
        </p:nvSpPr>
        <p:spPr>
          <a:xfrm>
            <a:off x="1849746" y="0"/>
            <a:ext cx="7949077" cy="785091"/>
          </a:xfrm>
        </p:spPr>
        <p:txBody>
          <a:bodyPr>
            <a:normAutofit/>
          </a:bodyPr>
          <a:lstStyle/>
          <a:p>
            <a:r>
              <a:rPr lang="en-MY" dirty="0">
                <a:solidFill>
                  <a:srgbClr val="002060"/>
                </a:solidFill>
              </a:rPr>
              <a:t>JUNIOR : CMOMMUNICATION MASTER III</a:t>
            </a:r>
          </a:p>
        </p:txBody>
      </p:sp>
      <p:sp>
        <p:nvSpPr>
          <p:cNvPr id="5" name="Oval 4">
            <a:extLst>
              <a:ext uri="{FF2B5EF4-FFF2-40B4-BE49-F238E27FC236}">
                <a16:creationId xmlns:a16="http://schemas.microsoft.com/office/drawing/2014/main" id="{0CBE5D2F-73F1-0610-5E35-59EA993E8EA3}"/>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9C3F50E-C86C-E34E-55DD-E87B6A3A31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pic>
        <p:nvPicPr>
          <p:cNvPr id="9" name="Picture 8">
            <a:extLst>
              <a:ext uri="{FF2B5EF4-FFF2-40B4-BE49-F238E27FC236}">
                <a16:creationId xmlns:a16="http://schemas.microsoft.com/office/drawing/2014/main" id="{9AED23DF-6EF9-3384-F88D-039EA9F1BA60}"/>
              </a:ext>
            </a:extLst>
          </p:cNvPr>
          <p:cNvPicPr>
            <a:picLocks noChangeAspect="1"/>
          </p:cNvPicPr>
          <p:nvPr/>
        </p:nvPicPr>
        <p:blipFill>
          <a:blip r:embed="rId3"/>
          <a:stretch>
            <a:fillRect/>
          </a:stretch>
        </p:blipFill>
        <p:spPr>
          <a:xfrm>
            <a:off x="1849746" y="685407"/>
            <a:ext cx="6229026" cy="2976183"/>
          </a:xfrm>
          <a:prstGeom prst="rect">
            <a:avLst/>
          </a:prstGeom>
        </p:spPr>
      </p:pic>
      <p:pic>
        <p:nvPicPr>
          <p:cNvPr id="11" name="Picture 10">
            <a:extLst>
              <a:ext uri="{FF2B5EF4-FFF2-40B4-BE49-F238E27FC236}">
                <a16:creationId xmlns:a16="http://schemas.microsoft.com/office/drawing/2014/main" id="{A7A97BBA-7921-A1B1-799E-ACA7D8A39902}"/>
              </a:ext>
            </a:extLst>
          </p:cNvPr>
          <p:cNvPicPr>
            <a:picLocks noChangeAspect="1"/>
          </p:cNvPicPr>
          <p:nvPr/>
        </p:nvPicPr>
        <p:blipFill>
          <a:blip r:embed="rId4"/>
          <a:stretch>
            <a:fillRect/>
          </a:stretch>
        </p:blipFill>
        <p:spPr>
          <a:xfrm>
            <a:off x="1849746" y="3661590"/>
            <a:ext cx="6229026" cy="2788867"/>
          </a:xfrm>
          <a:prstGeom prst="rect">
            <a:avLst/>
          </a:prstGeom>
        </p:spPr>
      </p:pic>
    </p:spTree>
    <p:extLst>
      <p:ext uri="{BB962C8B-B14F-4D97-AF65-F5344CB8AC3E}">
        <p14:creationId xmlns:p14="http://schemas.microsoft.com/office/powerpoint/2010/main" val="15295010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470FE1A8-4132-DD57-244A-0904330C73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41D409-8D91-E76B-30F4-A6B70016CEC4}"/>
              </a:ext>
            </a:extLst>
          </p:cNvPr>
          <p:cNvSpPr>
            <a:spLocks noGrp="1"/>
          </p:cNvSpPr>
          <p:nvPr>
            <p:ph type="title"/>
          </p:nvPr>
        </p:nvSpPr>
        <p:spPr>
          <a:xfrm>
            <a:off x="1849746" y="0"/>
            <a:ext cx="7949077" cy="785091"/>
          </a:xfrm>
        </p:spPr>
        <p:txBody>
          <a:bodyPr>
            <a:normAutofit/>
          </a:bodyPr>
          <a:lstStyle/>
          <a:p>
            <a:r>
              <a:rPr lang="en-MY" dirty="0">
                <a:solidFill>
                  <a:srgbClr val="002060"/>
                </a:solidFill>
              </a:rPr>
              <a:t>JUNIOR : CMOMMUNICATION MASTER III</a:t>
            </a:r>
          </a:p>
        </p:txBody>
      </p:sp>
      <p:sp>
        <p:nvSpPr>
          <p:cNvPr id="5" name="Oval 4">
            <a:extLst>
              <a:ext uri="{FF2B5EF4-FFF2-40B4-BE49-F238E27FC236}">
                <a16:creationId xmlns:a16="http://schemas.microsoft.com/office/drawing/2014/main" id="{EEADBEDA-9A6E-6D70-FC43-54EEA2DC97AC}"/>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D770A41-BC0A-7738-F982-DAFECD4D13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pic>
        <p:nvPicPr>
          <p:cNvPr id="4" name="Picture 3">
            <a:extLst>
              <a:ext uri="{FF2B5EF4-FFF2-40B4-BE49-F238E27FC236}">
                <a16:creationId xmlns:a16="http://schemas.microsoft.com/office/drawing/2014/main" id="{D00DA54A-0B47-FBC3-B792-6CCE668BF148}"/>
              </a:ext>
            </a:extLst>
          </p:cNvPr>
          <p:cNvPicPr>
            <a:picLocks noChangeAspect="1"/>
          </p:cNvPicPr>
          <p:nvPr/>
        </p:nvPicPr>
        <p:blipFill>
          <a:blip r:embed="rId3"/>
          <a:stretch>
            <a:fillRect/>
          </a:stretch>
        </p:blipFill>
        <p:spPr>
          <a:xfrm>
            <a:off x="1993450" y="618334"/>
            <a:ext cx="6677957" cy="5668166"/>
          </a:xfrm>
          <a:prstGeom prst="rect">
            <a:avLst/>
          </a:prstGeom>
        </p:spPr>
      </p:pic>
    </p:spTree>
    <p:extLst>
      <p:ext uri="{BB962C8B-B14F-4D97-AF65-F5344CB8AC3E}">
        <p14:creationId xmlns:p14="http://schemas.microsoft.com/office/powerpoint/2010/main" val="42163031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0445810A-942B-4B70-A941-5717E8FAE1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D122AE-BFC8-6316-E871-80311E2DFE20}"/>
              </a:ext>
            </a:extLst>
          </p:cNvPr>
          <p:cNvSpPr>
            <a:spLocks noGrp="1"/>
          </p:cNvSpPr>
          <p:nvPr>
            <p:ph type="title"/>
          </p:nvPr>
        </p:nvSpPr>
        <p:spPr>
          <a:xfrm>
            <a:off x="1849746" y="0"/>
            <a:ext cx="7949077" cy="785091"/>
          </a:xfrm>
        </p:spPr>
        <p:txBody>
          <a:bodyPr>
            <a:normAutofit/>
          </a:bodyPr>
          <a:lstStyle/>
          <a:p>
            <a:r>
              <a:rPr lang="en-MY" dirty="0">
                <a:solidFill>
                  <a:srgbClr val="002060"/>
                </a:solidFill>
              </a:rPr>
              <a:t>JUNIOR : CMOMMUNICATION MASTER III</a:t>
            </a:r>
          </a:p>
        </p:txBody>
      </p:sp>
      <p:sp>
        <p:nvSpPr>
          <p:cNvPr id="5" name="Oval 4">
            <a:extLst>
              <a:ext uri="{FF2B5EF4-FFF2-40B4-BE49-F238E27FC236}">
                <a16:creationId xmlns:a16="http://schemas.microsoft.com/office/drawing/2014/main" id="{FB4D7380-4D4E-82C3-263F-A5E16D804490}"/>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90284BE-2BE0-FEE4-9CAE-3909509E55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pic>
        <p:nvPicPr>
          <p:cNvPr id="7" name="Picture 6">
            <a:extLst>
              <a:ext uri="{FF2B5EF4-FFF2-40B4-BE49-F238E27FC236}">
                <a16:creationId xmlns:a16="http://schemas.microsoft.com/office/drawing/2014/main" id="{D0B30AA5-CD8D-F3FA-8534-53ED3E72B219}"/>
              </a:ext>
            </a:extLst>
          </p:cNvPr>
          <p:cNvPicPr>
            <a:picLocks noChangeAspect="1"/>
          </p:cNvPicPr>
          <p:nvPr/>
        </p:nvPicPr>
        <p:blipFill>
          <a:blip r:embed="rId3"/>
          <a:stretch>
            <a:fillRect/>
          </a:stretch>
        </p:blipFill>
        <p:spPr>
          <a:xfrm>
            <a:off x="1440140" y="685931"/>
            <a:ext cx="7030431" cy="1105054"/>
          </a:xfrm>
          <a:prstGeom prst="rect">
            <a:avLst/>
          </a:prstGeom>
        </p:spPr>
      </p:pic>
      <p:pic>
        <p:nvPicPr>
          <p:cNvPr id="9" name="Picture 8">
            <a:extLst>
              <a:ext uri="{FF2B5EF4-FFF2-40B4-BE49-F238E27FC236}">
                <a16:creationId xmlns:a16="http://schemas.microsoft.com/office/drawing/2014/main" id="{E98B3D33-EE5A-3178-A631-40431910AD87}"/>
              </a:ext>
            </a:extLst>
          </p:cNvPr>
          <p:cNvPicPr>
            <a:picLocks noChangeAspect="1"/>
          </p:cNvPicPr>
          <p:nvPr/>
        </p:nvPicPr>
        <p:blipFill>
          <a:blip r:embed="rId4"/>
          <a:stretch>
            <a:fillRect/>
          </a:stretch>
        </p:blipFill>
        <p:spPr>
          <a:xfrm>
            <a:off x="868560" y="1790985"/>
            <a:ext cx="7602011" cy="3439005"/>
          </a:xfrm>
          <a:prstGeom prst="rect">
            <a:avLst/>
          </a:prstGeom>
        </p:spPr>
      </p:pic>
    </p:spTree>
    <p:extLst>
      <p:ext uri="{BB962C8B-B14F-4D97-AF65-F5344CB8AC3E}">
        <p14:creationId xmlns:p14="http://schemas.microsoft.com/office/powerpoint/2010/main" val="28205578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F14CDE2A-CF47-7C7B-D9EA-5C0C4649F0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746C5B-2001-FE98-75B4-2D508B9AB65C}"/>
              </a:ext>
            </a:extLst>
          </p:cNvPr>
          <p:cNvSpPr>
            <a:spLocks noGrp="1"/>
          </p:cNvSpPr>
          <p:nvPr>
            <p:ph type="title"/>
          </p:nvPr>
        </p:nvSpPr>
        <p:spPr>
          <a:xfrm>
            <a:off x="1849746" y="0"/>
            <a:ext cx="7949077" cy="785091"/>
          </a:xfrm>
        </p:spPr>
        <p:txBody>
          <a:bodyPr>
            <a:normAutofit/>
          </a:bodyPr>
          <a:lstStyle/>
          <a:p>
            <a:r>
              <a:rPr lang="en-MY" dirty="0">
                <a:solidFill>
                  <a:srgbClr val="002060"/>
                </a:solidFill>
              </a:rPr>
              <a:t>JUNIOR : CMOMMUNICATION MASTER III</a:t>
            </a:r>
          </a:p>
        </p:txBody>
      </p:sp>
      <p:sp>
        <p:nvSpPr>
          <p:cNvPr id="5" name="Oval 4">
            <a:extLst>
              <a:ext uri="{FF2B5EF4-FFF2-40B4-BE49-F238E27FC236}">
                <a16:creationId xmlns:a16="http://schemas.microsoft.com/office/drawing/2014/main" id="{AE525D99-6C5A-3E21-B955-DF5CC6B6DE26}"/>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F266191-1339-3483-9829-74EF159BB6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pic>
        <p:nvPicPr>
          <p:cNvPr id="4" name="Picture 3">
            <a:extLst>
              <a:ext uri="{FF2B5EF4-FFF2-40B4-BE49-F238E27FC236}">
                <a16:creationId xmlns:a16="http://schemas.microsoft.com/office/drawing/2014/main" id="{36F1A413-AB45-BB7F-6C82-2E4BFABFB4A5}"/>
              </a:ext>
            </a:extLst>
          </p:cNvPr>
          <p:cNvPicPr>
            <a:picLocks noChangeAspect="1"/>
          </p:cNvPicPr>
          <p:nvPr/>
        </p:nvPicPr>
        <p:blipFill>
          <a:blip r:embed="rId3"/>
          <a:stretch>
            <a:fillRect/>
          </a:stretch>
        </p:blipFill>
        <p:spPr>
          <a:xfrm>
            <a:off x="1361569" y="685931"/>
            <a:ext cx="7535327" cy="5982535"/>
          </a:xfrm>
          <a:prstGeom prst="rect">
            <a:avLst/>
          </a:prstGeom>
        </p:spPr>
      </p:pic>
    </p:spTree>
    <p:extLst>
      <p:ext uri="{BB962C8B-B14F-4D97-AF65-F5344CB8AC3E}">
        <p14:creationId xmlns:p14="http://schemas.microsoft.com/office/powerpoint/2010/main" val="27268127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E142C0BA-A605-2EBA-6C1D-DC06CB3D15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912F27-855D-1E2D-8E57-3F2A068EEAFD}"/>
              </a:ext>
            </a:extLst>
          </p:cNvPr>
          <p:cNvSpPr>
            <a:spLocks noGrp="1"/>
          </p:cNvSpPr>
          <p:nvPr>
            <p:ph type="title"/>
          </p:nvPr>
        </p:nvSpPr>
        <p:spPr>
          <a:xfrm>
            <a:off x="1849746" y="0"/>
            <a:ext cx="7949077" cy="785091"/>
          </a:xfrm>
        </p:spPr>
        <p:txBody>
          <a:bodyPr>
            <a:normAutofit/>
          </a:bodyPr>
          <a:lstStyle/>
          <a:p>
            <a:r>
              <a:rPr lang="en-MY" dirty="0">
                <a:solidFill>
                  <a:srgbClr val="002060"/>
                </a:solidFill>
              </a:rPr>
              <a:t>JUNIOR : CMOMMUNICATION MASTER III</a:t>
            </a:r>
          </a:p>
        </p:txBody>
      </p:sp>
      <p:sp>
        <p:nvSpPr>
          <p:cNvPr id="5" name="Oval 4">
            <a:extLst>
              <a:ext uri="{FF2B5EF4-FFF2-40B4-BE49-F238E27FC236}">
                <a16:creationId xmlns:a16="http://schemas.microsoft.com/office/drawing/2014/main" id="{C3FE62C5-C772-4FAF-E161-725BCB014BC8}"/>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3874BD3-BC3C-D4D4-22C0-B89D87A4C0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pic>
        <p:nvPicPr>
          <p:cNvPr id="7" name="Picture 6">
            <a:extLst>
              <a:ext uri="{FF2B5EF4-FFF2-40B4-BE49-F238E27FC236}">
                <a16:creationId xmlns:a16="http://schemas.microsoft.com/office/drawing/2014/main" id="{5201F277-0FA8-103B-BAD5-1A7166FC2635}"/>
              </a:ext>
            </a:extLst>
          </p:cNvPr>
          <p:cNvPicPr>
            <a:picLocks noChangeAspect="1"/>
          </p:cNvPicPr>
          <p:nvPr/>
        </p:nvPicPr>
        <p:blipFill>
          <a:blip r:embed="rId3"/>
          <a:stretch>
            <a:fillRect/>
          </a:stretch>
        </p:blipFill>
        <p:spPr>
          <a:xfrm>
            <a:off x="1773449" y="685931"/>
            <a:ext cx="7287642" cy="5753903"/>
          </a:xfrm>
          <a:prstGeom prst="rect">
            <a:avLst/>
          </a:prstGeom>
        </p:spPr>
      </p:pic>
    </p:spTree>
    <p:extLst>
      <p:ext uri="{BB962C8B-B14F-4D97-AF65-F5344CB8AC3E}">
        <p14:creationId xmlns:p14="http://schemas.microsoft.com/office/powerpoint/2010/main" val="41971796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323A7102-AE33-A1F9-9A77-EFF73E76D6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0CD938-6CCB-2528-1CBE-A2CE6CFD4843}"/>
              </a:ext>
            </a:extLst>
          </p:cNvPr>
          <p:cNvSpPr>
            <a:spLocks noGrp="1"/>
          </p:cNvSpPr>
          <p:nvPr>
            <p:ph type="title"/>
          </p:nvPr>
        </p:nvSpPr>
        <p:spPr>
          <a:xfrm>
            <a:off x="1849746" y="0"/>
            <a:ext cx="7949077" cy="785091"/>
          </a:xfrm>
        </p:spPr>
        <p:txBody>
          <a:bodyPr>
            <a:normAutofit/>
          </a:bodyPr>
          <a:lstStyle/>
          <a:p>
            <a:r>
              <a:rPr lang="en-MY" dirty="0">
                <a:solidFill>
                  <a:srgbClr val="002060"/>
                </a:solidFill>
              </a:rPr>
              <a:t>JUNIOR : CMOMMUNICATION MASTER III</a:t>
            </a:r>
          </a:p>
        </p:txBody>
      </p:sp>
      <p:sp>
        <p:nvSpPr>
          <p:cNvPr id="5" name="Oval 4">
            <a:extLst>
              <a:ext uri="{FF2B5EF4-FFF2-40B4-BE49-F238E27FC236}">
                <a16:creationId xmlns:a16="http://schemas.microsoft.com/office/drawing/2014/main" id="{1C97D346-FBE7-532C-49C7-9ABC6C6E352F}"/>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5A64F96-CBAA-AE16-C14A-B8DB152FE0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pic>
        <p:nvPicPr>
          <p:cNvPr id="4" name="Picture 3">
            <a:extLst>
              <a:ext uri="{FF2B5EF4-FFF2-40B4-BE49-F238E27FC236}">
                <a16:creationId xmlns:a16="http://schemas.microsoft.com/office/drawing/2014/main" id="{9F6E4733-BCE3-7F9A-0B06-171978A673E0}"/>
              </a:ext>
            </a:extLst>
          </p:cNvPr>
          <p:cNvPicPr>
            <a:picLocks noChangeAspect="1"/>
          </p:cNvPicPr>
          <p:nvPr/>
        </p:nvPicPr>
        <p:blipFill>
          <a:blip r:embed="rId3"/>
          <a:stretch>
            <a:fillRect/>
          </a:stretch>
        </p:blipFill>
        <p:spPr>
          <a:xfrm>
            <a:off x="1569331" y="637367"/>
            <a:ext cx="6481160" cy="2791633"/>
          </a:xfrm>
          <a:prstGeom prst="rect">
            <a:avLst/>
          </a:prstGeom>
        </p:spPr>
      </p:pic>
      <p:pic>
        <p:nvPicPr>
          <p:cNvPr id="9" name="Picture 8">
            <a:extLst>
              <a:ext uri="{FF2B5EF4-FFF2-40B4-BE49-F238E27FC236}">
                <a16:creationId xmlns:a16="http://schemas.microsoft.com/office/drawing/2014/main" id="{7ECA1253-7990-7C48-D578-A36337242C8C}"/>
              </a:ext>
            </a:extLst>
          </p:cNvPr>
          <p:cNvPicPr>
            <a:picLocks noChangeAspect="1"/>
          </p:cNvPicPr>
          <p:nvPr/>
        </p:nvPicPr>
        <p:blipFill>
          <a:blip r:embed="rId4"/>
          <a:stretch>
            <a:fillRect/>
          </a:stretch>
        </p:blipFill>
        <p:spPr>
          <a:xfrm>
            <a:off x="1953341" y="3429971"/>
            <a:ext cx="6285686" cy="3329030"/>
          </a:xfrm>
          <a:prstGeom prst="rect">
            <a:avLst/>
          </a:prstGeom>
        </p:spPr>
      </p:pic>
    </p:spTree>
    <p:extLst>
      <p:ext uri="{BB962C8B-B14F-4D97-AF65-F5344CB8AC3E}">
        <p14:creationId xmlns:p14="http://schemas.microsoft.com/office/powerpoint/2010/main" val="23666804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15EC437B-7D60-C47B-E379-34E1DCB65F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53DAD4-E15F-C714-9278-E31EA64985CB}"/>
              </a:ext>
            </a:extLst>
          </p:cNvPr>
          <p:cNvSpPr>
            <a:spLocks noGrp="1"/>
          </p:cNvSpPr>
          <p:nvPr>
            <p:ph type="title"/>
          </p:nvPr>
        </p:nvSpPr>
        <p:spPr>
          <a:xfrm>
            <a:off x="1849746" y="0"/>
            <a:ext cx="7949077" cy="785091"/>
          </a:xfrm>
        </p:spPr>
        <p:txBody>
          <a:bodyPr>
            <a:normAutofit/>
          </a:bodyPr>
          <a:lstStyle/>
          <a:p>
            <a:r>
              <a:rPr lang="en-MY" dirty="0">
                <a:solidFill>
                  <a:srgbClr val="002060"/>
                </a:solidFill>
              </a:rPr>
              <a:t>JUNIOR : CMOMMUNICATION MASTER III</a:t>
            </a:r>
          </a:p>
        </p:txBody>
      </p:sp>
      <p:sp>
        <p:nvSpPr>
          <p:cNvPr id="5" name="Oval 4">
            <a:extLst>
              <a:ext uri="{FF2B5EF4-FFF2-40B4-BE49-F238E27FC236}">
                <a16:creationId xmlns:a16="http://schemas.microsoft.com/office/drawing/2014/main" id="{10B7AF44-19F8-5162-16BB-FB2628E96E99}"/>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643D455-AB90-3798-8C3E-09D24DE125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pic>
        <p:nvPicPr>
          <p:cNvPr id="7" name="Picture 6">
            <a:extLst>
              <a:ext uri="{FF2B5EF4-FFF2-40B4-BE49-F238E27FC236}">
                <a16:creationId xmlns:a16="http://schemas.microsoft.com/office/drawing/2014/main" id="{A0CB707E-6019-21C0-978F-900369CA43EF}"/>
              </a:ext>
            </a:extLst>
          </p:cNvPr>
          <p:cNvPicPr>
            <a:picLocks noChangeAspect="1"/>
          </p:cNvPicPr>
          <p:nvPr/>
        </p:nvPicPr>
        <p:blipFill>
          <a:blip r:embed="rId3"/>
          <a:stretch>
            <a:fillRect/>
          </a:stretch>
        </p:blipFill>
        <p:spPr>
          <a:xfrm>
            <a:off x="1053642" y="685931"/>
            <a:ext cx="7030431" cy="3972479"/>
          </a:xfrm>
          <a:prstGeom prst="rect">
            <a:avLst/>
          </a:prstGeom>
        </p:spPr>
      </p:pic>
      <p:pic>
        <p:nvPicPr>
          <p:cNvPr id="10" name="Picture 9">
            <a:extLst>
              <a:ext uri="{FF2B5EF4-FFF2-40B4-BE49-F238E27FC236}">
                <a16:creationId xmlns:a16="http://schemas.microsoft.com/office/drawing/2014/main" id="{F932F4A2-8780-56FF-6833-41E0ADC88B7C}"/>
              </a:ext>
            </a:extLst>
          </p:cNvPr>
          <p:cNvPicPr>
            <a:picLocks noChangeAspect="1"/>
          </p:cNvPicPr>
          <p:nvPr/>
        </p:nvPicPr>
        <p:blipFill>
          <a:blip r:embed="rId4"/>
          <a:stretch>
            <a:fillRect/>
          </a:stretch>
        </p:blipFill>
        <p:spPr>
          <a:xfrm>
            <a:off x="8084073" y="1310348"/>
            <a:ext cx="3787103" cy="3340624"/>
          </a:xfrm>
          <a:prstGeom prst="rect">
            <a:avLst/>
          </a:prstGeom>
        </p:spPr>
      </p:pic>
    </p:spTree>
    <p:extLst>
      <p:ext uri="{BB962C8B-B14F-4D97-AF65-F5344CB8AC3E}">
        <p14:creationId xmlns:p14="http://schemas.microsoft.com/office/powerpoint/2010/main" val="13602040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F278412-0A8D-416D-9004-D73AF4D8C49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81904" y="1921910"/>
            <a:ext cx="10229022" cy="4358154"/>
          </a:xfrm>
          <a:prstGeom prst="rect">
            <a:avLst/>
          </a:prstGeom>
        </p:spPr>
      </p:pic>
      <p:sp>
        <p:nvSpPr>
          <p:cNvPr id="2" name="Title 1">
            <a:extLst>
              <a:ext uri="{FF2B5EF4-FFF2-40B4-BE49-F238E27FC236}">
                <a16:creationId xmlns:a16="http://schemas.microsoft.com/office/drawing/2014/main" id="{E4E60B32-2FCF-46AB-86CA-A0ED58BBF3BA}"/>
              </a:ext>
            </a:extLst>
          </p:cNvPr>
          <p:cNvSpPr>
            <a:spLocks noGrp="1"/>
          </p:cNvSpPr>
          <p:nvPr>
            <p:ph type="title"/>
          </p:nvPr>
        </p:nvSpPr>
        <p:spPr>
          <a:xfrm>
            <a:off x="2627168" y="454650"/>
            <a:ext cx="7269017" cy="785091"/>
          </a:xfrm>
        </p:spPr>
        <p:txBody>
          <a:bodyPr/>
          <a:lstStyle/>
          <a:p>
            <a:r>
              <a:rPr lang="en-MY" dirty="0">
                <a:solidFill>
                  <a:srgbClr val="002060"/>
                </a:solidFill>
              </a:rPr>
              <a:t>ROBOT BOWLING GAME FIELD</a:t>
            </a:r>
          </a:p>
        </p:txBody>
      </p:sp>
      <p:sp>
        <p:nvSpPr>
          <p:cNvPr id="6" name="Oval 5"/>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4AA0541D-ADDC-904E-9811-F650E0CA1D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Tree>
    <p:extLst>
      <p:ext uri="{BB962C8B-B14F-4D97-AF65-F5344CB8AC3E}">
        <p14:creationId xmlns:p14="http://schemas.microsoft.com/office/powerpoint/2010/main" val="34209527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C6DB63DA-18E9-75E1-70E6-0DD2F24F70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A6951E-674F-0E31-9777-B2E7BD210C8C}"/>
              </a:ext>
            </a:extLst>
          </p:cNvPr>
          <p:cNvSpPr>
            <a:spLocks noGrp="1"/>
          </p:cNvSpPr>
          <p:nvPr>
            <p:ph type="title"/>
          </p:nvPr>
        </p:nvSpPr>
        <p:spPr>
          <a:xfrm>
            <a:off x="1894888" y="0"/>
            <a:ext cx="7949077" cy="785091"/>
          </a:xfrm>
        </p:spPr>
        <p:txBody>
          <a:bodyPr>
            <a:normAutofit/>
          </a:bodyPr>
          <a:lstStyle/>
          <a:p>
            <a:r>
              <a:rPr lang="en-MY" dirty="0">
                <a:solidFill>
                  <a:srgbClr val="002060"/>
                </a:solidFill>
              </a:rPr>
              <a:t>JUNIOR : WANDERING PLANET III</a:t>
            </a:r>
          </a:p>
        </p:txBody>
      </p:sp>
      <p:sp>
        <p:nvSpPr>
          <p:cNvPr id="5" name="Oval 4">
            <a:extLst>
              <a:ext uri="{FF2B5EF4-FFF2-40B4-BE49-F238E27FC236}">
                <a16:creationId xmlns:a16="http://schemas.microsoft.com/office/drawing/2014/main" id="{02851C7B-4611-0208-2834-303937990368}"/>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D954065-7F10-8E91-A7B6-7B1BCC344C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pic>
        <p:nvPicPr>
          <p:cNvPr id="4" name="Picture 3">
            <a:extLst>
              <a:ext uri="{FF2B5EF4-FFF2-40B4-BE49-F238E27FC236}">
                <a16:creationId xmlns:a16="http://schemas.microsoft.com/office/drawing/2014/main" id="{A5ECBCFC-4390-A843-B2D5-FD97D2B1135F}"/>
              </a:ext>
            </a:extLst>
          </p:cNvPr>
          <p:cNvPicPr>
            <a:picLocks noChangeAspect="1"/>
          </p:cNvPicPr>
          <p:nvPr/>
        </p:nvPicPr>
        <p:blipFill>
          <a:blip r:embed="rId3"/>
          <a:stretch>
            <a:fillRect/>
          </a:stretch>
        </p:blipFill>
        <p:spPr>
          <a:xfrm>
            <a:off x="1894888" y="1328444"/>
            <a:ext cx="8402223" cy="4201111"/>
          </a:xfrm>
          <a:prstGeom prst="rect">
            <a:avLst/>
          </a:prstGeom>
        </p:spPr>
      </p:pic>
      <p:sp>
        <p:nvSpPr>
          <p:cNvPr id="3" name="Rectangle 2">
            <a:extLst>
              <a:ext uri="{FF2B5EF4-FFF2-40B4-BE49-F238E27FC236}">
                <a16:creationId xmlns:a16="http://schemas.microsoft.com/office/drawing/2014/main" id="{F5A5BFE8-F06B-7F3F-F478-D13EF7531A10}"/>
              </a:ext>
            </a:extLst>
          </p:cNvPr>
          <p:cNvSpPr/>
          <p:nvPr/>
        </p:nvSpPr>
        <p:spPr>
          <a:xfrm>
            <a:off x="3601039" y="1725105"/>
            <a:ext cx="1640264" cy="1885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53949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E826CC4D-AA6B-2862-E58A-D633D68FB9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F3B4A1-BCB9-92D5-FF64-32A03D138D13}"/>
              </a:ext>
            </a:extLst>
          </p:cNvPr>
          <p:cNvSpPr>
            <a:spLocks noGrp="1"/>
          </p:cNvSpPr>
          <p:nvPr>
            <p:ph type="title"/>
          </p:nvPr>
        </p:nvSpPr>
        <p:spPr>
          <a:xfrm>
            <a:off x="1894888" y="0"/>
            <a:ext cx="7949077" cy="785091"/>
          </a:xfrm>
        </p:spPr>
        <p:txBody>
          <a:bodyPr>
            <a:normAutofit/>
          </a:bodyPr>
          <a:lstStyle/>
          <a:p>
            <a:r>
              <a:rPr lang="en-MY" dirty="0">
                <a:solidFill>
                  <a:srgbClr val="002060"/>
                </a:solidFill>
              </a:rPr>
              <a:t>JUNIOR : WANDERING PLANET III</a:t>
            </a:r>
          </a:p>
        </p:txBody>
      </p:sp>
      <p:sp>
        <p:nvSpPr>
          <p:cNvPr id="5" name="Oval 4">
            <a:extLst>
              <a:ext uri="{FF2B5EF4-FFF2-40B4-BE49-F238E27FC236}">
                <a16:creationId xmlns:a16="http://schemas.microsoft.com/office/drawing/2014/main" id="{CDB6D225-E944-6950-53F6-1929A09D88A8}"/>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43FD00E-C8D0-F2D6-C143-23C5B35A99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pic>
        <p:nvPicPr>
          <p:cNvPr id="7" name="Picture 6">
            <a:extLst>
              <a:ext uri="{FF2B5EF4-FFF2-40B4-BE49-F238E27FC236}">
                <a16:creationId xmlns:a16="http://schemas.microsoft.com/office/drawing/2014/main" id="{A4B39F79-E6C6-B4D7-C378-7D2F59CB6E1B}"/>
              </a:ext>
            </a:extLst>
          </p:cNvPr>
          <p:cNvPicPr>
            <a:picLocks noChangeAspect="1"/>
          </p:cNvPicPr>
          <p:nvPr/>
        </p:nvPicPr>
        <p:blipFill>
          <a:blip r:embed="rId3"/>
          <a:stretch>
            <a:fillRect/>
          </a:stretch>
        </p:blipFill>
        <p:spPr>
          <a:xfrm>
            <a:off x="1725220" y="685931"/>
            <a:ext cx="7497221" cy="4010585"/>
          </a:xfrm>
          <a:prstGeom prst="rect">
            <a:avLst/>
          </a:prstGeom>
        </p:spPr>
      </p:pic>
      <p:pic>
        <p:nvPicPr>
          <p:cNvPr id="9" name="Picture 8">
            <a:extLst>
              <a:ext uri="{FF2B5EF4-FFF2-40B4-BE49-F238E27FC236}">
                <a16:creationId xmlns:a16="http://schemas.microsoft.com/office/drawing/2014/main" id="{BFB9061C-6BCA-490D-D5FF-EEEA88812B02}"/>
              </a:ext>
            </a:extLst>
          </p:cNvPr>
          <p:cNvPicPr>
            <a:picLocks noChangeAspect="1"/>
          </p:cNvPicPr>
          <p:nvPr/>
        </p:nvPicPr>
        <p:blipFill>
          <a:blip r:embed="rId4"/>
          <a:stretch>
            <a:fillRect/>
          </a:stretch>
        </p:blipFill>
        <p:spPr>
          <a:xfrm>
            <a:off x="2239642" y="4838741"/>
            <a:ext cx="6982799" cy="819264"/>
          </a:xfrm>
          <a:prstGeom prst="rect">
            <a:avLst/>
          </a:prstGeom>
        </p:spPr>
      </p:pic>
    </p:spTree>
    <p:extLst>
      <p:ext uri="{BB962C8B-B14F-4D97-AF65-F5344CB8AC3E}">
        <p14:creationId xmlns:p14="http://schemas.microsoft.com/office/powerpoint/2010/main" val="14327550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6A89E0A7-03C3-31D8-4931-6E866EAC31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F175DE-510C-8515-3483-A2501F81ECE5}"/>
              </a:ext>
            </a:extLst>
          </p:cNvPr>
          <p:cNvSpPr>
            <a:spLocks noGrp="1"/>
          </p:cNvSpPr>
          <p:nvPr>
            <p:ph type="title"/>
          </p:nvPr>
        </p:nvSpPr>
        <p:spPr>
          <a:xfrm>
            <a:off x="1894888" y="0"/>
            <a:ext cx="7949077" cy="785091"/>
          </a:xfrm>
        </p:spPr>
        <p:txBody>
          <a:bodyPr>
            <a:normAutofit/>
          </a:bodyPr>
          <a:lstStyle/>
          <a:p>
            <a:r>
              <a:rPr lang="en-MY" dirty="0">
                <a:solidFill>
                  <a:srgbClr val="002060"/>
                </a:solidFill>
              </a:rPr>
              <a:t>JUNIOR : WANDERING PLANET III</a:t>
            </a:r>
          </a:p>
        </p:txBody>
      </p:sp>
      <p:sp>
        <p:nvSpPr>
          <p:cNvPr id="5" name="Oval 4">
            <a:extLst>
              <a:ext uri="{FF2B5EF4-FFF2-40B4-BE49-F238E27FC236}">
                <a16:creationId xmlns:a16="http://schemas.microsoft.com/office/drawing/2014/main" id="{5439737D-80DA-BA9C-BB64-98BA5CDCB393}"/>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6B2B364-B701-DFE5-5BD6-C5A8137861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pic>
        <p:nvPicPr>
          <p:cNvPr id="4" name="Picture 3">
            <a:extLst>
              <a:ext uri="{FF2B5EF4-FFF2-40B4-BE49-F238E27FC236}">
                <a16:creationId xmlns:a16="http://schemas.microsoft.com/office/drawing/2014/main" id="{0D0E890D-34B6-2C8B-9CD9-359D712A00D8}"/>
              </a:ext>
            </a:extLst>
          </p:cNvPr>
          <p:cNvPicPr>
            <a:picLocks noChangeAspect="1"/>
          </p:cNvPicPr>
          <p:nvPr/>
        </p:nvPicPr>
        <p:blipFill>
          <a:blip r:embed="rId3"/>
          <a:stretch>
            <a:fillRect/>
          </a:stretch>
        </p:blipFill>
        <p:spPr>
          <a:xfrm>
            <a:off x="1894888" y="606977"/>
            <a:ext cx="6787199" cy="6136723"/>
          </a:xfrm>
          <a:prstGeom prst="rect">
            <a:avLst/>
          </a:prstGeom>
        </p:spPr>
      </p:pic>
    </p:spTree>
    <p:extLst>
      <p:ext uri="{BB962C8B-B14F-4D97-AF65-F5344CB8AC3E}">
        <p14:creationId xmlns:p14="http://schemas.microsoft.com/office/powerpoint/2010/main" val="31528908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ED283B0A-7B36-6ACD-4A1E-3A63E48F49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35D3F4-92BD-A941-C52A-A9625D831205}"/>
              </a:ext>
            </a:extLst>
          </p:cNvPr>
          <p:cNvSpPr>
            <a:spLocks noGrp="1"/>
          </p:cNvSpPr>
          <p:nvPr>
            <p:ph type="title"/>
          </p:nvPr>
        </p:nvSpPr>
        <p:spPr>
          <a:xfrm>
            <a:off x="1894888" y="0"/>
            <a:ext cx="7949077" cy="785091"/>
          </a:xfrm>
        </p:spPr>
        <p:txBody>
          <a:bodyPr>
            <a:normAutofit/>
          </a:bodyPr>
          <a:lstStyle/>
          <a:p>
            <a:r>
              <a:rPr lang="en-MY" dirty="0">
                <a:solidFill>
                  <a:srgbClr val="002060"/>
                </a:solidFill>
              </a:rPr>
              <a:t>JUNIOR : WANDERING PLANET III</a:t>
            </a:r>
          </a:p>
        </p:txBody>
      </p:sp>
      <p:sp>
        <p:nvSpPr>
          <p:cNvPr id="5" name="Oval 4">
            <a:extLst>
              <a:ext uri="{FF2B5EF4-FFF2-40B4-BE49-F238E27FC236}">
                <a16:creationId xmlns:a16="http://schemas.microsoft.com/office/drawing/2014/main" id="{1F1EA62C-26EC-4F9E-2995-AA136F264F71}"/>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5F55DE3-5133-F5B0-27FD-8743BC7FAA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pic>
        <p:nvPicPr>
          <p:cNvPr id="7" name="Picture 6">
            <a:extLst>
              <a:ext uri="{FF2B5EF4-FFF2-40B4-BE49-F238E27FC236}">
                <a16:creationId xmlns:a16="http://schemas.microsoft.com/office/drawing/2014/main" id="{26C1BC29-F039-9076-664C-AACEF8B34358}"/>
              </a:ext>
            </a:extLst>
          </p:cNvPr>
          <p:cNvPicPr>
            <a:picLocks noChangeAspect="1"/>
          </p:cNvPicPr>
          <p:nvPr/>
        </p:nvPicPr>
        <p:blipFill>
          <a:blip r:embed="rId3"/>
          <a:stretch>
            <a:fillRect/>
          </a:stretch>
        </p:blipFill>
        <p:spPr>
          <a:xfrm>
            <a:off x="2245983" y="763377"/>
            <a:ext cx="7059010" cy="2000529"/>
          </a:xfrm>
          <a:prstGeom prst="rect">
            <a:avLst/>
          </a:prstGeom>
        </p:spPr>
      </p:pic>
      <p:pic>
        <p:nvPicPr>
          <p:cNvPr id="9" name="Picture 8">
            <a:extLst>
              <a:ext uri="{FF2B5EF4-FFF2-40B4-BE49-F238E27FC236}">
                <a16:creationId xmlns:a16="http://schemas.microsoft.com/office/drawing/2014/main" id="{101BA014-516E-5A45-252F-2AD6BA1302A7}"/>
              </a:ext>
            </a:extLst>
          </p:cNvPr>
          <p:cNvPicPr>
            <a:picLocks noChangeAspect="1"/>
          </p:cNvPicPr>
          <p:nvPr/>
        </p:nvPicPr>
        <p:blipFill>
          <a:blip r:embed="rId4"/>
          <a:stretch>
            <a:fillRect/>
          </a:stretch>
        </p:blipFill>
        <p:spPr>
          <a:xfrm>
            <a:off x="1067714" y="2867601"/>
            <a:ext cx="7621064" cy="3705742"/>
          </a:xfrm>
          <a:prstGeom prst="rect">
            <a:avLst/>
          </a:prstGeom>
        </p:spPr>
      </p:pic>
    </p:spTree>
    <p:extLst>
      <p:ext uri="{BB962C8B-B14F-4D97-AF65-F5344CB8AC3E}">
        <p14:creationId xmlns:p14="http://schemas.microsoft.com/office/powerpoint/2010/main" val="140954305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2A61D577-3D2B-3FB4-C7B4-25D648D998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DFFCE1-F2ED-C8FE-7AAB-C005FD165C31}"/>
              </a:ext>
            </a:extLst>
          </p:cNvPr>
          <p:cNvSpPr>
            <a:spLocks noGrp="1"/>
          </p:cNvSpPr>
          <p:nvPr>
            <p:ph type="title"/>
          </p:nvPr>
        </p:nvSpPr>
        <p:spPr>
          <a:xfrm>
            <a:off x="1894888" y="0"/>
            <a:ext cx="7949077" cy="785091"/>
          </a:xfrm>
        </p:spPr>
        <p:txBody>
          <a:bodyPr>
            <a:normAutofit/>
          </a:bodyPr>
          <a:lstStyle/>
          <a:p>
            <a:r>
              <a:rPr lang="en-MY" dirty="0">
                <a:solidFill>
                  <a:srgbClr val="002060"/>
                </a:solidFill>
              </a:rPr>
              <a:t>JUNIOR : WANDERING PLANET III</a:t>
            </a:r>
          </a:p>
        </p:txBody>
      </p:sp>
      <p:sp>
        <p:nvSpPr>
          <p:cNvPr id="5" name="Oval 4">
            <a:extLst>
              <a:ext uri="{FF2B5EF4-FFF2-40B4-BE49-F238E27FC236}">
                <a16:creationId xmlns:a16="http://schemas.microsoft.com/office/drawing/2014/main" id="{55F8E698-FACF-B7E6-96C2-705DA578695E}"/>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3089066-C829-83C8-2A28-9E5DDB32CE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pic>
        <p:nvPicPr>
          <p:cNvPr id="4" name="Picture 3">
            <a:extLst>
              <a:ext uri="{FF2B5EF4-FFF2-40B4-BE49-F238E27FC236}">
                <a16:creationId xmlns:a16="http://schemas.microsoft.com/office/drawing/2014/main" id="{22633368-CF63-B35C-1B5D-EF9769C113E9}"/>
              </a:ext>
            </a:extLst>
          </p:cNvPr>
          <p:cNvPicPr>
            <a:picLocks noChangeAspect="1"/>
          </p:cNvPicPr>
          <p:nvPr/>
        </p:nvPicPr>
        <p:blipFill>
          <a:blip r:embed="rId3"/>
          <a:stretch>
            <a:fillRect/>
          </a:stretch>
        </p:blipFill>
        <p:spPr>
          <a:xfrm>
            <a:off x="1522096" y="685931"/>
            <a:ext cx="6854873" cy="5916203"/>
          </a:xfrm>
          <a:prstGeom prst="rect">
            <a:avLst/>
          </a:prstGeom>
        </p:spPr>
      </p:pic>
    </p:spTree>
    <p:extLst>
      <p:ext uri="{BB962C8B-B14F-4D97-AF65-F5344CB8AC3E}">
        <p14:creationId xmlns:p14="http://schemas.microsoft.com/office/powerpoint/2010/main" val="331444529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77CD34AF-5168-242E-D6C7-EAC40DE348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EF6B19-C325-18A3-26AB-00E7C1397C95}"/>
              </a:ext>
            </a:extLst>
          </p:cNvPr>
          <p:cNvSpPr>
            <a:spLocks noGrp="1"/>
          </p:cNvSpPr>
          <p:nvPr>
            <p:ph type="title"/>
          </p:nvPr>
        </p:nvSpPr>
        <p:spPr>
          <a:xfrm>
            <a:off x="1894888" y="0"/>
            <a:ext cx="7949077" cy="785091"/>
          </a:xfrm>
        </p:spPr>
        <p:txBody>
          <a:bodyPr>
            <a:normAutofit/>
          </a:bodyPr>
          <a:lstStyle/>
          <a:p>
            <a:r>
              <a:rPr lang="en-MY" dirty="0">
                <a:solidFill>
                  <a:srgbClr val="002060"/>
                </a:solidFill>
              </a:rPr>
              <a:t>JUNIOR : WANDERING PLANET III</a:t>
            </a:r>
          </a:p>
        </p:txBody>
      </p:sp>
      <p:sp>
        <p:nvSpPr>
          <p:cNvPr id="5" name="Oval 4">
            <a:extLst>
              <a:ext uri="{FF2B5EF4-FFF2-40B4-BE49-F238E27FC236}">
                <a16:creationId xmlns:a16="http://schemas.microsoft.com/office/drawing/2014/main" id="{CF79489E-0D6F-EB5F-EC2F-60C4B066DE7E}"/>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18F9456-6881-E653-23AA-54B62D55FC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pic>
        <p:nvPicPr>
          <p:cNvPr id="7" name="Picture 6">
            <a:extLst>
              <a:ext uri="{FF2B5EF4-FFF2-40B4-BE49-F238E27FC236}">
                <a16:creationId xmlns:a16="http://schemas.microsoft.com/office/drawing/2014/main" id="{9365CAF6-24DF-19C3-FEAD-C07480163FDB}"/>
              </a:ext>
            </a:extLst>
          </p:cNvPr>
          <p:cNvPicPr>
            <a:picLocks noChangeAspect="1"/>
          </p:cNvPicPr>
          <p:nvPr/>
        </p:nvPicPr>
        <p:blipFill>
          <a:blip r:embed="rId3"/>
          <a:stretch>
            <a:fillRect/>
          </a:stretch>
        </p:blipFill>
        <p:spPr>
          <a:xfrm>
            <a:off x="1894888" y="685931"/>
            <a:ext cx="7135221" cy="6011114"/>
          </a:xfrm>
          <a:prstGeom prst="rect">
            <a:avLst/>
          </a:prstGeom>
        </p:spPr>
      </p:pic>
    </p:spTree>
    <p:extLst>
      <p:ext uri="{BB962C8B-B14F-4D97-AF65-F5344CB8AC3E}">
        <p14:creationId xmlns:p14="http://schemas.microsoft.com/office/powerpoint/2010/main" val="182540406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2F393ECE-73C5-0864-2CE3-ACC4F0A680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B1CB02-8947-307D-40BF-040F0A083F95}"/>
              </a:ext>
            </a:extLst>
          </p:cNvPr>
          <p:cNvSpPr>
            <a:spLocks noGrp="1"/>
          </p:cNvSpPr>
          <p:nvPr>
            <p:ph type="title"/>
          </p:nvPr>
        </p:nvSpPr>
        <p:spPr>
          <a:xfrm>
            <a:off x="1894888" y="0"/>
            <a:ext cx="7949077" cy="785091"/>
          </a:xfrm>
        </p:spPr>
        <p:txBody>
          <a:bodyPr>
            <a:normAutofit/>
          </a:bodyPr>
          <a:lstStyle/>
          <a:p>
            <a:r>
              <a:rPr lang="en-MY" dirty="0">
                <a:solidFill>
                  <a:srgbClr val="002060"/>
                </a:solidFill>
              </a:rPr>
              <a:t>JUNIOR : WANDERING PLANET III</a:t>
            </a:r>
          </a:p>
        </p:txBody>
      </p:sp>
      <p:sp>
        <p:nvSpPr>
          <p:cNvPr id="5" name="Oval 4">
            <a:extLst>
              <a:ext uri="{FF2B5EF4-FFF2-40B4-BE49-F238E27FC236}">
                <a16:creationId xmlns:a16="http://schemas.microsoft.com/office/drawing/2014/main" id="{B10C2619-2868-9146-EA0E-E7D6BF8B95C9}"/>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423AAE1-1E1B-9832-22D9-D3AD753743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pic>
        <p:nvPicPr>
          <p:cNvPr id="4" name="Picture 3">
            <a:extLst>
              <a:ext uri="{FF2B5EF4-FFF2-40B4-BE49-F238E27FC236}">
                <a16:creationId xmlns:a16="http://schemas.microsoft.com/office/drawing/2014/main" id="{87853C6D-AA65-3484-D540-ED790BAB17AE}"/>
              </a:ext>
            </a:extLst>
          </p:cNvPr>
          <p:cNvPicPr>
            <a:picLocks noChangeAspect="1"/>
          </p:cNvPicPr>
          <p:nvPr/>
        </p:nvPicPr>
        <p:blipFill>
          <a:blip r:embed="rId3"/>
          <a:stretch>
            <a:fillRect/>
          </a:stretch>
        </p:blipFill>
        <p:spPr>
          <a:xfrm>
            <a:off x="1600098" y="685931"/>
            <a:ext cx="7087589" cy="1657581"/>
          </a:xfrm>
          <a:prstGeom prst="rect">
            <a:avLst/>
          </a:prstGeom>
        </p:spPr>
      </p:pic>
    </p:spTree>
    <p:extLst>
      <p:ext uri="{BB962C8B-B14F-4D97-AF65-F5344CB8AC3E}">
        <p14:creationId xmlns:p14="http://schemas.microsoft.com/office/powerpoint/2010/main" val="147424464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4F71B0AB-5F98-8CF5-FBDE-F78F3FF2D3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CD4290-2E4A-A167-0CAF-A1CEDE815A26}"/>
              </a:ext>
            </a:extLst>
          </p:cNvPr>
          <p:cNvSpPr>
            <a:spLocks noGrp="1"/>
          </p:cNvSpPr>
          <p:nvPr>
            <p:ph type="title"/>
          </p:nvPr>
        </p:nvSpPr>
        <p:spPr>
          <a:xfrm>
            <a:off x="1894888" y="0"/>
            <a:ext cx="7949077" cy="785091"/>
          </a:xfrm>
        </p:spPr>
        <p:txBody>
          <a:bodyPr>
            <a:normAutofit/>
          </a:bodyPr>
          <a:lstStyle/>
          <a:p>
            <a:r>
              <a:rPr lang="en-MY" dirty="0">
                <a:solidFill>
                  <a:srgbClr val="002060"/>
                </a:solidFill>
              </a:rPr>
              <a:t>JUNIOR : WANDERING PLANET III</a:t>
            </a:r>
          </a:p>
        </p:txBody>
      </p:sp>
      <p:sp>
        <p:nvSpPr>
          <p:cNvPr id="5" name="Oval 4">
            <a:extLst>
              <a:ext uri="{FF2B5EF4-FFF2-40B4-BE49-F238E27FC236}">
                <a16:creationId xmlns:a16="http://schemas.microsoft.com/office/drawing/2014/main" id="{BB8619EA-E27F-A77D-11DD-1D8FFBE3DAB9}"/>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F4DE42D-AF79-F2C9-1180-2C792AE532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pic>
        <p:nvPicPr>
          <p:cNvPr id="7" name="Picture 6">
            <a:extLst>
              <a:ext uri="{FF2B5EF4-FFF2-40B4-BE49-F238E27FC236}">
                <a16:creationId xmlns:a16="http://schemas.microsoft.com/office/drawing/2014/main" id="{EB34C0F1-3514-A22F-AC83-4E3EA67897AF}"/>
              </a:ext>
            </a:extLst>
          </p:cNvPr>
          <p:cNvPicPr>
            <a:picLocks noChangeAspect="1"/>
          </p:cNvPicPr>
          <p:nvPr/>
        </p:nvPicPr>
        <p:blipFill>
          <a:blip r:embed="rId3"/>
          <a:stretch>
            <a:fillRect/>
          </a:stretch>
        </p:blipFill>
        <p:spPr>
          <a:xfrm>
            <a:off x="1985537" y="670019"/>
            <a:ext cx="5698988" cy="6187981"/>
          </a:xfrm>
          <a:prstGeom prst="rect">
            <a:avLst/>
          </a:prstGeom>
        </p:spPr>
      </p:pic>
    </p:spTree>
    <p:extLst>
      <p:ext uri="{BB962C8B-B14F-4D97-AF65-F5344CB8AC3E}">
        <p14:creationId xmlns:p14="http://schemas.microsoft.com/office/powerpoint/2010/main" val="7307556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F98BA4DB-AD36-42F4-C3E9-EA187BA617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203469-FF93-97C7-7690-D09929CADE2C}"/>
              </a:ext>
            </a:extLst>
          </p:cNvPr>
          <p:cNvSpPr>
            <a:spLocks noGrp="1"/>
          </p:cNvSpPr>
          <p:nvPr>
            <p:ph type="title"/>
          </p:nvPr>
        </p:nvSpPr>
        <p:spPr>
          <a:xfrm>
            <a:off x="1894888" y="0"/>
            <a:ext cx="7949077" cy="785091"/>
          </a:xfrm>
        </p:spPr>
        <p:txBody>
          <a:bodyPr>
            <a:normAutofit/>
          </a:bodyPr>
          <a:lstStyle/>
          <a:p>
            <a:r>
              <a:rPr lang="en-MY" dirty="0">
                <a:solidFill>
                  <a:srgbClr val="002060"/>
                </a:solidFill>
              </a:rPr>
              <a:t>JUNIOR : WANDERING PLANET III</a:t>
            </a:r>
          </a:p>
        </p:txBody>
      </p:sp>
      <p:sp>
        <p:nvSpPr>
          <p:cNvPr id="5" name="Oval 4">
            <a:extLst>
              <a:ext uri="{FF2B5EF4-FFF2-40B4-BE49-F238E27FC236}">
                <a16:creationId xmlns:a16="http://schemas.microsoft.com/office/drawing/2014/main" id="{74DC83E4-113F-D57A-8E79-2AF562D87420}"/>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8C9DC2F-9C83-AE3C-CCE2-D068414F3C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pic>
        <p:nvPicPr>
          <p:cNvPr id="8" name="Picture 7">
            <a:extLst>
              <a:ext uri="{FF2B5EF4-FFF2-40B4-BE49-F238E27FC236}">
                <a16:creationId xmlns:a16="http://schemas.microsoft.com/office/drawing/2014/main" id="{DC40886F-AE6A-A023-EB30-BBA14BC31784}"/>
              </a:ext>
            </a:extLst>
          </p:cNvPr>
          <p:cNvPicPr>
            <a:picLocks noChangeAspect="1"/>
          </p:cNvPicPr>
          <p:nvPr/>
        </p:nvPicPr>
        <p:blipFill>
          <a:blip r:embed="rId3"/>
          <a:stretch>
            <a:fillRect/>
          </a:stretch>
        </p:blipFill>
        <p:spPr>
          <a:xfrm>
            <a:off x="1761621" y="785091"/>
            <a:ext cx="7220958" cy="3353268"/>
          </a:xfrm>
          <a:prstGeom prst="rect">
            <a:avLst/>
          </a:prstGeom>
        </p:spPr>
      </p:pic>
    </p:spTree>
    <p:extLst>
      <p:ext uri="{BB962C8B-B14F-4D97-AF65-F5344CB8AC3E}">
        <p14:creationId xmlns:p14="http://schemas.microsoft.com/office/powerpoint/2010/main" val="156293606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82862535-4535-67EC-FF3C-A60FD3708A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FAE578-4107-3410-14E7-BCC82F85539C}"/>
              </a:ext>
            </a:extLst>
          </p:cNvPr>
          <p:cNvSpPr>
            <a:spLocks noGrp="1"/>
          </p:cNvSpPr>
          <p:nvPr>
            <p:ph type="title"/>
          </p:nvPr>
        </p:nvSpPr>
        <p:spPr>
          <a:xfrm>
            <a:off x="1894888" y="0"/>
            <a:ext cx="7949077" cy="785091"/>
          </a:xfrm>
        </p:spPr>
        <p:txBody>
          <a:bodyPr>
            <a:normAutofit/>
          </a:bodyPr>
          <a:lstStyle/>
          <a:p>
            <a:r>
              <a:rPr lang="en-MY" dirty="0">
                <a:solidFill>
                  <a:srgbClr val="002060"/>
                </a:solidFill>
              </a:rPr>
              <a:t>JUNIOR : WANDERING PLANET III</a:t>
            </a:r>
          </a:p>
        </p:txBody>
      </p:sp>
      <p:sp>
        <p:nvSpPr>
          <p:cNvPr id="5" name="Oval 4">
            <a:extLst>
              <a:ext uri="{FF2B5EF4-FFF2-40B4-BE49-F238E27FC236}">
                <a16:creationId xmlns:a16="http://schemas.microsoft.com/office/drawing/2014/main" id="{9643A94B-102D-1A9D-1BBD-9409527990B7}"/>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D399178-5763-54AD-419F-68EFCEECED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pic>
        <p:nvPicPr>
          <p:cNvPr id="4" name="Picture 3">
            <a:extLst>
              <a:ext uri="{FF2B5EF4-FFF2-40B4-BE49-F238E27FC236}">
                <a16:creationId xmlns:a16="http://schemas.microsoft.com/office/drawing/2014/main" id="{595C5664-DD2B-F99A-6926-32BDDBFDC04C}"/>
              </a:ext>
            </a:extLst>
          </p:cNvPr>
          <p:cNvPicPr>
            <a:picLocks noChangeAspect="1"/>
          </p:cNvPicPr>
          <p:nvPr/>
        </p:nvPicPr>
        <p:blipFill>
          <a:blip r:embed="rId3"/>
          <a:stretch>
            <a:fillRect/>
          </a:stretch>
        </p:blipFill>
        <p:spPr>
          <a:xfrm>
            <a:off x="2014017" y="685931"/>
            <a:ext cx="7459116" cy="5296639"/>
          </a:xfrm>
          <a:prstGeom prst="rect">
            <a:avLst/>
          </a:prstGeom>
        </p:spPr>
      </p:pic>
    </p:spTree>
    <p:extLst>
      <p:ext uri="{BB962C8B-B14F-4D97-AF65-F5344CB8AC3E}">
        <p14:creationId xmlns:p14="http://schemas.microsoft.com/office/powerpoint/2010/main" val="2893900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60B32-2FCF-46AB-86CA-A0ED58BBF3BA}"/>
              </a:ext>
            </a:extLst>
          </p:cNvPr>
          <p:cNvSpPr>
            <a:spLocks noGrp="1"/>
          </p:cNvSpPr>
          <p:nvPr>
            <p:ph type="title"/>
          </p:nvPr>
        </p:nvSpPr>
        <p:spPr>
          <a:xfrm>
            <a:off x="2533574" y="768975"/>
            <a:ext cx="7269017" cy="785091"/>
          </a:xfrm>
        </p:spPr>
        <p:txBody>
          <a:bodyPr/>
          <a:lstStyle/>
          <a:p>
            <a:r>
              <a:rPr lang="en-MY" dirty="0">
                <a:solidFill>
                  <a:srgbClr val="002060"/>
                </a:solidFill>
              </a:rPr>
              <a:t>ROBOT BOWLING GAME RULES</a:t>
            </a:r>
          </a:p>
        </p:txBody>
      </p:sp>
      <p:sp>
        <p:nvSpPr>
          <p:cNvPr id="3" name="Content Placeholder 2">
            <a:extLst>
              <a:ext uri="{FF2B5EF4-FFF2-40B4-BE49-F238E27FC236}">
                <a16:creationId xmlns:a16="http://schemas.microsoft.com/office/drawing/2014/main" id="{EF2C1829-C3E4-4D97-BCF5-76EC0F932B08}"/>
              </a:ext>
            </a:extLst>
          </p:cNvPr>
          <p:cNvSpPr>
            <a:spLocks noGrp="1"/>
          </p:cNvSpPr>
          <p:nvPr>
            <p:ph idx="1"/>
          </p:nvPr>
        </p:nvSpPr>
        <p:spPr>
          <a:xfrm>
            <a:off x="838200" y="1791752"/>
            <a:ext cx="10515600" cy="4688561"/>
          </a:xfrm>
        </p:spPr>
        <p:txBody>
          <a:bodyPr>
            <a:noAutofit/>
          </a:bodyPr>
          <a:lstStyle/>
          <a:p>
            <a:pPr marL="0" indent="0">
              <a:spcBef>
                <a:spcPts val="0"/>
              </a:spcBef>
              <a:buNone/>
            </a:pPr>
            <a:r>
              <a:rPr lang="en-MY" sz="2300" dirty="0"/>
              <a:t>Dimensions &amp; Restrictions</a:t>
            </a:r>
          </a:p>
          <a:p>
            <a:pPr>
              <a:spcBef>
                <a:spcPts val="0"/>
              </a:spcBef>
            </a:pPr>
            <a:r>
              <a:rPr lang="en-MY" sz="1800" dirty="0"/>
              <a:t>Initial size shall not exceed 35cm (H) X 35cm (W) X 35cm (L). </a:t>
            </a:r>
          </a:p>
          <a:p>
            <a:pPr>
              <a:spcBef>
                <a:spcPts val="0"/>
              </a:spcBef>
            </a:pPr>
            <a:r>
              <a:rPr lang="en-MY" sz="1800" dirty="0"/>
              <a:t>Robots are allowed to expand to any size after the game starts</a:t>
            </a:r>
          </a:p>
          <a:p>
            <a:pPr>
              <a:spcBef>
                <a:spcPts val="0"/>
              </a:spcBef>
            </a:pPr>
            <a:r>
              <a:rPr lang="en-MY" sz="1800" dirty="0"/>
              <a:t>Robots are </a:t>
            </a:r>
            <a:r>
              <a:rPr lang="en-MY" sz="1800" b="1" dirty="0">
                <a:solidFill>
                  <a:srgbClr val="FF0000"/>
                </a:solidFill>
              </a:rPr>
              <a:t>Strictly NOT ALLOWED</a:t>
            </a:r>
            <a:r>
              <a:rPr lang="en-MY" sz="1800" dirty="0"/>
              <a:t> to have any foreign parts (including rubber band, black tape or scotch tapes) other than the parts in GOMA &amp; BRAIN</a:t>
            </a:r>
          </a:p>
          <a:p>
            <a:pPr>
              <a:spcBef>
                <a:spcPts val="0"/>
              </a:spcBef>
            </a:pPr>
            <a:r>
              <a:rPr lang="en-MY" sz="1800" dirty="0"/>
              <a:t>Robots are not allowed to have any power supply above 6V DC (Volt of Direct Current).</a:t>
            </a:r>
          </a:p>
          <a:p>
            <a:pPr>
              <a:spcBef>
                <a:spcPts val="0"/>
              </a:spcBef>
            </a:pPr>
            <a:endParaRPr lang="en-MY" sz="1800" dirty="0"/>
          </a:p>
          <a:p>
            <a:pPr marL="0" indent="0">
              <a:spcBef>
                <a:spcPts val="0"/>
              </a:spcBef>
              <a:buNone/>
            </a:pPr>
            <a:r>
              <a:rPr lang="en-MY" sz="2300" dirty="0"/>
              <a:t>Game Duration</a:t>
            </a:r>
          </a:p>
          <a:p>
            <a:pPr>
              <a:spcBef>
                <a:spcPts val="0"/>
              </a:spcBef>
            </a:pPr>
            <a:r>
              <a:rPr lang="en-MY" sz="1800" dirty="0"/>
              <a:t>3 minutes is given from the point of receiving programming cards and reader from referee</a:t>
            </a:r>
          </a:p>
          <a:p>
            <a:pPr>
              <a:spcBef>
                <a:spcPts val="0"/>
              </a:spcBef>
            </a:pPr>
            <a:r>
              <a:rPr lang="en-MY" sz="1800" dirty="0"/>
              <a:t>2 rounds whereby each round will have 3 attempts to shoot, (total of 6 attempts)</a:t>
            </a:r>
          </a:p>
          <a:p>
            <a:pPr>
              <a:spcBef>
                <a:spcPts val="0"/>
              </a:spcBef>
            </a:pPr>
            <a:r>
              <a:rPr lang="en-MY" sz="1800" dirty="0"/>
              <a:t>Time taken to replace the pins will not be counted within the 3 minutes given</a:t>
            </a:r>
          </a:p>
        </p:txBody>
      </p:sp>
      <p:sp>
        <p:nvSpPr>
          <p:cNvPr id="5" name="Oval 4"/>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9EBAEF80-7210-21E0-80D6-D1EE2DC5E1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Tree>
    <p:extLst>
      <p:ext uri="{BB962C8B-B14F-4D97-AF65-F5344CB8AC3E}">
        <p14:creationId xmlns:p14="http://schemas.microsoft.com/office/powerpoint/2010/main" val="188428139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21CCE1D3-D256-9774-C337-054E8EC398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F45BFC-92A2-9CDD-AA21-AA852054BFAD}"/>
              </a:ext>
            </a:extLst>
          </p:cNvPr>
          <p:cNvSpPr>
            <a:spLocks noGrp="1"/>
          </p:cNvSpPr>
          <p:nvPr>
            <p:ph type="title"/>
          </p:nvPr>
        </p:nvSpPr>
        <p:spPr>
          <a:xfrm>
            <a:off x="1894888" y="0"/>
            <a:ext cx="7949077" cy="785091"/>
          </a:xfrm>
        </p:spPr>
        <p:txBody>
          <a:bodyPr>
            <a:normAutofit/>
          </a:bodyPr>
          <a:lstStyle/>
          <a:p>
            <a:r>
              <a:rPr lang="en-MY" dirty="0">
                <a:solidFill>
                  <a:srgbClr val="002060"/>
                </a:solidFill>
              </a:rPr>
              <a:t>JUNIOR : WANDERING PLANET III</a:t>
            </a:r>
          </a:p>
        </p:txBody>
      </p:sp>
      <p:sp>
        <p:nvSpPr>
          <p:cNvPr id="5" name="Oval 4">
            <a:extLst>
              <a:ext uri="{FF2B5EF4-FFF2-40B4-BE49-F238E27FC236}">
                <a16:creationId xmlns:a16="http://schemas.microsoft.com/office/drawing/2014/main" id="{99797A54-380B-A21B-8440-4254C0D00DD5}"/>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EF7AD62-2129-1636-0E84-AF94A9A050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pic>
        <p:nvPicPr>
          <p:cNvPr id="7" name="Picture 6">
            <a:extLst>
              <a:ext uri="{FF2B5EF4-FFF2-40B4-BE49-F238E27FC236}">
                <a16:creationId xmlns:a16="http://schemas.microsoft.com/office/drawing/2014/main" id="{34DFE997-8BDB-657F-7C1D-D66AAE75E30A}"/>
              </a:ext>
            </a:extLst>
          </p:cNvPr>
          <p:cNvPicPr>
            <a:picLocks noChangeAspect="1"/>
          </p:cNvPicPr>
          <p:nvPr/>
        </p:nvPicPr>
        <p:blipFill>
          <a:blip r:embed="rId3"/>
          <a:stretch>
            <a:fillRect/>
          </a:stretch>
        </p:blipFill>
        <p:spPr>
          <a:xfrm>
            <a:off x="1894888" y="685931"/>
            <a:ext cx="7773485" cy="5715798"/>
          </a:xfrm>
          <a:prstGeom prst="rect">
            <a:avLst/>
          </a:prstGeom>
        </p:spPr>
      </p:pic>
    </p:spTree>
    <p:extLst>
      <p:ext uri="{BB962C8B-B14F-4D97-AF65-F5344CB8AC3E}">
        <p14:creationId xmlns:p14="http://schemas.microsoft.com/office/powerpoint/2010/main" val="370104722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20839767-4196-085E-D317-254EA3AFD1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AEC56E-8609-E9E9-6743-4CA490438366}"/>
              </a:ext>
            </a:extLst>
          </p:cNvPr>
          <p:cNvSpPr>
            <a:spLocks noGrp="1"/>
          </p:cNvSpPr>
          <p:nvPr>
            <p:ph type="title"/>
          </p:nvPr>
        </p:nvSpPr>
        <p:spPr>
          <a:xfrm>
            <a:off x="1894888" y="0"/>
            <a:ext cx="7949077" cy="785091"/>
          </a:xfrm>
        </p:spPr>
        <p:txBody>
          <a:bodyPr>
            <a:normAutofit/>
          </a:bodyPr>
          <a:lstStyle/>
          <a:p>
            <a:r>
              <a:rPr lang="en-MY" dirty="0">
                <a:solidFill>
                  <a:srgbClr val="002060"/>
                </a:solidFill>
              </a:rPr>
              <a:t>JUNIOR : WANDERING PLANET III</a:t>
            </a:r>
          </a:p>
        </p:txBody>
      </p:sp>
      <p:sp>
        <p:nvSpPr>
          <p:cNvPr id="5" name="Oval 4">
            <a:extLst>
              <a:ext uri="{FF2B5EF4-FFF2-40B4-BE49-F238E27FC236}">
                <a16:creationId xmlns:a16="http://schemas.microsoft.com/office/drawing/2014/main" id="{8CC4D81D-F188-C11B-AB6B-D4CBD15A8EF4}"/>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DD34616-52C6-5985-8CF3-404F0F272D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pic>
        <p:nvPicPr>
          <p:cNvPr id="4" name="Picture 3">
            <a:extLst>
              <a:ext uri="{FF2B5EF4-FFF2-40B4-BE49-F238E27FC236}">
                <a16:creationId xmlns:a16="http://schemas.microsoft.com/office/drawing/2014/main" id="{5E5BF139-B0E2-B930-EBEA-0D54516EA9D8}"/>
              </a:ext>
            </a:extLst>
          </p:cNvPr>
          <p:cNvPicPr>
            <a:picLocks noChangeAspect="1"/>
          </p:cNvPicPr>
          <p:nvPr/>
        </p:nvPicPr>
        <p:blipFill>
          <a:blip r:embed="rId3"/>
          <a:stretch>
            <a:fillRect/>
          </a:stretch>
        </p:blipFill>
        <p:spPr>
          <a:xfrm>
            <a:off x="2120815" y="785091"/>
            <a:ext cx="7497221" cy="4067743"/>
          </a:xfrm>
          <a:prstGeom prst="rect">
            <a:avLst/>
          </a:prstGeom>
        </p:spPr>
      </p:pic>
    </p:spTree>
    <p:extLst>
      <p:ext uri="{BB962C8B-B14F-4D97-AF65-F5344CB8AC3E}">
        <p14:creationId xmlns:p14="http://schemas.microsoft.com/office/powerpoint/2010/main" val="170476097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A10B57BF-E347-BBEF-2A69-E587D3AEC5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2C8881-0645-71F1-4CDC-985CA04756E7}"/>
              </a:ext>
            </a:extLst>
          </p:cNvPr>
          <p:cNvSpPr>
            <a:spLocks noGrp="1"/>
          </p:cNvSpPr>
          <p:nvPr>
            <p:ph type="title"/>
          </p:nvPr>
        </p:nvSpPr>
        <p:spPr>
          <a:xfrm>
            <a:off x="1894888" y="0"/>
            <a:ext cx="7949077" cy="785091"/>
          </a:xfrm>
        </p:spPr>
        <p:txBody>
          <a:bodyPr>
            <a:normAutofit/>
          </a:bodyPr>
          <a:lstStyle/>
          <a:p>
            <a:r>
              <a:rPr lang="en-MY" dirty="0">
                <a:solidFill>
                  <a:srgbClr val="002060"/>
                </a:solidFill>
              </a:rPr>
              <a:t>JUNIOR : WANDERING PLANET III</a:t>
            </a:r>
          </a:p>
        </p:txBody>
      </p:sp>
      <p:sp>
        <p:nvSpPr>
          <p:cNvPr id="5" name="Oval 4">
            <a:extLst>
              <a:ext uri="{FF2B5EF4-FFF2-40B4-BE49-F238E27FC236}">
                <a16:creationId xmlns:a16="http://schemas.microsoft.com/office/drawing/2014/main" id="{60947834-74EA-6C18-7DEE-F9DC5F8325A2}"/>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EBFE359-2356-E187-D56E-2DB195F8BF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pic>
        <p:nvPicPr>
          <p:cNvPr id="4" name="Picture 3">
            <a:extLst>
              <a:ext uri="{FF2B5EF4-FFF2-40B4-BE49-F238E27FC236}">
                <a16:creationId xmlns:a16="http://schemas.microsoft.com/office/drawing/2014/main" id="{FB861719-C621-AB89-2281-A12E312968CD}"/>
              </a:ext>
            </a:extLst>
          </p:cNvPr>
          <p:cNvPicPr>
            <a:picLocks noChangeAspect="1"/>
          </p:cNvPicPr>
          <p:nvPr/>
        </p:nvPicPr>
        <p:blipFill>
          <a:blip r:embed="rId3"/>
          <a:stretch>
            <a:fillRect/>
          </a:stretch>
        </p:blipFill>
        <p:spPr>
          <a:xfrm>
            <a:off x="2603732" y="527237"/>
            <a:ext cx="5344271" cy="5992061"/>
          </a:xfrm>
          <a:prstGeom prst="rect">
            <a:avLst/>
          </a:prstGeom>
        </p:spPr>
      </p:pic>
    </p:spTree>
    <p:extLst>
      <p:ext uri="{BB962C8B-B14F-4D97-AF65-F5344CB8AC3E}">
        <p14:creationId xmlns:p14="http://schemas.microsoft.com/office/powerpoint/2010/main" val="416077570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84BF9-ED27-471E-B8BD-25010AD8279F}"/>
              </a:ext>
            </a:extLst>
          </p:cNvPr>
          <p:cNvSpPr>
            <a:spLocks noGrp="1"/>
          </p:cNvSpPr>
          <p:nvPr>
            <p:ph type="ctrTitle"/>
          </p:nvPr>
        </p:nvSpPr>
        <p:spPr/>
        <p:txBody>
          <a:bodyPr/>
          <a:lstStyle/>
          <a:p>
            <a:r>
              <a:rPr lang="en-MY" dirty="0">
                <a:solidFill>
                  <a:srgbClr val="002060"/>
                </a:solidFill>
              </a:rPr>
              <a:t>SENIOR CATEGORY</a:t>
            </a:r>
          </a:p>
        </p:txBody>
      </p:sp>
      <p:sp>
        <p:nvSpPr>
          <p:cNvPr id="3" name="Subtitle 2">
            <a:extLst>
              <a:ext uri="{FF2B5EF4-FFF2-40B4-BE49-F238E27FC236}">
                <a16:creationId xmlns:a16="http://schemas.microsoft.com/office/drawing/2014/main" id="{356E01CC-EF3F-4959-B7FE-4B35805A87D2}"/>
              </a:ext>
            </a:extLst>
          </p:cNvPr>
          <p:cNvSpPr>
            <a:spLocks noGrp="1"/>
          </p:cNvSpPr>
          <p:nvPr>
            <p:ph type="subTitle" idx="1"/>
          </p:nvPr>
        </p:nvSpPr>
        <p:spPr>
          <a:xfrm>
            <a:off x="1524000" y="3429001"/>
            <a:ext cx="9144000" cy="2279821"/>
          </a:xfrm>
        </p:spPr>
        <p:txBody>
          <a:bodyPr>
            <a:noAutofit/>
          </a:bodyPr>
          <a:lstStyle/>
          <a:p>
            <a:pPr algn="l"/>
            <a:r>
              <a:rPr lang="en-MY" sz="2000" dirty="0"/>
              <a:t>			</a:t>
            </a:r>
            <a:r>
              <a:rPr lang="en-MY" sz="2500" dirty="0">
                <a:solidFill>
                  <a:srgbClr val="0070C0"/>
                </a:solidFill>
              </a:rPr>
              <a:t>Eco-Restoration</a:t>
            </a:r>
            <a:r>
              <a:rPr lang="en-MY" sz="2500" dirty="0"/>
              <a:t>			</a:t>
            </a:r>
          </a:p>
          <a:p>
            <a:pPr algn="l"/>
            <a:r>
              <a:rPr lang="en-MY" sz="2500" dirty="0"/>
              <a:t>			</a:t>
            </a:r>
            <a:r>
              <a:rPr lang="en-MY" sz="2500" dirty="0">
                <a:solidFill>
                  <a:srgbClr val="0070C0"/>
                </a:solidFill>
              </a:rPr>
              <a:t>Robot Volleyball</a:t>
            </a:r>
          </a:p>
          <a:p>
            <a:pPr algn="l"/>
            <a:r>
              <a:rPr lang="en-MY" sz="2500" dirty="0"/>
              <a:t>			</a:t>
            </a:r>
            <a:r>
              <a:rPr lang="en-MY" sz="2500" dirty="0">
                <a:solidFill>
                  <a:srgbClr val="0070C0"/>
                </a:solidFill>
              </a:rPr>
              <a:t>Autonomous</a:t>
            </a:r>
            <a:r>
              <a:rPr lang="en-MY" sz="2500" dirty="0"/>
              <a:t> </a:t>
            </a:r>
            <a:r>
              <a:rPr lang="en-MY" sz="2500" dirty="0">
                <a:solidFill>
                  <a:srgbClr val="0070C0"/>
                </a:solidFill>
              </a:rPr>
              <a:t>Push-Push</a:t>
            </a:r>
          </a:p>
          <a:p>
            <a:pPr algn="l"/>
            <a:r>
              <a:rPr lang="en-MY" sz="2500" dirty="0">
                <a:solidFill>
                  <a:srgbClr val="0070C0"/>
                </a:solidFill>
              </a:rPr>
              <a:t>                                      Wandering Planet III</a:t>
            </a:r>
          </a:p>
          <a:p>
            <a:pPr algn="l"/>
            <a:r>
              <a:rPr lang="en-MY" sz="2500" dirty="0">
                <a:solidFill>
                  <a:srgbClr val="0070C0"/>
                </a:solidFill>
              </a:rPr>
              <a:t>			</a:t>
            </a:r>
          </a:p>
          <a:p>
            <a:pPr algn="l"/>
            <a:r>
              <a:rPr lang="en-MY" sz="2500" dirty="0">
                <a:solidFill>
                  <a:srgbClr val="0070C0"/>
                </a:solidFill>
              </a:rPr>
              <a:t>			</a:t>
            </a:r>
          </a:p>
        </p:txBody>
      </p:sp>
      <p:pic>
        <p:nvPicPr>
          <p:cNvPr id="4" name="Picture 3">
            <a:extLst>
              <a:ext uri="{FF2B5EF4-FFF2-40B4-BE49-F238E27FC236}">
                <a16:creationId xmlns:a16="http://schemas.microsoft.com/office/drawing/2014/main" id="{E8E876D9-972E-D39B-9CE2-71583E8EB9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Tree>
    <p:extLst>
      <p:ext uri="{BB962C8B-B14F-4D97-AF65-F5344CB8AC3E}">
        <p14:creationId xmlns:p14="http://schemas.microsoft.com/office/powerpoint/2010/main" val="190994895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0C7104D-BDDE-8539-6B06-995C058BBCD1}"/>
              </a:ext>
            </a:extLst>
          </p:cNvPr>
          <p:cNvSpPr/>
          <p:nvPr/>
        </p:nvSpPr>
        <p:spPr>
          <a:xfrm>
            <a:off x="1066800" y="1647826"/>
            <a:ext cx="4791075" cy="408622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84BB19C-8B82-6E6B-B09D-087E6D359349}"/>
              </a:ext>
            </a:extLst>
          </p:cNvPr>
          <p:cNvSpPr/>
          <p:nvPr/>
        </p:nvSpPr>
        <p:spPr>
          <a:xfrm>
            <a:off x="6324600" y="1638301"/>
            <a:ext cx="4791075" cy="408622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 name="Table 9">
            <a:extLst>
              <a:ext uri="{FF2B5EF4-FFF2-40B4-BE49-F238E27FC236}">
                <a16:creationId xmlns:a16="http://schemas.microsoft.com/office/drawing/2014/main" id="{1A32AAE1-D78C-18C7-25C5-C70CD9AC40B0}"/>
              </a:ext>
            </a:extLst>
          </p:cNvPr>
          <p:cNvGraphicFramePr>
            <a:graphicFrameLocks noGrp="1"/>
          </p:cNvGraphicFramePr>
          <p:nvPr>
            <p:extLst>
              <p:ext uri="{D42A27DB-BD31-4B8C-83A1-F6EECF244321}">
                <p14:modId xmlns:p14="http://schemas.microsoft.com/office/powerpoint/2010/main" val="3980426388"/>
              </p:ext>
            </p:extLst>
          </p:nvPr>
        </p:nvGraphicFramePr>
        <p:xfrm>
          <a:off x="1146175" y="1866900"/>
          <a:ext cx="4664075" cy="3533338"/>
        </p:xfrm>
        <a:graphic>
          <a:graphicData uri="http://schemas.openxmlformats.org/drawingml/2006/table">
            <a:tbl>
              <a:tblPr firstRow="1" bandRow="1">
                <a:tableStyleId>{5C22544A-7EE6-4342-B048-85BDC9FD1C3A}</a:tableStyleId>
              </a:tblPr>
              <a:tblGrid>
                <a:gridCol w="1156909">
                  <a:extLst>
                    <a:ext uri="{9D8B030D-6E8A-4147-A177-3AD203B41FA5}">
                      <a16:colId xmlns:a16="http://schemas.microsoft.com/office/drawing/2014/main" val="908066491"/>
                    </a:ext>
                  </a:extLst>
                </a:gridCol>
                <a:gridCol w="3507166">
                  <a:extLst>
                    <a:ext uri="{9D8B030D-6E8A-4147-A177-3AD203B41FA5}">
                      <a16:colId xmlns:a16="http://schemas.microsoft.com/office/drawing/2014/main" val="3167338628"/>
                    </a:ext>
                  </a:extLst>
                </a:gridCol>
              </a:tblGrid>
              <a:tr h="480358">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MY" sz="1800" b="1" kern="1200" baseline="0" dirty="0">
                          <a:solidFill>
                            <a:schemeClr val="tx1"/>
                          </a:solidFill>
                          <a:latin typeface="+mn-lt"/>
                          <a:ea typeface="+mn-ea"/>
                          <a:cs typeface="+mn-cs"/>
                        </a:rPr>
                        <a:t>Age</a:t>
                      </a:r>
                    </a:p>
                  </a:txBody>
                  <a:tcPr>
                    <a:solidFill>
                      <a:schemeClr val="bg1">
                        <a:lumMod val="95000"/>
                      </a:schemeClr>
                    </a:solidFill>
                  </a:tcPr>
                </a:tc>
                <a:tc>
                  <a:txBody>
                    <a:bodyPr/>
                    <a:lstStyle/>
                    <a:p>
                      <a:r>
                        <a:rPr lang="en-MY" dirty="0">
                          <a:solidFill>
                            <a:srgbClr val="002060"/>
                          </a:solidFill>
                        </a:rPr>
                        <a:t>13-18</a:t>
                      </a:r>
                      <a:endParaRPr lang="en-US" dirty="0">
                        <a:solidFill>
                          <a:srgbClr val="002060"/>
                        </a:solidFill>
                      </a:endParaRPr>
                    </a:p>
                  </a:txBody>
                  <a:tcPr>
                    <a:solidFill>
                      <a:schemeClr val="bg1">
                        <a:lumMod val="95000"/>
                      </a:schemeClr>
                    </a:solidFill>
                  </a:tcPr>
                </a:tc>
                <a:extLst>
                  <a:ext uri="{0D108BD9-81ED-4DB2-BD59-A6C34878D82A}">
                    <a16:rowId xmlns:a16="http://schemas.microsoft.com/office/drawing/2014/main" val="3427738065"/>
                  </a:ext>
                </a:extLst>
              </a:tr>
              <a:tr h="480358">
                <a:tc>
                  <a:txBody>
                    <a:bodyPr/>
                    <a:lstStyle/>
                    <a:p>
                      <a:r>
                        <a:rPr lang="en-MY" dirty="0"/>
                        <a:t>Category</a:t>
                      </a:r>
                      <a:endParaRPr lang="en-US" dirty="0"/>
                    </a:p>
                  </a:txBody>
                  <a:tcPr/>
                </a:tc>
                <a:tc>
                  <a:txBody>
                    <a:bodyPr/>
                    <a:lstStyle/>
                    <a:p>
                      <a:r>
                        <a:rPr lang="en-MY" dirty="0"/>
                        <a:t>Individual Timed Mission</a:t>
                      </a:r>
                      <a:endParaRPr lang="en-US" dirty="0"/>
                    </a:p>
                  </a:txBody>
                  <a:tcPr/>
                </a:tc>
                <a:extLst>
                  <a:ext uri="{0D108BD9-81ED-4DB2-BD59-A6C34878D82A}">
                    <a16:rowId xmlns:a16="http://schemas.microsoft.com/office/drawing/2014/main" val="375098544"/>
                  </a:ext>
                </a:extLst>
              </a:tr>
              <a:tr h="829111">
                <a:tc>
                  <a:txBody>
                    <a:bodyPr/>
                    <a:lstStyle/>
                    <a:p>
                      <a:r>
                        <a:rPr lang="en-MY" dirty="0"/>
                        <a:t>Robot Kits Allowed</a:t>
                      </a:r>
                      <a:endParaRPr lang="en-US" dirty="0"/>
                    </a:p>
                  </a:txBody>
                  <a:tcPr/>
                </a:tc>
                <a:tc>
                  <a:txBody>
                    <a:bodyPr/>
                    <a:lstStyle/>
                    <a:p>
                      <a:r>
                        <a:rPr lang="en-MY" dirty="0"/>
                        <a:t>MRT Series</a:t>
                      </a:r>
                      <a:endParaRPr lang="en-US" dirty="0"/>
                    </a:p>
                  </a:txBody>
                  <a:tcPr/>
                </a:tc>
                <a:extLst>
                  <a:ext uri="{0D108BD9-81ED-4DB2-BD59-A6C34878D82A}">
                    <a16:rowId xmlns:a16="http://schemas.microsoft.com/office/drawing/2014/main" val="3338115504"/>
                  </a:ext>
                </a:extLst>
              </a:tr>
              <a:tr h="829111">
                <a:tc>
                  <a:txBody>
                    <a:bodyPr/>
                    <a:lstStyle/>
                    <a:p>
                      <a:r>
                        <a:rPr lang="en-MY" dirty="0"/>
                        <a:t>Mission</a:t>
                      </a:r>
                      <a:endParaRPr lang="en-US" dirty="0"/>
                    </a:p>
                  </a:txBody>
                  <a:tcPr/>
                </a:tc>
                <a:tc>
                  <a:txBody>
                    <a:bodyPr/>
                    <a:lstStyle/>
                    <a:p>
                      <a:r>
                        <a:rPr lang="en-MY" dirty="0"/>
                        <a:t>Robot runs automatically to trace the black and white line to complete missions</a:t>
                      </a:r>
                      <a:endParaRPr lang="en-US" dirty="0"/>
                    </a:p>
                  </a:txBody>
                  <a:tcPr/>
                </a:tc>
                <a:extLst>
                  <a:ext uri="{0D108BD9-81ED-4DB2-BD59-A6C34878D82A}">
                    <a16:rowId xmlns:a16="http://schemas.microsoft.com/office/drawing/2014/main" val="46155910"/>
                  </a:ext>
                </a:extLst>
              </a:tr>
              <a:tr h="829111">
                <a:tc>
                  <a:txBody>
                    <a:bodyPr/>
                    <a:lstStyle/>
                    <a:p>
                      <a:r>
                        <a:rPr lang="en-MY" dirty="0"/>
                        <a:t>Robot Building</a:t>
                      </a:r>
                      <a:endParaRPr lang="en-US" dirty="0"/>
                    </a:p>
                  </a:txBody>
                  <a:tcPr/>
                </a:tc>
                <a:tc>
                  <a:txBody>
                    <a:bodyPr/>
                    <a:lstStyle/>
                    <a:p>
                      <a:r>
                        <a:rPr lang="en-MY" dirty="0"/>
                        <a:t>Pre-build &amp; on-site programming</a:t>
                      </a:r>
                      <a:endParaRPr lang="en-US" dirty="0"/>
                    </a:p>
                  </a:txBody>
                  <a:tcPr/>
                </a:tc>
                <a:extLst>
                  <a:ext uri="{0D108BD9-81ED-4DB2-BD59-A6C34878D82A}">
                    <a16:rowId xmlns:a16="http://schemas.microsoft.com/office/drawing/2014/main" val="161686148"/>
                  </a:ext>
                </a:extLst>
              </a:tr>
            </a:tbl>
          </a:graphicData>
        </a:graphic>
      </p:graphicFrame>
      <p:sp>
        <p:nvSpPr>
          <p:cNvPr id="2" name="Title 1">
            <a:extLst>
              <a:ext uri="{FF2B5EF4-FFF2-40B4-BE49-F238E27FC236}">
                <a16:creationId xmlns:a16="http://schemas.microsoft.com/office/drawing/2014/main" id="{D3D7BC30-1934-4344-AB5E-D248DCF5891B}"/>
              </a:ext>
            </a:extLst>
          </p:cNvPr>
          <p:cNvSpPr>
            <a:spLocks noGrp="1"/>
          </p:cNvSpPr>
          <p:nvPr>
            <p:ph type="title"/>
          </p:nvPr>
        </p:nvSpPr>
        <p:spPr>
          <a:xfrm>
            <a:off x="2595417" y="840508"/>
            <a:ext cx="7232075" cy="526475"/>
          </a:xfrm>
        </p:spPr>
        <p:txBody>
          <a:bodyPr>
            <a:noAutofit/>
          </a:bodyPr>
          <a:lstStyle/>
          <a:p>
            <a:r>
              <a:rPr lang="en-MY" sz="3500" dirty="0">
                <a:solidFill>
                  <a:srgbClr val="002060"/>
                </a:solidFill>
              </a:rPr>
              <a:t>SENIOR : ECO-RESTORATION</a:t>
            </a:r>
          </a:p>
        </p:txBody>
      </p:sp>
      <p:pic>
        <p:nvPicPr>
          <p:cNvPr id="3" name="Picture 2">
            <a:extLst>
              <a:ext uri="{FF2B5EF4-FFF2-40B4-BE49-F238E27FC236}">
                <a16:creationId xmlns:a16="http://schemas.microsoft.com/office/drawing/2014/main" id="{835F87CE-946E-90FD-5048-82BD5B3284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pic>
        <p:nvPicPr>
          <p:cNvPr id="6" name="Picture 5">
            <a:extLst>
              <a:ext uri="{FF2B5EF4-FFF2-40B4-BE49-F238E27FC236}">
                <a16:creationId xmlns:a16="http://schemas.microsoft.com/office/drawing/2014/main" id="{1401969D-9E06-EAD6-C4C7-93632E25D627}"/>
              </a:ext>
            </a:extLst>
          </p:cNvPr>
          <p:cNvPicPr>
            <a:picLocks noChangeAspect="1"/>
          </p:cNvPicPr>
          <p:nvPr/>
        </p:nvPicPr>
        <p:blipFill>
          <a:blip r:embed="rId3"/>
          <a:stretch>
            <a:fillRect/>
          </a:stretch>
        </p:blipFill>
        <p:spPr>
          <a:xfrm>
            <a:off x="6334125" y="2075315"/>
            <a:ext cx="4791075" cy="3453504"/>
          </a:xfrm>
          <a:prstGeom prst="rect">
            <a:avLst/>
          </a:prstGeom>
        </p:spPr>
      </p:pic>
    </p:spTree>
    <p:extLst>
      <p:ext uri="{BB962C8B-B14F-4D97-AF65-F5344CB8AC3E}">
        <p14:creationId xmlns:p14="http://schemas.microsoft.com/office/powerpoint/2010/main" val="317375800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4C0851C-AA17-E6FC-2C1C-B4E21983416A}"/>
              </a:ext>
            </a:extLst>
          </p:cNvPr>
          <p:cNvPicPr>
            <a:picLocks noChangeAspect="1"/>
          </p:cNvPicPr>
          <p:nvPr/>
        </p:nvPicPr>
        <p:blipFill>
          <a:blip r:embed="rId2"/>
          <a:stretch>
            <a:fillRect/>
          </a:stretch>
        </p:blipFill>
        <p:spPr>
          <a:xfrm>
            <a:off x="2200063" y="1410986"/>
            <a:ext cx="7358191" cy="5303933"/>
          </a:xfrm>
          <a:prstGeom prst="rect">
            <a:avLst/>
          </a:prstGeom>
        </p:spPr>
      </p:pic>
      <p:sp>
        <p:nvSpPr>
          <p:cNvPr id="2" name="Title 1">
            <a:extLst>
              <a:ext uri="{FF2B5EF4-FFF2-40B4-BE49-F238E27FC236}">
                <a16:creationId xmlns:a16="http://schemas.microsoft.com/office/drawing/2014/main" id="{E4E60B32-2FCF-46AB-86CA-A0ED58BBF3BA}"/>
              </a:ext>
            </a:extLst>
          </p:cNvPr>
          <p:cNvSpPr>
            <a:spLocks noGrp="1"/>
          </p:cNvSpPr>
          <p:nvPr>
            <p:ph type="title"/>
          </p:nvPr>
        </p:nvSpPr>
        <p:spPr>
          <a:xfrm>
            <a:off x="2533574" y="768975"/>
            <a:ext cx="7269017" cy="785091"/>
          </a:xfrm>
        </p:spPr>
        <p:txBody>
          <a:bodyPr/>
          <a:lstStyle/>
          <a:p>
            <a:r>
              <a:rPr lang="en-MY" dirty="0">
                <a:solidFill>
                  <a:srgbClr val="002060"/>
                </a:solidFill>
              </a:rPr>
              <a:t>ECO-RESTORATION GAME FIELD</a:t>
            </a:r>
          </a:p>
        </p:txBody>
      </p:sp>
      <p:sp>
        <p:nvSpPr>
          <p:cNvPr id="7" name="Oval 6"/>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DA5D4930-935B-1A26-7387-2A55F6C274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pic>
        <p:nvPicPr>
          <p:cNvPr id="5" name="Picture 4">
            <a:extLst>
              <a:ext uri="{FF2B5EF4-FFF2-40B4-BE49-F238E27FC236}">
                <a16:creationId xmlns:a16="http://schemas.microsoft.com/office/drawing/2014/main" id="{3A215822-54FA-BD5E-BE8C-A5C3624DE6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410325" flipV="1">
            <a:off x="4467838" y="1572049"/>
            <a:ext cx="1061693" cy="755356"/>
          </a:xfrm>
          <a:prstGeom prst="rect">
            <a:avLst/>
          </a:prstGeom>
        </p:spPr>
      </p:pic>
      <p:pic>
        <p:nvPicPr>
          <p:cNvPr id="12" name="Picture 11">
            <a:extLst>
              <a:ext uri="{FF2B5EF4-FFF2-40B4-BE49-F238E27FC236}">
                <a16:creationId xmlns:a16="http://schemas.microsoft.com/office/drawing/2014/main" id="{8BDE997E-2FEF-7873-32C8-1F19468EF1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80703" y="1799782"/>
            <a:ext cx="301360" cy="299890"/>
          </a:xfrm>
          <a:prstGeom prst="rect">
            <a:avLst/>
          </a:prstGeom>
        </p:spPr>
      </p:pic>
      <p:cxnSp>
        <p:nvCxnSpPr>
          <p:cNvPr id="14" name="Straight Arrow Connector 13">
            <a:extLst>
              <a:ext uri="{FF2B5EF4-FFF2-40B4-BE49-F238E27FC236}">
                <a16:creationId xmlns:a16="http://schemas.microsoft.com/office/drawing/2014/main" id="{E4126074-1171-844E-80E6-B95873C578B0}"/>
              </a:ext>
            </a:extLst>
          </p:cNvPr>
          <p:cNvCxnSpPr>
            <a:cxnSpLocks/>
          </p:cNvCxnSpPr>
          <p:nvPr/>
        </p:nvCxnSpPr>
        <p:spPr>
          <a:xfrm>
            <a:off x="1536569" y="5005633"/>
            <a:ext cx="1178351" cy="2853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95CCE48D-5A67-0410-1FC7-3F7966090936}"/>
              </a:ext>
            </a:extLst>
          </p:cNvPr>
          <p:cNvCxnSpPr>
            <a:cxnSpLocks/>
          </p:cNvCxnSpPr>
          <p:nvPr/>
        </p:nvCxnSpPr>
        <p:spPr>
          <a:xfrm>
            <a:off x="1461155" y="4268893"/>
            <a:ext cx="3959257" cy="1633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9D474E12-9AD7-E61D-488D-6AD84BBC1C4B}"/>
              </a:ext>
            </a:extLst>
          </p:cNvPr>
          <p:cNvSpPr txBox="1"/>
          <p:nvPr/>
        </p:nvSpPr>
        <p:spPr>
          <a:xfrm>
            <a:off x="339365" y="4062953"/>
            <a:ext cx="1279261" cy="369332"/>
          </a:xfrm>
          <a:prstGeom prst="rect">
            <a:avLst/>
          </a:prstGeom>
          <a:noFill/>
        </p:spPr>
        <p:txBody>
          <a:bodyPr wrap="none" rtlCol="0">
            <a:spAutoFit/>
          </a:bodyPr>
          <a:lstStyle/>
          <a:p>
            <a:r>
              <a:rPr lang="en-US" dirty="0"/>
              <a:t>Well trigger</a:t>
            </a:r>
          </a:p>
        </p:txBody>
      </p:sp>
      <p:sp>
        <p:nvSpPr>
          <p:cNvPr id="19" name="TextBox 18">
            <a:extLst>
              <a:ext uri="{FF2B5EF4-FFF2-40B4-BE49-F238E27FC236}">
                <a16:creationId xmlns:a16="http://schemas.microsoft.com/office/drawing/2014/main" id="{51D02175-316A-EFA1-1453-5229C92A3A91}"/>
              </a:ext>
            </a:extLst>
          </p:cNvPr>
          <p:cNvSpPr txBox="1"/>
          <p:nvPr/>
        </p:nvSpPr>
        <p:spPr>
          <a:xfrm>
            <a:off x="619488" y="4805052"/>
            <a:ext cx="865943" cy="369332"/>
          </a:xfrm>
          <a:prstGeom prst="rect">
            <a:avLst/>
          </a:prstGeom>
          <a:noFill/>
        </p:spPr>
        <p:txBody>
          <a:bodyPr wrap="none" rtlCol="0">
            <a:spAutoFit/>
          </a:bodyPr>
          <a:lstStyle/>
          <a:p>
            <a:r>
              <a:rPr lang="en-US" dirty="0"/>
              <a:t>Landfill</a:t>
            </a:r>
          </a:p>
        </p:txBody>
      </p:sp>
      <p:pic>
        <p:nvPicPr>
          <p:cNvPr id="11" name="Picture 10">
            <a:extLst>
              <a:ext uri="{FF2B5EF4-FFF2-40B4-BE49-F238E27FC236}">
                <a16:creationId xmlns:a16="http://schemas.microsoft.com/office/drawing/2014/main" id="{D9BF4C58-7B6E-7263-25FA-FB3B0DD984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53375" y="5117500"/>
            <a:ext cx="301360" cy="299890"/>
          </a:xfrm>
          <a:prstGeom prst="rect">
            <a:avLst/>
          </a:prstGeom>
        </p:spPr>
      </p:pic>
      <p:pic>
        <p:nvPicPr>
          <p:cNvPr id="13" name="Picture 12">
            <a:extLst>
              <a:ext uri="{FF2B5EF4-FFF2-40B4-BE49-F238E27FC236}">
                <a16:creationId xmlns:a16="http://schemas.microsoft.com/office/drawing/2014/main" id="{B5930F06-F18A-703F-11EE-3962682D4D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32105" y="6077093"/>
            <a:ext cx="301360" cy="299890"/>
          </a:xfrm>
          <a:prstGeom prst="rect">
            <a:avLst/>
          </a:prstGeom>
        </p:spPr>
      </p:pic>
      <p:cxnSp>
        <p:nvCxnSpPr>
          <p:cNvPr id="15" name="Straight Arrow Connector 14">
            <a:extLst>
              <a:ext uri="{FF2B5EF4-FFF2-40B4-BE49-F238E27FC236}">
                <a16:creationId xmlns:a16="http://schemas.microsoft.com/office/drawing/2014/main" id="{81101414-46F8-220E-448E-B0A1132C310D}"/>
              </a:ext>
            </a:extLst>
          </p:cNvPr>
          <p:cNvCxnSpPr>
            <a:cxnSpLocks/>
          </p:cNvCxnSpPr>
          <p:nvPr/>
        </p:nvCxnSpPr>
        <p:spPr>
          <a:xfrm>
            <a:off x="1310841" y="1717088"/>
            <a:ext cx="3042813" cy="1850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29B484D-9E48-C743-548C-1E871B1899E8}"/>
              </a:ext>
            </a:extLst>
          </p:cNvPr>
          <p:cNvSpPr txBox="1"/>
          <p:nvPr/>
        </p:nvSpPr>
        <p:spPr>
          <a:xfrm>
            <a:off x="587440" y="1483035"/>
            <a:ext cx="1160895" cy="369332"/>
          </a:xfrm>
          <a:prstGeom prst="rect">
            <a:avLst/>
          </a:prstGeom>
          <a:noFill/>
        </p:spPr>
        <p:txBody>
          <a:bodyPr wrap="none" rtlCol="0">
            <a:spAutoFit/>
          </a:bodyPr>
          <a:lstStyle/>
          <a:p>
            <a:r>
              <a:rPr lang="en-US" dirty="0"/>
              <a:t>Junk Block</a:t>
            </a:r>
          </a:p>
        </p:txBody>
      </p:sp>
      <p:sp>
        <p:nvSpPr>
          <p:cNvPr id="21" name="TextBox 20">
            <a:extLst>
              <a:ext uri="{FF2B5EF4-FFF2-40B4-BE49-F238E27FC236}">
                <a16:creationId xmlns:a16="http://schemas.microsoft.com/office/drawing/2014/main" id="{CA9453C3-AA19-47BF-6A4F-EFC06B5E7CCD}"/>
              </a:ext>
            </a:extLst>
          </p:cNvPr>
          <p:cNvSpPr txBox="1"/>
          <p:nvPr/>
        </p:nvSpPr>
        <p:spPr>
          <a:xfrm>
            <a:off x="10815050" y="6035469"/>
            <a:ext cx="529504" cy="369332"/>
          </a:xfrm>
          <a:prstGeom prst="rect">
            <a:avLst/>
          </a:prstGeom>
          <a:noFill/>
        </p:spPr>
        <p:txBody>
          <a:bodyPr wrap="none" rtlCol="0">
            <a:spAutoFit/>
          </a:bodyPr>
          <a:lstStyle/>
          <a:p>
            <a:r>
              <a:rPr lang="en-US" dirty="0"/>
              <a:t>Ore</a:t>
            </a:r>
          </a:p>
        </p:txBody>
      </p:sp>
      <p:cxnSp>
        <p:nvCxnSpPr>
          <p:cNvPr id="22" name="Straight Arrow Connector 21">
            <a:extLst>
              <a:ext uri="{FF2B5EF4-FFF2-40B4-BE49-F238E27FC236}">
                <a16:creationId xmlns:a16="http://schemas.microsoft.com/office/drawing/2014/main" id="{D40EE5B5-60DC-794D-D14E-9C80C178C33E}"/>
              </a:ext>
            </a:extLst>
          </p:cNvPr>
          <p:cNvCxnSpPr>
            <a:cxnSpLocks/>
            <a:stCxn id="21" idx="1"/>
            <a:endCxn id="11" idx="3"/>
          </p:cNvCxnSpPr>
          <p:nvPr/>
        </p:nvCxnSpPr>
        <p:spPr>
          <a:xfrm flipH="1" flipV="1">
            <a:off x="7854735" y="5267445"/>
            <a:ext cx="2960315" cy="9526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D7AFEA1D-717C-EB3F-14A0-9700D5992E0E}"/>
              </a:ext>
            </a:extLst>
          </p:cNvPr>
          <p:cNvCxnSpPr>
            <a:cxnSpLocks/>
          </p:cNvCxnSpPr>
          <p:nvPr/>
        </p:nvCxnSpPr>
        <p:spPr>
          <a:xfrm flipH="1" flipV="1">
            <a:off x="8382785" y="6163613"/>
            <a:ext cx="2432265" cy="2064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Right Brace 26">
            <a:extLst>
              <a:ext uri="{FF2B5EF4-FFF2-40B4-BE49-F238E27FC236}">
                <a16:creationId xmlns:a16="http://schemas.microsoft.com/office/drawing/2014/main" id="{22A0C030-CECD-BD01-E3E4-526288389C11}"/>
              </a:ext>
            </a:extLst>
          </p:cNvPr>
          <p:cNvSpPr/>
          <p:nvPr/>
        </p:nvSpPr>
        <p:spPr>
          <a:xfrm>
            <a:off x="9747078" y="4432284"/>
            <a:ext cx="529503" cy="2213705"/>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TextBox 29">
            <a:extLst>
              <a:ext uri="{FF2B5EF4-FFF2-40B4-BE49-F238E27FC236}">
                <a16:creationId xmlns:a16="http://schemas.microsoft.com/office/drawing/2014/main" id="{1E522F07-6663-F24C-A819-ABAE418D312B}"/>
              </a:ext>
            </a:extLst>
          </p:cNvPr>
          <p:cNvSpPr txBox="1"/>
          <p:nvPr/>
        </p:nvSpPr>
        <p:spPr>
          <a:xfrm>
            <a:off x="10297162" y="5299497"/>
            <a:ext cx="1440972" cy="369332"/>
          </a:xfrm>
          <a:prstGeom prst="rect">
            <a:avLst/>
          </a:prstGeom>
          <a:noFill/>
        </p:spPr>
        <p:txBody>
          <a:bodyPr wrap="none" rtlCol="0">
            <a:spAutoFit/>
          </a:bodyPr>
          <a:lstStyle/>
          <a:p>
            <a:r>
              <a:rPr lang="en-US" dirty="0"/>
              <a:t>Underground</a:t>
            </a:r>
          </a:p>
        </p:txBody>
      </p:sp>
    </p:spTree>
    <p:extLst>
      <p:ext uri="{BB962C8B-B14F-4D97-AF65-F5344CB8AC3E}">
        <p14:creationId xmlns:p14="http://schemas.microsoft.com/office/powerpoint/2010/main" val="426185733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CF3A719-B15B-3600-4E54-4357622E0D3C}"/>
              </a:ext>
            </a:extLst>
          </p:cNvPr>
          <p:cNvSpPr/>
          <p:nvPr/>
        </p:nvSpPr>
        <p:spPr>
          <a:xfrm>
            <a:off x="971550" y="1333501"/>
            <a:ext cx="4791075" cy="408622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F6309A2B-CE5C-438E-A60B-A6AB356A6B7E}"/>
              </a:ext>
            </a:extLst>
          </p:cNvPr>
          <p:cNvSpPr>
            <a:spLocks noGrp="1"/>
          </p:cNvSpPr>
          <p:nvPr>
            <p:ph idx="1"/>
          </p:nvPr>
        </p:nvSpPr>
        <p:spPr/>
        <p:txBody>
          <a:bodyPr/>
          <a:lstStyle/>
          <a:p>
            <a:pPr marL="0" indent="0">
              <a:buNone/>
            </a:pPr>
            <a:r>
              <a:rPr lang="en-MY" dirty="0"/>
              <a:t> </a:t>
            </a:r>
          </a:p>
        </p:txBody>
      </p:sp>
      <p:sp>
        <p:nvSpPr>
          <p:cNvPr id="2" name="Title 1">
            <a:extLst>
              <a:ext uri="{FF2B5EF4-FFF2-40B4-BE49-F238E27FC236}">
                <a16:creationId xmlns:a16="http://schemas.microsoft.com/office/drawing/2014/main" id="{A8CE56E1-44B2-449A-8AA6-EC67312CBBF0}"/>
              </a:ext>
            </a:extLst>
          </p:cNvPr>
          <p:cNvSpPr>
            <a:spLocks noGrp="1"/>
          </p:cNvSpPr>
          <p:nvPr>
            <p:ph type="title"/>
          </p:nvPr>
        </p:nvSpPr>
        <p:spPr/>
        <p:txBody>
          <a:bodyPr/>
          <a:lstStyle/>
          <a:p>
            <a:r>
              <a:rPr lang="en-MY" dirty="0">
                <a:solidFill>
                  <a:srgbClr val="002060"/>
                </a:solidFill>
              </a:rPr>
              <a:t>Trash and Ore</a:t>
            </a:r>
          </a:p>
        </p:txBody>
      </p:sp>
      <p:sp>
        <p:nvSpPr>
          <p:cNvPr id="4" name="Text Placeholder 3">
            <a:extLst>
              <a:ext uri="{FF2B5EF4-FFF2-40B4-BE49-F238E27FC236}">
                <a16:creationId xmlns:a16="http://schemas.microsoft.com/office/drawing/2014/main" id="{5205BDF1-C28B-4F8C-91E9-E4ACA8B04E0C}"/>
              </a:ext>
            </a:extLst>
          </p:cNvPr>
          <p:cNvSpPr>
            <a:spLocks noGrp="1"/>
          </p:cNvSpPr>
          <p:nvPr>
            <p:ph type="body" sz="half" idx="2"/>
          </p:nvPr>
        </p:nvSpPr>
        <p:spPr>
          <a:xfrm>
            <a:off x="1587934" y="2419928"/>
            <a:ext cx="3972356" cy="2472584"/>
          </a:xfrm>
        </p:spPr>
        <p:txBody>
          <a:bodyPr>
            <a:normAutofit/>
          </a:bodyPr>
          <a:lstStyle/>
          <a:p>
            <a:r>
              <a:rPr lang="en-US" sz="1800" b="0" i="0" u="none" strike="noStrike" baseline="0" dirty="0">
                <a:latin typeface="Calibri" panose="020F0502020204030204" pitchFamily="34" charset="0"/>
              </a:rPr>
              <a:t>Assembled by 6 pcs of 5*5 Blocks </a:t>
            </a:r>
            <a:r>
              <a:rPr lang="en-US" sz="1800" b="0" i="0" u="none" strike="noStrike" baseline="0" dirty="0">
                <a:solidFill>
                  <a:srgbClr val="000000"/>
                </a:solidFill>
                <a:latin typeface="Calibri" panose="020F0502020204030204" pitchFamily="34" charset="0"/>
              </a:rPr>
              <a:t>	</a:t>
            </a:r>
          </a:p>
          <a:p>
            <a:r>
              <a:rPr lang="en-MY" dirty="0">
                <a:solidFill>
                  <a:schemeClr val="tx1"/>
                </a:solidFill>
              </a:rPr>
              <a:t>Only one trash block to be carried to landfill. The other 2 ore blocks need to be carried back to start/end box.</a:t>
            </a:r>
          </a:p>
          <a:p>
            <a:endParaRPr lang="en-MY" dirty="0"/>
          </a:p>
        </p:txBody>
      </p:sp>
      <p:sp>
        <p:nvSpPr>
          <p:cNvPr id="5" name="Rectangle 2">
            <a:extLst>
              <a:ext uri="{FF2B5EF4-FFF2-40B4-BE49-F238E27FC236}">
                <a16:creationId xmlns:a16="http://schemas.microsoft.com/office/drawing/2014/main" id="{BDE33393-F547-4C33-A155-D588B875DFA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MY" dirty="0"/>
          </a:p>
        </p:txBody>
      </p:sp>
      <p:pic>
        <p:nvPicPr>
          <p:cNvPr id="6" name="Picture 5">
            <a:extLst>
              <a:ext uri="{FF2B5EF4-FFF2-40B4-BE49-F238E27FC236}">
                <a16:creationId xmlns:a16="http://schemas.microsoft.com/office/drawing/2014/main" id="{15632149-BF0D-DE5A-B1BE-4A8ADECC1A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pic>
        <p:nvPicPr>
          <p:cNvPr id="10" name="Picture 9">
            <a:extLst>
              <a:ext uri="{FF2B5EF4-FFF2-40B4-BE49-F238E27FC236}">
                <a16:creationId xmlns:a16="http://schemas.microsoft.com/office/drawing/2014/main" id="{CA721D90-0218-613E-0303-7E81EDCE5F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3920" y="2759508"/>
            <a:ext cx="1952625" cy="1943100"/>
          </a:xfrm>
          <a:prstGeom prst="rect">
            <a:avLst/>
          </a:prstGeom>
        </p:spPr>
      </p:pic>
      <p:sp>
        <p:nvSpPr>
          <p:cNvPr id="3" name="Title 1">
            <a:extLst>
              <a:ext uri="{FF2B5EF4-FFF2-40B4-BE49-F238E27FC236}">
                <a16:creationId xmlns:a16="http://schemas.microsoft.com/office/drawing/2014/main" id="{CA5126AD-DAE3-641A-6689-E93EA5A262D1}"/>
              </a:ext>
            </a:extLst>
          </p:cNvPr>
          <p:cNvSpPr txBox="1">
            <a:spLocks/>
          </p:cNvSpPr>
          <p:nvPr/>
        </p:nvSpPr>
        <p:spPr>
          <a:xfrm>
            <a:off x="2146587" y="283379"/>
            <a:ext cx="7232075" cy="526475"/>
          </a:xfrm>
          <a:prstGeom prst="rect">
            <a:avLst/>
          </a:prstGeom>
        </p:spPr>
        <p:txBody>
          <a:bodyPr vert="horz" lIns="91440" tIns="45720" rIns="91440" bIns="45720" rtlCol="0" anchor="b">
            <a:noAutofit/>
          </a:bodyPr>
          <a:lstStyle>
            <a:lvl1pPr algn="l" defTabSz="914377" rtl="0" eaLnBrk="1" latinLnBrk="0" hangingPunct="1">
              <a:lnSpc>
                <a:spcPct val="70000"/>
              </a:lnSpc>
              <a:spcBef>
                <a:spcPct val="0"/>
              </a:spcBef>
              <a:buNone/>
              <a:defRPr sz="3200" kern="1200">
                <a:solidFill>
                  <a:schemeClr val="accent4"/>
                </a:solidFill>
                <a:latin typeface="+mj-lt"/>
                <a:ea typeface="+mj-ea"/>
                <a:cs typeface="+mj-cs"/>
              </a:defRPr>
            </a:lvl1pPr>
          </a:lstStyle>
          <a:p>
            <a:r>
              <a:rPr lang="en-MY" sz="3500">
                <a:solidFill>
                  <a:srgbClr val="002060"/>
                </a:solidFill>
              </a:rPr>
              <a:t>SENIOR : ECO-RESTORATION</a:t>
            </a:r>
            <a:endParaRPr lang="en-MY" sz="3500" dirty="0">
              <a:solidFill>
                <a:srgbClr val="002060"/>
              </a:solidFill>
            </a:endParaRPr>
          </a:p>
        </p:txBody>
      </p:sp>
    </p:spTree>
    <p:extLst>
      <p:ext uri="{BB962C8B-B14F-4D97-AF65-F5344CB8AC3E}">
        <p14:creationId xmlns:p14="http://schemas.microsoft.com/office/powerpoint/2010/main" val="105457447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32DF36-9212-A92A-4CED-962460526EEB}"/>
              </a:ext>
            </a:extLst>
          </p:cNvPr>
          <p:cNvSpPr/>
          <p:nvPr/>
        </p:nvSpPr>
        <p:spPr>
          <a:xfrm>
            <a:off x="1009650" y="1009651"/>
            <a:ext cx="4791075" cy="408622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F6309A2B-CE5C-438E-A60B-A6AB356A6B7E}"/>
              </a:ext>
            </a:extLst>
          </p:cNvPr>
          <p:cNvSpPr>
            <a:spLocks noGrp="1"/>
          </p:cNvSpPr>
          <p:nvPr>
            <p:ph idx="1"/>
          </p:nvPr>
        </p:nvSpPr>
        <p:spPr/>
        <p:txBody>
          <a:bodyPr/>
          <a:lstStyle/>
          <a:p>
            <a:pPr marL="0" indent="0">
              <a:buNone/>
            </a:pPr>
            <a:r>
              <a:rPr lang="en-MY" dirty="0"/>
              <a:t> </a:t>
            </a:r>
          </a:p>
        </p:txBody>
      </p:sp>
      <p:sp>
        <p:nvSpPr>
          <p:cNvPr id="2" name="Title 1">
            <a:extLst>
              <a:ext uri="{FF2B5EF4-FFF2-40B4-BE49-F238E27FC236}">
                <a16:creationId xmlns:a16="http://schemas.microsoft.com/office/drawing/2014/main" id="{A8CE56E1-44B2-449A-8AA6-EC67312CBBF0}"/>
              </a:ext>
            </a:extLst>
          </p:cNvPr>
          <p:cNvSpPr>
            <a:spLocks noGrp="1"/>
          </p:cNvSpPr>
          <p:nvPr>
            <p:ph type="title"/>
          </p:nvPr>
        </p:nvSpPr>
        <p:spPr/>
        <p:txBody>
          <a:bodyPr/>
          <a:lstStyle/>
          <a:p>
            <a:r>
              <a:rPr lang="en-MY" dirty="0">
                <a:solidFill>
                  <a:srgbClr val="002060"/>
                </a:solidFill>
              </a:rPr>
              <a:t>Well</a:t>
            </a:r>
          </a:p>
        </p:txBody>
      </p:sp>
      <p:sp>
        <p:nvSpPr>
          <p:cNvPr id="4" name="Text Placeholder 3">
            <a:extLst>
              <a:ext uri="{FF2B5EF4-FFF2-40B4-BE49-F238E27FC236}">
                <a16:creationId xmlns:a16="http://schemas.microsoft.com/office/drawing/2014/main" id="{5205BDF1-C28B-4F8C-91E9-E4ACA8B04E0C}"/>
              </a:ext>
            </a:extLst>
          </p:cNvPr>
          <p:cNvSpPr>
            <a:spLocks noGrp="1"/>
          </p:cNvSpPr>
          <p:nvPr>
            <p:ph type="body" sz="half" idx="2"/>
          </p:nvPr>
        </p:nvSpPr>
        <p:spPr>
          <a:xfrm>
            <a:off x="1587934" y="2419927"/>
            <a:ext cx="3972356" cy="2123793"/>
          </a:xfrm>
        </p:spPr>
        <p:txBody>
          <a:bodyPr>
            <a:normAutofit/>
          </a:bodyPr>
          <a:lstStyle/>
          <a:p>
            <a:r>
              <a:rPr lang="en-MY" dirty="0"/>
              <a:t>L : 10cm, H : 15cm , W:7cm</a:t>
            </a:r>
          </a:p>
          <a:p>
            <a:r>
              <a:rPr lang="en-MY" dirty="0">
                <a:solidFill>
                  <a:schemeClr val="tx1"/>
                </a:solidFill>
              </a:rPr>
              <a:t>Height of IR sensor from ground : 5.5 cm</a:t>
            </a:r>
          </a:p>
          <a:p>
            <a:endParaRPr lang="en-MY" dirty="0">
              <a:solidFill>
                <a:schemeClr val="tx1"/>
              </a:solidFill>
            </a:endParaRPr>
          </a:p>
          <a:p>
            <a:r>
              <a:rPr lang="en-MY" dirty="0">
                <a:solidFill>
                  <a:schemeClr val="tx1"/>
                </a:solidFill>
              </a:rPr>
              <a:t>Place on blue box (well trigger). Initially Green LED off, after triggered, Green LED will be turned on.</a:t>
            </a:r>
          </a:p>
          <a:p>
            <a:endParaRPr lang="en-MY" dirty="0"/>
          </a:p>
        </p:txBody>
      </p:sp>
      <p:sp>
        <p:nvSpPr>
          <p:cNvPr id="5" name="Rectangle 2">
            <a:extLst>
              <a:ext uri="{FF2B5EF4-FFF2-40B4-BE49-F238E27FC236}">
                <a16:creationId xmlns:a16="http://schemas.microsoft.com/office/drawing/2014/main" id="{BDE33393-F547-4C33-A155-D588B875DFA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MY" dirty="0"/>
          </a:p>
        </p:txBody>
      </p:sp>
      <p:pic>
        <p:nvPicPr>
          <p:cNvPr id="6" name="Picture 5">
            <a:extLst>
              <a:ext uri="{FF2B5EF4-FFF2-40B4-BE49-F238E27FC236}">
                <a16:creationId xmlns:a16="http://schemas.microsoft.com/office/drawing/2014/main" id="{52BF7897-E519-F797-F351-2FCB632329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pic>
        <p:nvPicPr>
          <p:cNvPr id="3" name="图片 9">
            <a:extLst>
              <a:ext uri="{FF2B5EF4-FFF2-40B4-BE49-F238E27FC236}">
                <a16:creationId xmlns:a16="http://schemas.microsoft.com/office/drawing/2014/main" id="{2FBD9A16-EFA0-0459-B43C-A98812FF00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5229" y="940680"/>
            <a:ext cx="3857137" cy="4522160"/>
          </a:xfrm>
          <a:prstGeom prst="rect">
            <a:avLst/>
          </a:prstGeom>
        </p:spPr>
      </p:pic>
      <p:sp>
        <p:nvSpPr>
          <p:cNvPr id="10" name="Title 1">
            <a:extLst>
              <a:ext uri="{FF2B5EF4-FFF2-40B4-BE49-F238E27FC236}">
                <a16:creationId xmlns:a16="http://schemas.microsoft.com/office/drawing/2014/main" id="{DBDFF280-0F9A-1CAC-4AA7-41D02C581347}"/>
              </a:ext>
            </a:extLst>
          </p:cNvPr>
          <p:cNvSpPr txBox="1">
            <a:spLocks/>
          </p:cNvSpPr>
          <p:nvPr/>
        </p:nvSpPr>
        <p:spPr>
          <a:xfrm>
            <a:off x="2184687" y="352691"/>
            <a:ext cx="7232075" cy="526475"/>
          </a:xfrm>
          <a:prstGeom prst="rect">
            <a:avLst/>
          </a:prstGeom>
        </p:spPr>
        <p:txBody>
          <a:bodyPr vert="horz" lIns="91440" tIns="45720" rIns="91440" bIns="45720" rtlCol="0" anchor="b">
            <a:noAutofit/>
          </a:bodyPr>
          <a:lstStyle>
            <a:lvl1pPr algn="l" defTabSz="914377" rtl="0" eaLnBrk="1" latinLnBrk="0" hangingPunct="1">
              <a:lnSpc>
                <a:spcPct val="70000"/>
              </a:lnSpc>
              <a:spcBef>
                <a:spcPct val="0"/>
              </a:spcBef>
              <a:buNone/>
              <a:defRPr sz="3200" kern="1200">
                <a:solidFill>
                  <a:schemeClr val="accent4"/>
                </a:solidFill>
                <a:latin typeface="+mj-lt"/>
                <a:ea typeface="+mj-ea"/>
                <a:cs typeface="+mj-cs"/>
              </a:defRPr>
            </a:lvl1pPr>
          </a:lstStyle>
          <a:p>
            <a:r>
              <a:rPr lang="en-MY" sz="3500">
                <a:solidFill>
                  <a:srgbClr val="002060"/>
                </a:solidFill>
              </a:rPr>
              <a:t>SENIOR : ECO-RESTORATION</a:t>
            </a:r>
            <a:endParaRPr lang="en-MY" sz="3500" dirty="0">
              <a:solidFill>
                <a:srgbClr val="002060"/>
              </a:solidFill>
            </a:endParaRPr>
          </a:p>
        </p:txBody>
      </p:sp>
    </p:spTree>
    <p:extLst>
      <p:ext uri="{BB962C8B-B14F-4D97-AF65-F5344CB8AC3E}">
        <p14:creationId xmlns:p14="http://schemas.microsoft.com/office/powerpoint/2010/main" val="236237576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F2C1829-C3E4-4D97-BCF5-76EC0F932B08}"/>
              </a:ext>
            </a:extLst>
          </p:cNvPr>
          <p:cNvSpPr>
            <a:spLocks noGrp="1"/>
          </p:cNvSpPr>
          <p:nvPr>
            <p:ph idx="4294967295"/>
          </p:nvPr>
        </p:nvSpPr>
        <p:spPr>
          <a:xfrm>
            <a:off x="1028700" y="1782763"/>
            <a:ext cx="10515600" cy="4687887"/>
          </a:xfrm>
        </p:spPr>
        <p:txBody>
          <a:bodyPr>
            <a:noAutofit/>
          </a:bodyPr>
          <a:lstStyle/>
          <a:p>
            <a:pPr marL="0" indent="0">
              <a:spcBef>
                <a:spcPts val="0"/>
              </a:spcBef>
              <a:buNone/>
            </a:pPr>
            <a:r>
              <a:rPr lang="en-MY" sz="2300" dirty="0"/>
              <a:t>Dimensions and Restriction</a:t>
            </a:r>
          </a:p>
          <a:p>
            <a:pPr>
              <a:spcBef>
                <a:spcPts val="0"/>
              </a:spcBef>
            </a:pPr>
            <a:r>
              <a:rPr lang="en-MY" sz="1800" dirty="0"/>
              <a:t>Initial size shall not exceed 20cm (H) X 20cm (W) X 20cm (L). </a:t>
            </a:r>
          </a:p>
          <a:p>
            <a:pPr>
              <a:spcBef>
                <a:spcPts val="0"/>
              </a:spcBef>
            </a:pPr>
            <a:r>
              <a:rPr lang="en-MY" sz="1800" dirty="0"/>
              <a:t>Robots are </a:t>
            </a:r>
            <a:r>
              <a:rPr lang="en-MY" sz="1800" dirty="0">
                <a:solidFill>
                  <a:srgbClr val="FF0000"/>
                </a:solidFill>
              </a:rPr>
              <a:t>Not allowed </a:t>
            </a:r>
            <a:r>
              <a:rPr lang="en-MY" sz="1800" dirty="0"/>
              <a:t>to expand to any size after the game starts.</a:t>
            </a:r>
          </a:p>
          <a:p>
            <a:pPr>
              <a:spcBef>
                <a:spcPts val="0"/>
              </a:spcBef>
            </a:pPr>
            <a:r>
              <a:rPr lang="en-MY" sz="1800" dirty="0"/>
              <a:t>Maximum 4 DC motors, 5 IR sensors, 2 servo motors, 1 tracer sensor block and 1 mainboard.</a:t>
            </a:r>
          </a:p>
          <a:p>
            <a:pPr marL="0" indent="0">
              <a:spcBef>
                <a:spcPts val="0"/>
              </a:spcBef>
              <a:buNone/>
            </a:pPr>
            <a:endParaRPr lang="en-MY" sz="2300" dirty="0"/>
          </a:p>
          <a:p>
            <a:pPr marL="0" indent="0">
              <a:spcBef>
                <a:spcPts val="0"/>
              </a:spcBef>
              <a:buNone/>
            </a:pPr>
            <a:r>
              <a:rPr lang="en-MY" sz="2300" dirty="0"/>
              <a:t>Game Duration</a:t>
            </a:r>
          </a:p>
          <a:p>
            <a:pPr>
              <a:spcBef>
                <a:spcPts val="0"/>
              </a:spcBef>
            </a:pPr>
            <a:r>
              <a:rPr lang="en-MY" sz="1800" dirty="0"/>
              <a:t>Each participant is given a maximum of 3 hours to perform the coding and testing of the robot</a:t>
            </a:r>
          </a:p>
          <a:p>
            <a:pPr>
              <a:spcBef>
                <a:spcPts val="0"/>
              </a:spcBef>
            </a:pPr>
            <a:r>
              <a:rPr lang="en-MY" sz="1800" dirty="0"/>
              <a:t>Each match is stipulated for 2 rounds with a total duration for a maximum 3 minutes. </a:t>
            </a:r>
          </a:p>
          <a:p>
            <a:pPr>
              <a:spcBef>
                <a:spcPts val="0"/>
              </a:spcBef>
            </a:pPr>
            <a:r>
              <a:rPr lang="en-MY" sz="1800" dirty="0"/>
              <a:t>Game may end before 3 minutes when :</a:t>
            </a:r>
          </a:p>
          <a:p>
            <a:pPr lvl="1">
              <a:spcBef>
                <a:spcPts val="0"/>
              </a:spcBef>
              <a:buFont typeface="Courier New" panose="02070309020205020404" pitchFamily="49" charset="0"/>
              <a:buChar char="o"/>
            </a:pPr>
            <a:r>
              <a:rPr lang="en-MY" sz="1800" dirty="0"/>
              <a:t>Completion of 2 rounds</a:t>
            </a:r>
          </a:p>
          <a:p>
            <a:pPr lvl="1">
              <a:spcBef>
                <a:spcPts val="0"/>
              </a:spcBef>
              <a:buFont typeface="Courier New" panose="02070309020205020404" pitchFamily="49" charset="0"/>
              <a:buChar char="o"/>
            </a:pPr>
            <a:r>
              <a:rPr lang="en-MY" sz="1800" dirty="0"/>
              <a:t>Disqualification of a participant</a:t>
            </a:r>
          </a:p>
          <a:p>
            <a:pPr lvl="1">
              <a:spcBef>
                <a:spcPts val="0"/>
              </a:spcBef>
              <a:buFont typeface="Courier New" panose="02070309020205020404" pitchFamily="49" charset="0"/>
              <a:buChar char="o"/>
            </a:pPr>
            <a:r>
              <a:rPr lang="en-MY" sz="1800" dirty="0"/>
              <a:t>When referee judges that the continuation of the match is impossible</a:t>
            </a:r>
          </a:p>
          <a:p>
            <a:pPr marL="0" indent="0">
              <a:spcBef>
                <a:spcPts val="0"/>
              </a:spcBef>
              <a:buNone/>
            </a:pPr>
            <a:endParaRPr lang="en-MY" sz="1800" dirty="0"/>
          </a:p>
          <a:p>
            <a:pPr>
              <a:spcBef>
                <a:spcPts val="0"/>
              </a:spcBef>
            </a:pPr>
            <a:endParaRPr lang="en-MY" sz="1800" dirty="0"/>
          </a:p>
          <a:p>
            <a:pPr marL="0" indent="0">
              <a:spcBef>
                <a:spcPts val="0"/>
              </a:spcBef>
              <a:buNone/>
            </a:pPr>
            <a:endParaRPr lang="en-MY" sz="1800" dirty="0"/>
          </a:p>
        </p:txBody>
      </p:sp>
      <p:pic>
        <p:nvPicPr>
          <p:cNvPr id="6" name="Picture 5">
            <a:extLst>
              <a:ext uri="{FF2B5EF4-FFF2-40B4-BE49-F238E27FC236}">
                <a16:creationId xmlns:a16="http://schemas.microsoft.com/office/drawing/2014/main" id="{EBA013DB-F28C-A556-F23B-82BA7E1E81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
        <p:nvSpPr>
          <p:cNvPr id="4" name="Title 1">
            <a:extLst>
              <a:ext uri="{FF2B5EF4-FFF2-40B4-BE49-F238E27FC236}">
                <a16:creationId xmlns:a16="http://schemas.microsoft.com/office/drawing/2014/main" id="{B5389664-04C1-1683-0AA5-E8CB01ABB123}"/>
              </a:ext>
            </a:extLst>
          </p:cNvPr>
          <p:cNvSpPr txBox="1">
            <a:spLocks/>
          </p:cNvSpPr>
          <p:nvPr/>
        </p:nvSpPr>
        <p:spPr>
          <a:xfrm>
            <a:off x="2595417" y="840508"/>
            <a:ext cx="7232075" cy="526475"/>
          </a:xfrm>
          <a:prstGeom prst="rect">
            <a:avLst/>
          </a:prstGeom>
        </p:spPr>
        <p:txBody>
          <a:bodyP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MY" sz="3500">
                <a:solidFill>
                  <a:srgbClr val="002060"/>
                </a:solidFill>
              </a:rPr>
              <a:t>SENIOR : ECO-RESTORATION</a:t>
            </a:r>
            <a:endParaRPr lang="en-MY" sz="3500" dirty="0">
              <a:solidFill>
                <a:srgbClr val="002060"/>
              </a:solidFill>
            </a:endParaRPr>
          </a:p>
        </p:txBody>
      </p:sp>
    </p:spTree>
    <p:extLst>
      <p:ext uri="{BB962C8B-B14F-4D97-AF65-F5344CB8AC3E}">
        <p14:creationId xmlns:p14="http://schemas.microsoft.com/office/powerpoint/2010/main" val="112609946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60B32-2FCF-46AB-86CA-A0ED58BBF3BA}"/>
              </a:ext>
            </a:extLst>
          </p:cNvPr>
          <p:cNvSpPr>
            <a:spLocks noGrp="1"/>
          </p:cNvSpPr>
          <p:nvPr>
            <p:ph type="title"/>
          </p:nvPr>
        </p:nvSpPr>
        <p:spPr>
          <a:xfrm>
            <a:off x="2533574" y="768975"/>
            <a:ext cx="7269017" cy="785091"/>
          </a:xfrm>
        </p:spPr>
        <p:txBody>
          <a:bodyPr/>
          <a:lstStyle/>
          <a:p>
            <a:r>
              <a:rPr lang="en-MY" dirty="0">
                <a:solidFill>
                  <a:srgbClr val="002060"/>
                </a:solidFill>
              </a:rPr>
              <a:t>SENIOR : ECO-RESTORATION</a:t>
            </a:r>
          </a:p>
        </p:txBody>
      </p:sp>
      <p:sp>
        <p:nvSpPr>
          <p:cNvPr id="3" name="Content Placeholder 2">
            <a:extLst>
              <a:ext uri="{FF2B5EF4-FFF2-40B4-BE49-F238E27FC236}">
                <a16:creationId xmlns:a16="http://schemas.microsoft.com/office/drawing/2014/main" id="{EF2C1829-C3E4-4D97-BCF5-76EC0F932B08}"/>
              </a:ext>
            </a:extLst>
          </p:cNvPr>
          <p:cNvSpPr>
            <a:spLocks noGrp="1"/>
          </p:cNvSpPr>
          <p:nvPr>
            <p:ph idx="1"/>
          </p:nvPr>
        </p:nvSpPr>
        <p:spPr>
          <a:xfrm>
            <a:off x="838200" y="1480667"/>
            <a:ext cx="10515600" cy="4688561"/>
          </a:xfrm>
        </p:spPr>
        <p:txBody>
          <a:bodyPr tIns="91440" bIns="91440">
            <a:noAutofit/>
          </a:bodyPr>
          <a:lstStyle/>
          <a:p>
            <a:pPr marL="0" indent="0">
              <a:spcBef>
                <a:spcPts val="0"/>
              </a:spcBef>
              <a:buNone/>
            </a:pPr>
            <a:r>
              <a:rPr lang="en-MY" sz="2300" dirty="0"/>
              <a:t>Quarantine</a:t>
            </a:r>
            <a:endParaRPr lang="en-MY" sz="1800" dirty="0"/>
          </a:p>
          <a:p>
            <a:pPr>
              <a:spcBef>
                <a:spcPts val="0"/>
              </a:spcBef>
            </a:pPr>
            <a:r>
              <a:rPr lang="en-MY" sz="1800" dirty="0"/>
              <a:t>During the 3 hours given to perform the coding and testing, all participants are quarantine for said period of time. </a:t>
            </a:r>
          </a:p>
          <a:p>
            <a:pPr>
              <a:spcBef>
                <a:spcPts val="0"/>
              </a:spcBef>
            </a:pPr>
            <a:r>
              <a:rPr lang="en-MY" sz="1800" dirty="0"/>
              <a:t>Participants are allowed to do testing and modify the robot during the 3 hours given.</a:t>
            </a:r>
          </a:p>
          <a:p>
            <a:pPr>
              <a:spcBef>
                <a:spcPts val="0"/>
              </a:spcBef>
            </a:pPr>
            <a:r>
              <a:rPr lang="en-MY" sz="1800" dirty="0"/>
              <a:t>Once participant is satisfied with the performance of the robot, they may hand over the robot to the referee before the 3 hours is up.</a:t>
            </a:r>
          </a:p>
          <a:p>
            <a:pPr>
              <a:spcBef>
                <a:spcPts val="0"/>
              </a:spcBef>
            </a:pPr>
            <a:r>
              <a:rPr lang="en-MY" sz="1800" dirty="0"/>
              <a:t>No more programming or modification is allowed once the 3 hours is up or if the participant hands over the robot to the referee earlier.</a:t>
            </a:r>
          </a:p>
          <a:p>
            <a:pPr>
              <a:spcBef>
                <a:spcPts val="0"/>
              </a:spcBef>
            </a:pPr>
            <a:r>
              <a:rPr lang="en-MY" sz="1800" dirty="0"/>
              <a:t>Participants would then wait for their turn to be called for the match.</a:t>
            </a:r>
          </a:p>
          <a:p>
            <a:pPr>
              <a:spcBef>
                <a:spcPts val="0"/>
              </a:spcBef>
            </a:pPr>
            <a:endParaRPr lang="en-MY" sz="1800" dirty="0"/>
          </a:p>
          <a:p>
            <a:pPr marL="0" indent="0">
              <a:spcBef>
                <a:spcPts val="0"/>
              </a:spcBef>
              <a:buNone/>
            </a:pPr>
            <a:r>
              <a:rPr lang="en-US" sz="2300" dirty="0"/>
              <a:t>Game Play Details</a:t>
            </a:r>
          </a:p>
          <a:p>
            <a:pPr>
              <a:spcBef>
                <a:spcPts val="0"/>
              </a:spcBef>
            </a:pPr>
            <a:r>
              <a:rPr lang="en-US" sz="1800" dirty="0"/>
              <a:t>Robot should stay inside the star/end box. </a:t>
            </a:r>
          </a:p>
          <a:p>
            <a:pPr>
              <a:spcBef>
                <a:spcPts val="0"/>
              </a:spcBef>
            </a:pPr>
            <a:r>
              <a:rPr lang="en-US" sz="1800" dirty="0"/>
              <a:t>Whistle will be blown as a sign of start of the match &amp; timer starts.</a:t>
            </a:r>
          </a:p>
          <a:p>
            <a:pPr>
              <a:spcBef>
                <a:spcPts val="0"/>
              </a:spcBef>
            </a:pPr>
            <a:r>
              <a:rPr lang="en-US" sz="1800" dirty="0"/>
              <a:t>Participant is allowed to start (switch on) the robot using single switch operation.</a:t>
            </a:r>
          </a:p>
          <a:p>
            <a:pPr>
              <a:spcBef>
                <a:spcPts val="0"/>
              </a:spcBef>
            </a:pPr>
            <a:r>
              <a:rPr lang="en-US" sz="1800" dirty="0"/>
              <a:t>The robot must follow the left-hand path, moving counter-clockwise once game started.</a:t>
            </a:r>
          </a:p>
          <a:p>
            <a:pPr lvl="1">
              <a:spcBef>
                <a:spcPts val="0"/>
              </a:spcBef>
            </a:pPr>
            <a:r>
              <a:rPr lang="en-US" sz="1800" dirty="0"/>
              <a:t>Task 1: Push the "Junk Block" to the landfill.</a:t>
            </a:r>
          </a:p>
          <a:p>
            <a:pPr lvl="1">
              <a:spcBef>
                <a:spcPts val="0"/>
              </a:spcBef>
            </a:pPr>
            <a:r>
              <a:rPr lang="en-US" sz="1800" dirty="0"/>
              <a:t>Task 2: Enter the underground to repair the well.</a:t>
            </a:r>
          </a:p>
          <a:p>
            <a:pPr lvl="1">
              <a:spcBef>
                <a:spcPts val="0"/>
              </a:spcBef>
            </a:pPr>
            <a:r>
              <a:rPr lang="en-US" sz="1800" dirty="0"/>
              <a:t>Task 3: Bring the ore back to the starting point.</a:t>
            </a:r>
          </a:p>
          <a:p>
            <a:pPr marL="0" indent="0">
              <a:buNone/>
            </a:pPr>
            <a:endParaRPr lang="en-MY" sz="1800" dirty="0"/>
          </a:p>
          <a:p>
            <a:pPr marL="0" indent="0">
              <a:spcBef>
                <a:spcPts val="0"/>
              </a:spcBef>
              <a:buNone/>
            </a:pPr>
            <a:endParaRPr lang="en-MY" sz="1800" dirty="0"/>
          </a:p>
          <a:p>
            <a:pPr marL="0" indent="0">
              <a:spcBef>
                <a:spcPts val="0"/>
              </a:spcBef>
              <a:buNone/>
            </a:pPr>
            <a:endParaRPr lang="en-MY" sz="1800" dirty="0"/>
          </a:p>
        </p:txBody>
      </p:sp>
      <p:sp>
        <p:nvSpPr>
          <p:cNvPr id="5" name="Oval 4"/>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C06D88B3-EC10-1070-5F34-4459AE4269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Tree>
    <p:extLst>
      <p:ext uri="{BB962C8B-B14F-4D97-AF65-F5344CB8AC3E}">
        <p14:creationId xmlns:p14="http://schemas.microsoft.com/office/powerpoint/2010/main" val="39525080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60B32-2FCF-46AB-86CA-A0ED58BBF3BA}"/>
              </a:ext>
            </a:extLst>
          </p:cNvPr>
          <p:cNvSpPr>
            <a:spLocks noGrp="1"/>
          </p:cNvSpPr>
          <p:nvPr>
            <p:ph type="title"/>
          </p:nvPr>
        </p:nvSpPr>
        <p:spPr>
          <a:xfrm>
            <a:off x="2533574" y="768975"/>
            <a:ext cx="7269017" cy="785091"/>
          </a:xfrm>
        </p:spPr>
        <p:txBody>
          <a:bodyPr/>
          <a:lstStyle/>
          <a:p>
            <a:r>
              <a:rPr lang="en-MY" dirty="0">
                <a:solidFill>
                  <a:srgbClr val="002060"/>
                </a:solidFill>
              </a:rPr>
              <a:t>ROBOT BOWLING GAME RULES</a:t>
            </a:r>
          </a:p>
        </p:txBody>
      </p:sp>
      <p:sp>
        <p:nvSpPr>
          <p:cNvPr id="3" name="Content Placeholder 2">
            <a:extLst>
              <a:ext uri="{FF2B5EF4-FFF2-40B4-BE49-F238E27FC236}">
                <a16:creationId xmlns:a16="http://schemas.microsoft.com/office/drawing/2014/main" id="{EF2C1829-C3E4-4D97-BCF5-76EC0F932B08}"/>
              </a:ext>
            </a:extLst>
          </p:cNvPr>
          <p:cNvSpPr>
            <a:spLocks noGrp="1"/>
          </p:cNvSpPr>
          <p:nvPr>
            <p:ph idx="1"/>
          </p:nvPr>
        </p:nvSpPr>
        <p:spPr>
          <a:xfrm>
            <a:off x="838200" y="1791752"/>
            <a:ext cx="10515600" cy="4688561"/>
          </a:xfrm>
        </p:spPr>
        <p:txBody>
          <a:bodyPr>
            <a:noAutofit/>
          </a:bodyPr>
          <a:lstStyle/>
          <a:p>
            <a:pPr marL="0" indent="0">
              <a:spcBef>
                <a:spcPts val="0"/>
              </a:spcBef>
              <a:buNone/>
            </a:pPr>
            <a:r>
              <a:rPr lang="en-MY" sz="2300" dirty="0"/>
              <a:t>Scoring</a:t>
            </a:r>
          </a:p>
          <a:p>
            <a:pPr>
              <a:spcBef>
                <a:spcPts val="0"/>
              </a:spcBef>
            </a:pPr>
            <a:r>
              <a:rPr lang="en-MY" sz="1800" dirty="0"/>
              <a:t>Programming	: If participants are able to program the robot by themselves (10 marks) </a:t>
            </a:r>
          </a:p>
          <a:p>
            <a:pPr>
              <a:spcBef>
                <a:spcPts val="0"/>
              </a:spcBef>
            </a:pPr>
            <a:r>
              <a:rPr lang="en-MY" sz="1800" dirty="0"/>
              <a:t>Programming	: If participants request referee’s help to program the robot (0 marks) </a:t>
            </a:r>
          </a:p>
          <a:p>
            <a:pPr>
              <a:spcBef>
                <a:spcPts val="0"/>
              </a:spcBef>
            </a:pPr>
            <a:r>
              <a:rPr lang="en-MY" sz="1800" dirty="0"/>
              <a:t>Shooting	: 1 point for each pin knocked down </a:t>
            </a:r>
          </a:p>
          <a:p>
            <a:pPr>
              <a:spcBef>
                <a:spcPts val="0"/>
              </a:spcBef>
            </a:pPr>
            <a:r>
              <a:rPr lang="en-MY" sz="1800" dirty="0"/>
              <a:t>Reset of pins	: Reset of pints only during the first attempt of each round, or when a Strike or a 		  	  Spare occurs during previous attempts.</a:t>
            </a:r>
          </a:p>
          <a:p>
            <a:pPr>
              <a:spcBef>
                <a:spcPts val="0"/>
              </a:spcBef>
            </a:pPr>
            <a:r>
              <a:rPr lang="en-MY" sz="1800" dirty="0"/>
              <a:t>Strike		: When all 10 pins are knocked down in one attempt</a:t>
            </a:r>
          </a:p>
          <a:p>
            <a:pPr>
              <a:spcBef>
                <a:spcPts val="0"/>
              </a:spcBef>
            </a:pPr>
            <a:r>
              <a:rPr lang="en-MY" sz="1800" dirty="0"/>
              <a:t>Spare		: When balance of pins are knocked down in 2</a:t>
            </a:r>
            <a:r>
              <a:rPr lang="en-MY" sz="1800" baseline="30000" dirty="0"/>
              <a:t>nd</a:t>
            </a:r>
            <a:r>
              <a:rPr lang="en-MY" sz="1800" dirty="0"/>
              <a:t> attempt</a:t>
            </a:r>
          </a:p>
        </p:txBody>
      </p:sp>
      <p:sp>
        <p:nvSpPr>
          <p:cNvPr id="5" name="Oval 4"/>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BF58CB00-E1CC-32CD-C7DB-8C8116EEF5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Tree>
    <p:extLst>
      <p:ext uri="{BB962C8B-B14F-4D97-AF65-F5344CB8AC3E}">
        <p14:creationId xmlns:p14="http://schemas.microsoft.com/office/powerpoint/2010/main" val="366562117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60B32-2FCF-46AB-86CA-A0ED58BBF3BA}"/>
              </a:ext>
            </a:extLst>
          </p:cNvPr>
          <p:cNvSpPr>
            <a:spLocks noGrp="1"/>
          </p:cNvSpPr>
          <p:nvPr>
            <p:ph type="title"/>
          </p:nvPr>
        </p:nvSpPr>
        <p:spPr>
          <a:xfrm>
            <a:off x="2533574" y="768975"/>
            <a:ext cx="7269017" cy="785091"/>
          </a:xfrm>
        </p:spPr>
        <p:txBody>
          <a:bodyPr/>
          <a:lstStyle/>
          <a:p>
            <a:r>
              <a:rPr lang="en-MY" dirty="0">
                <a:solidFill>
                  <a:srgbClr val="002060"/>
                </a:solidFill>
              </a:rPr>
              <a:t>SENIOR : ECO-RESTORATION</a:t>
            </a:r>
          </a:p>
        </p:txBody>
      </p:sp>
      <p:sp>
        <p:nvSpPr>
          <p:cNvPr id="3" name="Content Placeholder 2">
            <a:extLst>
              <a:ext uri="{FF2B5EF4-FFF2-40B4-BE49-F238E27FC236}">
                <a16:creationId xmlns:a16="http://schemas.microsoft.com/office/drawing/2014/main" id="{EF2C1829-C3E4-4D97-BCF5-76EC0F932B08}"/>
              </a:ext>
            </a:extLst>
          </p:cNvPr>
          <p:cNvSpPr>
            <a:spLocks noGrp="1"/>
          </p:cNvSpPr>
          <p:nvPr>
            <p:ph idx="1"/>
          </p:nvPr>
        </p:nvSpPr>
        <p:spPr>
          <a:xfrm>
            <a:off x="838200" y="1791752"/>
            <a:ext cx="10515600" cy="4688561"/>
          </a:xfrm>
        </p:spPr>
        <p:txBody>
          <a:bodyPr>
            <a:noAutofit/>
          </a:bodyPr>
          <a:lstStyle/>
          <a:p>
            <a:pPr marL="0" indent="0">
              <a:spcBef>
                <a:spcPts val="0"/>
              </a:spcBef>
              <a:buNone/>
            </a:pPr>
            <a:r>
              <a:rPr lang="en-MY" sz="2300" dirty="0"/>
              <a:t>Scoring</a:t>
            </a:r>
          </a:p>
          <a:p>
            <a:pPr>
              <a:spcBef>
                <a:spcPts val="0"/>
              </a:spcBef>
            </a:pPr>
            <a:r>
              <a:rPr lang="en-MY" sz="1800" dirty="0"/>
              <a:t>Task 1 and task 2 – Each 20 points</a:t>
            </a:r>
          </a:p>
          <a:p>
            <a:pPr>
              <a:spcBef>
                <a:spcPts val="0"/>
              </a:spcBef>
            </a:pPr>
            <a:r>
              <a:rPr lang="en-MY" sz="1800" dirty="0"/>
              <a:t>Carry the ore back to star/end box – each 10 points</a:t>
            </a:r>
          </a:p>
          <a:p>
            <a:pPr>
              <a:spcBef>
                <a:spcPts val="0"/>
              </a:spcBef>
            </a:pPr>
            <a:r>
              <a:rPr lang="en-MY" sz="1800" dirty="0"/>
              <a:t>Robot stop inside the start ned box – 20 points</a:t>
            </a:r>
          </a:p>
          <a:p>
            <a:pPr>
              <a:spcBef>
                <a:spcPts val="0"/>
              </a:spcBef>
            </a:pPr>
            <a:endParaRPr lang="en-MY" sz="1800" dirty="0"/>
          </a:p>
          <a:p>
            <a:pPr marL="0" indent="0">
              <a:spcBef>
                <a:spcPts val="0"/>
              </a:spcBef>
              <a:buNone/>
            </a:pPr>
            <a:r>
              <a:rPr lang="en-MY" sz="2300" dirty="0"/>
              <a:t>Disqualify</a:t>
            </a:r>
          </a:p>
          <a:p>
            <a:pPr>
              <a:spcBef>
                <a:spcPts val="0"/>
              </a:spcBef>
            </a:pPr>
            <a:r>
              <a:rPr lang="en-MY" sz="1800" dirty="0"/>
              <a:t>Participant touch the robot or items on the game field during the game play.</a:t>
            </a:r>
          </a:p>
          <a:p>
            <a:pPr>
              <a:spcBef>
                <a:spcPts val="0"/>
              </a:spcBef>
            </a:pPr>
            <a:r>
              <a:rPr lang="en-MY" sz="1800" dirty="0"/>
              <a:t>Stalemate of more than 5 sec.</a:t>
            </a:r>
          </a:p>
          <a:p>
            <a:pPr>
              <a:spcBef>
                <a:spcPts val="0"/>
              </a:spcBef>
            </a:pPr>
            <a:r>
              <a:rPr lang="en-MY" sz="1800" dirty="0"/>
              <a:t>Not tracing the line for more than 5 sec.</a:t>
            </a:r>
          </a:p>
          <a:p>
            <a:pPr>
              <a:spcBef>
                <a:spcPts val="0"/>
              </a:spcBef>
            </a:pPr>
            <a:endParaRPr lang="en-MY" sz="1800" dirty="0"/>
          </a:p>
          <a:p>
            <a:pPr marL="0" indent="0">
              <a:spcBef>
                <a:spcPts val="0"/>
              </a:spcBef>
              <a:buNone/>
            </a:pPr>
            <a:r>
              <a:rPr lang="en-US" sz="2300" dirty="0"/>
              <a:t>Win/Lose Criteria</a:t>
            </a:r>
          </a:p>
          <a:p>
            <a:pPr>
              <a:spcBef>
                <a:spcPts val="0"/>
              </a:spcBef>
            </a:pPr>
            <a:r>
              <a:rPr lang="en-US" sz="1800" dirty="0"/>
              <a:t>Highest score of the two attempts will be used for ranking of winners.</a:t>
            </a:r>
          </a:p>
          <a:p>
            <a:pPr>
              <a:spcBef>
                <a:spcPts val="0"/>
              </a:spcBef>
            </a:pPr>
            <a:r>
              <a:rPr lang="en-US" sz="1800" dirty="0"/>
              <a:t>Participant with the highest score is the winner. If there are two or more participants with the same score, the lowest time recorded to finish the mission is the winner.</a:t>
            </a:r>
          </a:p>
          <a:p>
            <a:pPr>
              <a:spcBef>
                <a:spcPts val="0"/>
              </a:spcBef>
            </a:pPr>
            <a:r>
              <a:rPr lang="en-US" sz="1800" dirty="0"/>
              <a:t>If the points and time of both participants are the same, the participant who is younger would be the winner.</a:t>
            </a:r>
          </a:p>
          <a:p>
            <a:pPr marL="0" indent="0">
              <a:spcBef>
                <a:spcPts val="0"/>
              </a:spcBef>
              <a:buNone/>
            </a:pPr>
            <a:endParaRPr lang="en-MY" sz="1800" dirty="0"/>
          </a:p>
          <a:p>
            <a:pPr>
              <a:spcBef>
                <a:spcPts val="0"/>
              </a:spcBef>
            </a:pPr>
            <a:endParaRPr lang="en-MY" sz="1800" dirty="0"/>
          </a:p>
        </p:txBody>
      </p:sp>
      <p:sp>
        <p:nvSpPr>
          <p:cNvPr id="5" name="Oval 4"/>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DF67149F-2104-81CF-57DB-D8744A912A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Tree>
    <p:extLst>
      <p:ext uri="{BB962C8B-B14F-4D97-AF65-F5344CB8AC3E}">
        <p14:creationId xmlns:p14="http://schemas.microsoft.com/office/powerpoint/2010/main" val="215823449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60B32-2FCF-46AB-86CA-A0ED58BBF3BA}"/>
              </a:ext>
            </a:extLst>
          </p:cNvPr>
          <p:cNvSpPr>
            <a:spLocks noGrp="1"/>
          </p:cNvSpPr>
          <p:nvPr>
            <p:ph type="title"/>
          </p:nvPr>
        </p:nvSpPr>
        <p:spPr>
          <a:xfrm>
            <a:off x="1781666" y="768975"/>
            <a:ext cx="8020925" cy="785091"/>
          </a:xfrm>
        </p:spPr>
        <p:txBody>
          <a:bodyPr>
            <a:normAutofit fontScale="90000"/>
          </a:bodyPr>
          <a:lstStyle/>
          <a:p>
            <a:r>
              <a:rPr lang="en-MY" dirty="0">
                <a:solidFill>
                  <a:srgbClr val="002060"/>
                </a:solidFill>
              </a:rPr>
              <a:t>SENIOR : ECO-RESTORATION SCORE EXAMPLE</a:t>
            </a:r>
          </a:p>
        </p:txBody>
      </p:sp>
      <p:graphicFrame>
        <p:nvGraphicFramePr>
          <p:cNvPr id="4" name="Content Placeholder 3">
            <a:extLst>
              <a:ext uri="{FF2B5EF4-FFF2-40B4-BE49-F238E27FC236}">
                <a16:creationId xmlns:a16="http://schemas.microsoft.com/office/drawing/2014/main" id="{FF9CB3C5-31EF-4B80-9BCD-68BA6B245264}"/>
              </a:ext>
            </a:extLst>
          </p:cNvPr>
          <p:cNvGraphicFramePr>
            <a:graphicFrameLocks noGrp="1"/>
          </p:cNvGraphicFramePr>
          <p:nvPr>
            <p:ph idx="1"/>
            <p:extLst>
              <p:ext uri="{D42A27DB-BD31-4B8C-83A1-F6EECF244321}">
                <p14:modId xmlns:p14="http://schemas.microsoft.com/office/powerpoint/2010/main" val="2009358348"/>
              </p:ext>
            </p:extLst>
          </p:nvPr>
        </p:nvGraphicFramePr>
        <p:xfrm>
          <a:off x="695739" y="2289246"/>
          <a:ext cx="10903226" cy="2661920"/>
        </p:xfrm>
        <a:graphic>
          <a:graphicData uri="http://schemas.openxmlformats.org/drawingml/2006/table">
            <a:tbl>
              <a:tblPr firstRow="1" bandRow="1">
                <a:tableStyleId>{21E4AEA4-8DFA-4A89-87EB-49C32662AFE0}</a:tableStyleId>
              </a:tblPr>
              <a:tblGrid>
                <a:gridCol w="854025">
                  <a:extLst>
                    <a:ext uri="{9D8B030D-6E8A-4147-A177-3AD203B41FA5}">
                      <a16:colId xmlns:a16="http://schemas.microsoft.com/office/drawing/2014/main" val="2004511831"/>
                    </a:ext>
                  </a:extLst>
                </a:gridCol>
                <a:gridCol w="1708753">
                  <a:extLst>
                    <a:ext uri="{9D8B030D-6E8A-4147-A177-3AD203B41FA5}">
                      <a16:colId xmlns:a16="http://schemas.microsoft.com/office/drawing/2014/main" val="971753230"/>
                    </a:ext>
                  </a:extLst>
                </a:gridCol>
                <a:gridCol w="1442382">
                  <a:extLst>
                    <a:ext uri="{9D8B030D-6E8A-4147-A177-3AD203B41FA5}">
                      <a16:colId xmlns:a16="http://schemas.microsoft.com/office/drawing/2014/main" val="2101564651"/>
                    </a:ext>
                  </a:extLst>
                </a:gridCol>
                <a:gridCol w="1807451">
                  <a:extLst>
                    <a:ext uri="{9D8B030D-6E8A-4147-A177-3AD203B41FA5}">
                      <a16:colId xmlns:a16="http://schemas.microsoft.com/office/drawing/2014/main" val="1872338540"/>
                    </a:ext>
                  </a:extLst>
                </a:gridCol>
                <a:gridCol w="1807451">
                  <a:extLst>
                    <a:ext uri="{9D8B030D-6E8A-4147-A177-3AD203B41FA5}">
                      <a16:colId xmlns:a16="http://schemas.microsoft.com/office/drawing/2014/main" val="3096941147"/>
                    </a:ext>
                  </a:extLst>
                </a:gridCol>
                <a:gridCol w="1766575">
                  <a:extLst>
                    <a:ext uri="{9D8B030D-6E8A-4147-A177-3AD203B41FA5}">
                      <a16:colId xmlns:a16="http://schemas.microsoft.com/office/drawing/2014/main" val="3519191990"/>
                    </a:ext>
                  </a:extLst>
                </a:gridCol>
                <a:gridCol w="841624">
                  <a:extLst>
                    <a:ext uri="{9D8B030D-6E8A-4147-A177-3AD203B41FA5}">
                      <a16:colId xmlns:a16="http://schemas.microsoft.com/office/drawing/2014/main" val="2177753038"/>
                    </a:ext>
                  </a:extLst>
                </a:gridCol>
                <a:gridCol w="674965">
                  <a:extLst>
                    <a:ext uri="{9D8B030D-6E8A-4147-A177-3AD203B41FA5}">
                      <a16:colId xmlns:a16="http://schemas.microsoft.com/office/drawing/2014/main" val="1674635141"/>
                    </a:ext>
                  </a:extLst>
                </a:gridCol>
              </a:tblGrid>
              <a:tr h="457200">
                <a:tc>
                  <a:txBody>
                    <a:bodyPr/>
                    <a:lstStyle/>
                    <a:p>
                      <a:pPr algn="ctr"/>
                      <a:r>
                        <a:rPr lang="en-MY" dirty="0"/>
                        <a:t>Child</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algn="ctr"/>
                      <a:r>
                        <a:rPr lang="en-MY" dirty="0"/>
                        <a:t>Task 1</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algn="ctr"/>
                      <a:r>
                        <a:rPr lang="en-MY" dirty="0"/>
                        <a:t>Task 2</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algn="ctr"/>
                      <a:r>
                        <a:rPr lang="en-MY" dirty="0"/>
                        <a:t>Task 3</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algn="ctr"/>
                      <a:r>
                        <a:rPr lang="en-MY" dirty="0"/>
                        <a:t>Stop at Start/End line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algn="ctr"/>
                      <a:r>
                        <a:rPr lang="en-MY" dirty="0"/>
                        <a:t>Total Points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algn="ctr"/>
                      <a:r>
                        <a:rPr lang="en-MY" dirty="0"/>
                        <a:t>Time Taken</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algn="ctr"/>
                      <a:r>
                        <a:rPr lang="en-MY" dirty="0"/>
                        <a:t>Rank</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2102307427"/>
                  </a:ext>
                </a:extLst>
              </a:tr>
              <a:tr h="370840">
                <a:tc>
                  <a:txBody>
                    <a:bodyPr/>
                    <a:lstStyle/>
                    <a:p>
                      <a:pPr algn="ctr"/>
                      <a:r>
                        <a:rPr lang="en-MY" dirty="0"/>
                        <a:t>A (15yo)</a:t>
                      </a:r>
                    </a:p>
                  </a:txBody>
                  <a:tcPr anchor="ctr">
                    <a:lnT w="38100" cmpd="sng">
                      <a:noFill/>
                    </a:lnT>
                  </a:tcPr>
                </a:tc>
                <a:tc>
                  <a:txBody>
                    <a:bodyPr/>
                    <a:lstStyle/>
                    <a:p>
                      <a:pPr algn="ctr"/>
                      <a:r>
                        <a:rPr lang="en-MY" dirty="0"/>
                        <a:t>20</a:t>
                      </a:r>
                    </a:p>
                  </a:txBody>
                  <a:tcPr anchor="ctr">
                    <a:lnT w="38100" cmpd="sng">
                      <a:noFill/>
                    </a:lnT>
                  </a:tcPr>
                </a:tc>
                <a:tc>
                  <a:txBody>
                    <a:bodyPr/>
                    <a:lstStyle/>
                    <a:p>
                      <a:pPr algn="ctr"/>
                      <a:r>
                        <a:rPr lang="en-MY" dirty="0"/>
                        <a:t>20</a:t>
                      </a:r>
                    </a:p>
                  </a:txBody>
                  <a:tcPr anchor="ctr">
                    <a:lnT w="38100" cmpd="sng">
                      <a:noFill/>
                    </a:lnT>
                  </a:tcPr>
                </a:tc>
                <a:tc>
                  <a:txBody>
                    <a:bodyPr/>
                    <a:lstStyle/>
                    <a:p>
                      <a:pPr algn="ctr"/>
                      <a:r>
                        <a:rPr lang="en-MY" dirty="0"/>
                        <a:t>20</a:t>
                      </a:r>
                    </a:p>
                  </a:txBody>
                  <a:tcPr anchor="ctr">
                    <a:lnT w="38100" cmpd="sng">
                      <a:noFill/>
                    </a:lnT>
                  </a:tcPr>
                </a:tc>
                <a:tc>
                  <a:txBody>
                    <a:bodyPr/>
                    <a:lstStyle/>
                    <a:p>
                      <a:pPr algn="ctr"/>
                      <a:r>
                        <a:rPr lang="en-MY" dirty="0"/>
                        <a:t>20</a:t>
                      </a:r>
                    </a:p>
                  </a:txBody>
                  <a:tcPr anchor="ctr">
                    <a:lnT w="38100" cmpd="sng">
                      <a:noFill/>
                    </a:lnT>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MY" dirty="0"/>
                        <a:t>80</a:t>
                      </a:r>
                    </a:p>
                  </a:txBody>
                  <a:tcPr anchor="ctr">
                    <a:lnT w="38100" cmpd="sng">
                      <a:noFill/>
                    </a:lnT>
                  </a:tcPr>
                </a:tc>
                <a:tc>
                  <a:txBody>
                    <a:bodyPr/>
                    <a:lstStyle/>
                    <a:p>
                      <a:pPr algn="ctr"/>
                      <a:r>
                        <a:rPr lang="en-MY" dirty="0"/>
                        <a:t>160</a:t>
                      </a:r>
                    </a:p>
                  </a:txBody>
                  <a:tcPr anchor="ctr">
                    <a:lnT w="38100" cmpd="sng">
                      <a:noFill/>
                    </a:lnT>
                  </a:tcPr>
                </a:tc>
                <a:tc>
                  <a:txBody>
                    <a:bodyPr/>
                    <a:lstStyle/>
                    <a:p>
                      <a:pPr algn="ctr"/>
                      <a:r>
                        <a:rPr lang="en-MY" dirty="0"/>
                        <a:t>2</a:t>
                      </a:r>
                    </a:p>
                  </a:txBody>
                  <a:tcPr anchor="ctr">
                    <a:lnT w="38100" cmpd="sng">
                      <a:noFill/>
                    </a:lnT>
                  </a:tcPr>
                </a:tc>
                <a:extLst>
                  <a:ext uri="{0D108BD9-81ED-4DB2-BD59-A6C34878D82A}">
                    <a16:rowId xmlns:a16="http://schemas.microsoft.com/office/drawing/2014/main" val="1555490735"/>
                  </a:ext>
                </a:extLst>
              </a:tr>
              <a:tr h="370840">
                <a:tc>
                  <a:txBody>
                    <a:bodyPr/>
                    <a:lstStyle/>
                    <a:p>
                      <a:pPr algn="ctr"/>
                      <a:r>
                        <a:rPr lang="en-MY" dirty="0"/>
                        <a:t>B (13yo)</a:t>
                      </a:r>
                    </a:p>
                  </a:txBody>
                  <a:tcPr anchor="ctr"/>
                </a:tc>
                <a:tc>
                  <a:txBody>
                    <a:bodyPr/>
                    <a:lstStyle/>
                    <a:p>
                      <a:pPr algn="ctr"/>
                      <a:r>
                        <a:rPr lang="en-MY" dirty="0"/>
                        <a:t>20</a:t>
                      </a:r>
                    </a:p>
                  </a:txBody>
                  <a:tcPr anchor="ctr"/>
                </a:tc>
                <a:tc>
                  <a:txBody>
                    <a:bodyPr/>
                    <a:lstStyle/>
                    <a:p>
                      <a:pPr algn="ctr"/>
                      <a:r>
                        <a:rPr lang="en-MY" dirty="0"/>
                        <a:t>20</a:t>
                      </a:r>
                    </a:p>
                  </a:txBody>
                  <a:tcPr anchor="ctr"/>
                </a:tc>
                <a:tc>
                  <a:txBody>
                    <a:bodyPr/>
                    <a:lstStyle/>
                    <a:p>
                      <a:pPr algn="ctr"/>
                      <a:r>
                        <a:rPr lang="en-MY" dirty="0"/>
                        <a:t>20</a:t>
                      </a:r>
                    </a:p>
                  </a:txBody>
                  <a:tcPr anchor="ctr"/>
                </a:tc>
                <a:tc>
                  <a:txBody>
                    <a:bodyPr/>
                    <a:lstStyle/>
                    <a:p>
                      <a:pPr algn="ctr"/>
                      <a:r>
                        <a:rPr lang="en-MY" dirty="0"/>
                        <a:t>20</a:t>
                      </a:r>
                    </a:p>
                  </a:txBody>
                  <a:tcPr anchor="ct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MY" dirty="0"/>
                        <a:t>80</a:t>
                      </a:r>
                    </a:p>
                  </a:txBody>
                  <a:tcPr anchor="ctr"/>
                </a:tc>
                <a:tc>
                  <a:txBody>
                    <a:bodyPr/>
                    <a:lstStyle/>
                    <a:p>
                      <a:pPr algn="ctr"/>
                      <a:r>
                        <a:rPr lang="en-MY" dirty="0"/>
                        <a:t>160</a:t>
                      </a:r>
                    </a:p>
                  </a:txBody>
                  <a:tcPr anchor="ctr"/>
                </a:tc>
                <a:tc>
                  <a:txBody>
                    <a:bodyPr/>
                    <a:lstStyle/>
                    <a:p>
                      <a:pPr algn="ctr"/>
                      <a:r>
                        <a:rPr lang="en-MY" dirty="0"/>
                        <a:t>1</a:t>
                      </a:r>
                    </a:p>
                  </a:txBody>
                  <a:tcPr anchor="ctr"/>
                </a:tc>
                <a:extLst>
                  <a:ext uri="{0D108BD9-81ED-4DB2-BD59-A6C34878D82A}">
                    <a16:rowId xmlns:a16="http://schemas.microsoft.com/office/drawing/2014/main" val="1196020874"/>
                  </a:ext>
                </a:extLst>
              </a:tr>
              <a:tr h="370840">
                <a:tc>
                  <a:txBody>
                    <a:bodyPr/>
                    <a:lstStyle/>
                    <a:p>
                      <a:pPr algn="ctr"/>
                      <a:r>
                        <a:rPr lang="en-MY" dirty="0"/>
                        <a:t>C</a:t>
                      </a:r>
                    </a:p>
                  </a:txBody>
                  <a:tcPr anchor="ctr"/>
                </a:tc>
                <a:tc>
                  <a:txBody>
                    <a:bodyPr/>
                    <a:lstStyle/>
                    <a:p>
                      <a:pPr algn="ctr"/>
                      <a:r>
                        <a:rPr lang="en-MY" dirty="0"/>
                        <a:t>0</a:t>
                      </a:r>
                    </a:p>
                  </a:txBody>
                  <a:tcPr anchor="ctr"/>
                </a:tc>
                <a:tc>
                  <a:txBody>
                    <a:bodyPr/>
                    <a:lstStyle/>
                    <a:p>
                      <a:pPr algn="ctr"/>
                      <a:r>
                        <a:rPr lang="en-MY" dirty="0"/>
                        <a:t>20</a:t>
                      </a:r>
                    </a:p>
                  </a:txBody>
                  <a:tcPr anchor="ctr"/>
                </a:tc>
                <a:tc>
                  <a:txBody>
                    <a:bodyPr/>
                    <a:lstStyle/>
                    <a:p>
                      <a:pPr algn="ctr"/>
                      <a:r>
                        <a:rPr lang="en-MY" dirty="0"/>
                        <a:t>20</a:t>
                      </a:r>
                    </a:p>
                  </a:txBody>
                  <a:tcPr anchor="ctr"/>
                </a:tc>
                <a:tc>
                  <a:txBody>
                    <a:bodyPr/>
                    <a:lstStyle/>
                    <a:p>
                      <a:pPr algn="ctr"/>
                      <a:r>
                        <a:rPr lang="en-MY" dirty="0"/>
                        <a:t>20</a:t>
                      </a:r>
                    </a:p>
                  </a:txBody>
                  <a:tcPr anchor="ct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MY" dirty="0"/>
                        <a:t>60</a:t>
                      </a:r>
                    </a:p>
                  </a:txBody>
                  <a:tcPr anchor="ctr"/>
                </a:tc>
                <a:tc>
                  <a:txBody>
                    <a:bodyPr/>
                    <a:lstStyle/>
                    <a:p>
                      <a:pPr algn="ctr"/>
                      <a:r>
                        <a:rPr lang="en-MY" dirty="0"/>
                        <a:t>170</a:t>
                      </a:r>
                    </a:p>
                  </a:txBody>
                  <a:tcPr anchor="ctr"/>
                </a:tc>
                <a:tc>
                  <a:txBody>
                    <a:bodyPr/>
                    <a:lstStyle/>
                    <a:p>
                      <a:pPr algn="ctr"/>
                      <a:r>
                        <a:rPr lang="en-MY" dirty="0"/>
                        <a:t>3</a:t>
                      </a:r>
                    </a:p>
                  </a:txBody>
                  <a:tcPr anchor="ctr"/>
                </a:tc>
                <a:extLst>
                  <a:ext uri="{0D108BD9-81ED-4DB2-BD59-A6C34878D82A}">
                    <a16:rowId xmlns:a16="http://schemas.microsoft.com/office/drawing/2014/main" val="386559191"/>
                  </a:ext>
                </a:extLst>
              </a:tr>
              <a:tr h="370840">
                <a:tc>
                  <a:txBody>
                    <a:bodyPr/>
                    <a:lstStyle/>
                    <a:p>
                      <a:pPr algn="ctr"/>
                      <a:r>
                        <a:rPr lang="en-MY" dirty="0"/>
                        <a:t>D</a:t>
                      </a:r>
                    </a:p>
                  </a:txBody>
                  <a:tcPr anchor="ctr"/>
                </a:tc>
                <a:tc>
                  <a:txBody>
                    <a:bodyPr/>
                    <a:lstStyle/>
                    <a:p>
                      <a:pPr algn="ctr"/>
                      <a:r>
                        <a:rPr lang="en-MY" dirty="0"/>
                        <a:t>0</a:t>
                      </a:r>
                    </a:p>
                  </a:txBody>
                  <a:tcPr anchor="ctr"/>
                </a:tc>
                <a:tc>
                  <a:txBody>
                    <a:bodyPr/>
                    <a:lstStyle/>
                    <a:p>
                      <a:pPr algn="ctr"/>
                      <a:r>
                        <a:rPr lang="en-MY" dirty="0"/>
                        <a:t>10</a:t>
                      </a:r>
                    </a:p>
                  </a:txBody>
                  <a:tcPr anchor="ctr"/>
                </a:tc>
                <a:tc>
                  <a:txBody>
                    <a:bodyPr/>
                    <a:lstStyle/>
                    <a:p>
                      <a:pPr algn="ctr"/>
                      <a:r>
                        <a:rPr lang="en-MY" dirty="0"/>
                        <a:t>20</a:t>
                      </a:r>
                    </a:p>
                  </a:txBody>
                  <a:tcPr anchor="ctr"/>
                </a:tc>
                <a:tc>
                  <a:txBody>
                    <a:bodyPr/>
                    <a:lstStyle/>
                    <a:p>
                      <a:pPr algn="ctr"/>
                      <a:r>
                        <a:rPr lang="en-MY" dirty="0"/>
                        <a:t>20</a:t>
                      </a:r>
                    </a:p>
                  </a:txBody>
                  <a:tcPr anchor="ct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MY" dirty="0"/>
                        <a:t>50</a:t>
                      </a:r>
                    </a:p>
                  </a:txBody>
                  <a:tcPr anchor="ctr"/>
                </a:tc>
                <a:tc>
                  <a:txBody>
                    <a:bodyPr/>
                    <a:lstStyle/>
                    <a:p>
                      <a:pPr algn="ctr"/>
                      <a:r>
                        <a:rPr lang="en-MY" dirty="0"/>
                        <a:t>140</a:t>
                      </a:r>
                    </a:p>
                  </a:txBody>
                  <a:tcPr anchor="ctr"/>
                </a:tc>
                <a:tc>
                  <a:txBody>
                    <a:bodyPr/>
                    <a:lstStyle/>
                    <a:p>
                      <a:pPr algn="ctr"/>
                      <a:r>
                        <a:rPr lang="en-MY" dirty="0"/>
                        <a:t>4</a:t>
                      </a:r>
                    </a:p>
                  </a:txBody>
                  <a:tcPr anchor="ctr"/>
                </a:tc>
                <a:extLst>
                  <a:ext uri="{0D108BD9-81ED-4DB2-BD59-A6C34878D82A}">
                    <a16:rowId xmlns:a16="http://schemas.microsoft.com/office/drawing/2014/main" val="870106895"/>
                  </a:ext>
                </a:extLst>
              </a:tr>
            </a:tbl>
          </a:graphicData>
        </a:graphic>
      </p:graphicFrame>
      <p:sp>
        <p:nvSpPr>
          <p:cNvPr id="5" name="Oval 4"/>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3A342429-CF24-A40F-8932-09DE17E9B0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Tree>
    <p:extLst>
      <p:ext uri="{BB962C8B-B14F-4D97-AF65-F5344CB8AC3E}">
        <p14:creationId xmlns:p14="http://schemas.microsoft.com/office/powerpoint/2010/main" val="355852860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C1692-0EED-94FC-2949-F4D4C7EC0762}"/>
              </a:ext>
            </a:extLst>
          </p:cNvPr>
          <p:cNvSpPr/>
          <p:nvPr/>
        </p:nvSpPr>
        <p:spPr>
          <a:xfrm>
            <a:off x="1066800" y="1647826"/>
            <a:ext cx="4791075" cy="408622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3CF7740-F442-17D2-093B-AC5EBCE459B2}"/>
              </a:ext>
            </a:extLst>
          </p:cNvPr>
          <p:cNvSpPr/>
          <p:nvPr/>
        </p:nvSpPr>
        <p:spPr>
          <a:xfrm>
            <a:off x="6324600" y="1638301"/>
            <a:ext cx="4791075" cy="408622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 name="Table 10">
            <a:extLst>
              <a:ext uri="{FF2B5EF4-FFF2-40B4-BE49-F238E27FC236}">
                <a16:creationId xmlns:a16="http://schemas.microsoft.com/office/drawing/2014/main" id="{3FEC11DE-F81C-02B6-B2B6-0336B2C077F5}"/>
              </a:ext>
            </a:extLst>
          </p:cNvPr>
          <p:cNvGraphicFramePr>
            <a:graphicFrameLocks noGrp="1"/>
          </p:cNvGraphicFramePr>
          <p:nvPr>
            <p:extLst>
              <p:ext uri="{D42A27DB-BD31-4B8C-83A1-F6EECF244321}">
                <p14:modId xmlns:p14="http://schemas.microsoft.com/office/powerpoint/2010/main" val="1641774396"/>
              </p:ext>
            </p:extLst>
          </p:nvPr>
        </p:nvGraphicFramePr>
        <p:xfrm>
          <a:off x="1146175" y="1866899"/>
          <a:ext cx="4664075" cy="3724275"/>
        </p:xfrm>
        <a:graphic>
          <a:graphicData uri="http://schemas.openxmlformats.org/drawingml/2006/table">
            <a:tbl>
              <a:tblPr firstRow="1" bandRow="1">
                <a:tableStyleId>{5C22544A-7EE6-4342-B048-85BDC9FD1C3A}</a:tableStyleId>
              </a:tblPr>
              <a:tblGrid>
                <a:gridCol w="1156909">
                  <a:extLst>
                    <a:ext uri="{9D8B030D-6E8A-4147-A177-3AD203B41FA5}">
                      <a16:colId xmlns:a16="http://schemas.microsoft.com/office/drawing/2014/main" val="908066491"/>
                    </a:ext>
                  </a:extLst>
                </a:gridCol>
                <a:gridCol w="3507166">
                  <a:extLst>
                    <a:ext uri="{9D8B030D-6E8A-4147-A177-3AD203B41FA5}">
                      <a16:colId xmlns:a16="http://schemas.microsoft.com/office/drawing/2014/main" val="3167338628"/>
                    </a:ext>
                  </a:extLst>
                </a:gridCol>
              </a:tblGrid>
              <a:tr h="506316">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MY" sz="1800" b="1" kern="1200" baseline="0" dirty="0">
                          <a:solidFill>
                            <a:schemeClr val="tx1"/>
                          </a:solidFill>
                          <a:latin typeface="+mn-lt"/>
                          <a:ea typeface="+mn-ea"/>
                          <a:cs typeface="+mn-cs"/>
                        </a:rPr>
                        <a:t>Age</a:t>
                      </a:r>
                    </a:p>
                  </a:txBody>
                  <a:tcPr>
                    <a:solidFill>
                      <a:schemeClr val="bg1">
                        <a:lumMod val="95000"/>
                      </a:schemeClr>
                    </a:solidFill>
                  </a:tcPr>
                </a:tc>
                <a:tc>
                  <a:txBody>
                    <a:bodyPr/>
                    <a:lstStyle/>
                    <a:p>
                      <a:r>
                        <a:rPr lang="en-MY" dirty="0">
                          <a:solidFill>
                            <a:srgbClr val="002060"/>
                          </a:solidFill>
                        </a:rPr>
                        <a:t>13-18</a:t>
                      </a:r>
                      <a:endParaRPr lang="en-US" dirty="0">
                        <a:solidFill>
                          <a:srgbClr val="002060"/>
                        </a:solidFill>
                      </a:endParaRPr>
                    </a:p>
                  </a:txBody>
                  <a:tcPr>
                    <a:solidFill>
                      <a:schemeClr val="bg1">
                        <a:lumMod val="95000"/>
                      </a:schemeClr>
                    </a:solidFill>
                  </a:tcPr>
                </a:tc>
                <a:extLst>
                  <a:ext uri="{0D108BD9-81ED-4DB2-BD59-A6C34878D82A}">
                    <a16:rowId xmlns:a16="http://schemas.microsoft.com/office/drawing/2014/main" val="3427738065"/>
                  </a:ext>
                </a:extLst>
              </a:tr>
              <a:tr h="506316">
                <a:tc>
                  <a:txBody>
                    <a:bodyPr/>
                    <a:lstStyle/>
                    <a:p>
                      <a:r>
                        <a:rPr lang="en-MY" dirty="0"/>
                        <a:t>Category</a:t>
                      </a:r>
                      <a:endParaRPr lang="en-US" dirty="0"/>
                    </a:p>
                  </a:txBody>
                  <a:tcPr/>
                </a:tc>
                <a:tc>
                  <a:txBody>
                    <a:bodyPr/>
                    <a:lstStyle/>
                    <a:p>
                      <a:r>
                        <a:rPr lang="en-MY" dirty="0"/>
                        <a:t>2 vs 2 Tournament</a:t>
                      </a:r>
                      <a:endParaRPr lang="en-US" dirty="0"/>
                    </a:p>
                  </a:txBody>
                  <a:tcPr/>
                </a:tc>
                <a:extLst>
                  <a:ext uri="{0D108BD9-81ED-4DB2-BD59-A6C34878D82A}">
                    <a16:rowId xmlns:a16="http://schemas.microsoft.com/office/drawing/2014/main" val="375098544"/>
                  </a:ext>
                </a:extLst>
              </a:tr>
              <a:tr h="873915">
                <a:tc>
                  <a:txBody>
                    <a:bodyPr/>
                    <a:lstStyle/>
                    <a:p>
                      <a:r>
                        <a:rPr lang="en-MY" dirty="0"/>
                        <a:t>Robot Kits Allowed</a:t>
                      </a:r>
                      <a:endParaRPr lang="en-US" dirty="0"/>
                    </a:p>
                  </a:txBody>
                  <a:tcPr/>
                </a:tc>
                <a:tc>
                  <a:txBody>
                    <a:bodyPr/>
                    <a:lstStyle/>
                    <a:p>
                      <a:r>
                        <a:rPr lang="en-MY" dirty="0"/>
                        <a:t>MRT Series &amp; HUNA educational robot kit</a:t>
                      </a:r>
                      <a:endParaRPr lang="en-US" dirty="0"/>
                    </a:p>
                  </a:txBody>
                  <a:tcPr/>
                </a:tc>
                <a:extLst>
                  <a:ext uri="{0D108BD9-81ED-4DB2-BD59-A6C34878D82A}">
                    <a16:rowId xmlns:a16="http://schemas.microsoft.com/office/drawing/2014/main" val="3338115504"/>
                  </a:ext>
                </a:extLst>
              </a:tr>
              <a:tr h="963813">
                <a:tc>
                  <a:txBody>
                    <a:bodyPr/>
                    <a:lstStyle/>
                    <a:p>
                      <a:r>
                        <a:rPr lang="en-MY" dirty="0"/>
                        <a:t>Mission</a:t>
                      </a:r>
                      <a:endParaRPr lang="en-US" dirty="0"/>
                    </a:p>
                  </a:txBody>
                  <a:tcPr/>
                </a:tc>
                <a:tc>
                  <a:txBody>
                    <a:bodyPr/>
                    <a:lstStyle/>
                    <a:p>
                      <a:r>
                        <a:rPr lang="en-MY" dirty="0"/>
                        <a:t>Remote control robot to transfer table tennis balls into opponent’s field</a:t>
                      </a:r>
                      <a:endParaRPr lang="en-US" dirty="0"/>
                    </a:p>
                  </a:txBody>
                  <a:tcPr/>
                </a:tc>
                <a:extLst>
                  <a:ext uri="{0D108BD9-81ED-4DB2-BD59-A6C34878D82A}">
                    <a16:rowId xmlns:a16="http://schemas.microsoft.com/office/drawing/2014/main" val="46155910"/>
                  </a:ext>
                </a:extLst>
              </a:tr>
              <a:tr h="873915">
                <a:tc>
                  <a:txBody>
                    <a:bodyPr/>
                    <a:lstStyle/>
                    <a:p>
                      <a:r>
                        <a:rPr lang="en-MY" dirty="0"/>
                        <a:t>Robot Building</a:t>
                      </a:r>
                      <a:endParaRPr lang="en-US" dirty="0"/>
                    </a:p>
                  </a:txBody>
                  <a:tcPr/>
                </a:tc>
                <a:tc>
                  <a:txBody>
                    <a:bodyPr/>
                    <a:lstStyle/>
                    <a:p>
                      <a:r>
                        <a:rPr lang="en-MY" dirty="0"/>
                        <a:t>Pre-build remote control robot</a:t>
                      </a:r>
                      <a:endParaRPr lang="en-US" dirty="0"/>
                    </a:p>
                  </a:txBody>
                  <a:tcPr/>
                </a:tc>
                <a:extLst>
                  <a:ext uri="{0D108BD9-81ED-4DB2-BD59-A6C34878D82A}">
                    <a16:rowId xmlns:a16="http://schemas.microsoft.com/office/drawing/2014/main" val="161686148"/>
                  </a:ext>
                </a:extLst>
              </a:tr>
            </a:tbl>
          </a:graphicData>
        </a:graphic>
      </p:graphicFrame>
      <p:sp>
        <p:nvSpPr>
          <p:cNvPr id="2" name="Title 1">
            <a:extLst>
              <a:ext uri="{FF2B5EF4-FFF2-40B4-BE49-F238E27FC236}">
                <a16:creationId xmlns:a16="http://schemas.microsoft.com/office/drawing/2014/main" id="{D3D7BC30-1934-4344-AB5E-D248DCF5891B}"/>
              </a:ext>
            </a:extLst>
          </p:cNvPr>
          <p:cNvSpPr>
            <a:spLocks noGrp="1"/>
          </p:cNvSpPr>
          <p:nvPr>
            <p:ph type="title"/>
          </p:nvPr>
        </p:nvSpPr>
        <p:spPr/>
        <p:txBody>
          <a:bodyPr>
            <a:noAutofit/>
          </a:bodyPr>
          <a:lstStyle/>
          <a:p>
            <a:r>
              <a:rPr lang="en-MY" sz="3500" dirty="0">
                <a:solidFill>
                  <a:srgbClr val="002060"/>
                </a:solidFill>
              </a:rPr>
              <a:t>SENIOR : ROBOT VOLLEYBALL</a:t>
            </a:r>
          </a:p>
        </p:txBody>
      </p:sp>
      <p:sp>
        <p:nvSpPr>
          <p:cNvPr id="7" name="AutoShape 2">
            <a:extLst>
              <a:ext uri="{FF2B5EF4-FFF2-40B4-BE49-F238E27FC236}">
                <a16:creationId xmlns:a16="http://schemas.microsoft.com/office/drawing/2014/main" id="{32A5288D-6069-46AA-AB7B-2BA6C1B0FE7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MY"/>
          </a:p>
        </p:txBody>
      </p:sp>
      <p:pic>
        <p:nvPicPr>
          <p:cNvPr id="9" name="Picture 8"/>
          <p:cNvPicPr>
            <a:picLocks noChangeAspect="1"/>
          </p:cNvPicPr>
          <p:nvPr/>
        </p:nvPicPr>
        <p:blipFill>
          <a:blip r:embed="rId2"/>
          <a:stretch>
            <a:fillRect/>
          </a:stretch>
        </p:blipFill>
        <p:spPr>
          <a:xfrm>
            <a:off x="6391274" y="2371724"/>
            <a:ext cx="4696733" cy="2790825"/>
          </a:xfrm>
          <a:prstGeom prst="rect">
            <a:avLst/>
          </a:prstGeom>
        </p:spPr>
      </p:pic>
      <p:pic>
        <p:nvPicPr>
          <p:cNvPr id="3" name="Picture 2">
            <a:extLst>
              <a:ext uri="{FF2B5EF4-FFF2-40B4-BE49-F238E27FC236}">
                <a16:creationId xmlns:a16="http://schemas.microsoft.com/office/drawing/2014/main" id="{BF811384-845E-63CC-170D-0AC39518FA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Tree>
    <p:extLst>
      <p:ext uri="{BB962C8B-B14F-4D97-AF65-F5344CB8AC3E}">
        <p14:creationId xmlns:p14="http://schemas.microsoft.com/office/powerpoint/2010/main" val="19382834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60B32-2FCF-46AB-86CA-A0ED58BBF3BA}"/>
              </a:ext>
            </a:extLst>
          </p:cNvPr>
          <p:cNvSpPr>
            <a:spLocks noGrp="1"/>
          </p:cNvSpPr>
          <p:nvPr>
            <p:ph type="title" idx="4294967295"/>
          </p:nvPr>
        </p:nvSpPr>
        <p:spPr>
          <a:xfrm>
            <a:off x="2322513" y="682625"/>
            <a:ext cx="7269162" cy="785813"/>
          </a:xfrm>
        </p:spPr>
        <p:txBody>
          <a:bodyPr>
            <a:normAutofit/>
          </a:bodyPr>
          <a:lstStyle/>
          <a:p>
            <a:r>
              <a:rPr lang="en-MY" sz="3500" dirty="0">
                <a:solidFill>
                  <a:srgbClr val="002060"/>
                </a:solidFill>
              </a:rPr>
              <a:t>ROBOT VOLLEYBALL GAME FIELD</a:t>
            </a:r>
          </a:p>
        </p:txBody>
      </p:sp>
      <p:pic>
        <p:nvPicPr>
          <p:cNvPr id="6" name="Picture 5">
            <a:extLst>
              <a:ext uri="{FF2B5EF4-FFF2-40B4-BE49-F238E27FC236}">
                <a16:creationId xmlns:a16="http://schemas.microsoft.com/office/drawing/2014/main" id="{BAD1C65E-6B45-4FE7-A3D9-ADB91D47619B}"/>
              </a:ext>
            </a:extLst>
          </p:cNvPr>
          <p:cNvPicPr/>
          <p:nvPr/>
        </p:nvPicPr>
        <p:blipFill rotWithShape="1">
          <a:blip r:embed="rId2" cstate="print">
            <a:extLst>
              <a:ext uri="{28A0092B-C50C-407E-A947-70E740481C1C}">
                <a14:useLocalDpi xmlns:a14="http://schemas.microsoft.com/office/drawing/2010/main" val="0"/>
              </a:ext>
            </a:extLst>
          </a:blip>
          <a:srcRect b="50000"/>
          <a:stretch/>
        </p:blipFill>
        <p:spPr bwMode="auto">
          <a:xfrm>
            <a:off x="774589" y="2093594"/>
            <a:ext cx="9711194" cy="4128301"/>
          </a:xfrm>
          <a:prstGeom prst="rect">
            <a:avLst/>
          </a:prstGeom>
          <a:noFill/>
          <a:ln>
            <a:noFill/>
          </a:ln>
        </p:spPr>
      </p:pic>
      <p:pic>
        <p:nvPicPr>
          <p:cNvPr id="4" name="Picture 3">
            <a:extLst>
              <a:ext uri="{FF2B5EF4-FFF2-40B4-BE49-F238E27FC236}">
                <a16:creationId xmlns:a16="http://schemas.microsoft.com/office/drawing/2014/main" id="{DF0C4DF7-E35B-7915-8733-0DBBED09F0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Tree>
    <p:extLst>
      <p:ext uri="{BB962C8B-B14F-4D97-AF65-F5344CB8AC3E}">
        <p14:creationId xmlns:p14="http://schemas.microsoft.com/office/powerpoint/2010/main" val="378380706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60B32-2FCF-46AB-86CA-A0ED58BBF3BA}"/>
              </a:ext>
            </a:extLst>
          </p:cNvPr>
          <p:cNvSpPr>
            <a:spLocks noGrp="1"/>
          </p:cNvSpPr>
          <p:nvPr>
            <p:ph type="title"/>
          </p:nvPr>
        </p:nvSpPr>
        <p:spPr>
          <a:xfrm>
            <a:off x="2533574" y="768975"/>
            <a:ext cx="7269017" cy="785091"/>
          </a:xfrm>
        </p:spPr>
        <p:txBody>
          <a:bodyPr/>
          <a:lstStyle/>
          <a:p>
            <a:r>
              <a:rPr lang="en-MY" dirty="0">
                <a:solidFill>
                  <a:srgbClr val="002060"/>
                </a:solidFill>
              </a:rPr>
              <a:t>ROBOT VOLLEYBALL GAME FIELD</a:t>
            </a:r>
          </a:p>
        </p:txBody>
      </p:sp>
      <p:pic>
        <p:nvPicPr>
          <p:cNvPr id="4" name="Picture 3">
            <a:extLst>
              <a:ext uri="{FF2B5EF4-FFF2-40B4-BE49-F238E27FC236}">
                <a16:creationId xmlns:a16="http://schemas.microsoft.com/office/drawing/2014/main" id="{62C53819-ED6C-453D-B8CF-3BDA9DAB485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361659" y="1886549"/>
            <a:ext cx="9153941" cy="4577632"/>
          </a:xfrm>
          <a:prstGeom prst="rect">
            <a:avLst/>
          </a:prstGeom>
        </p:spPr>
      </p:pic>
      <p:sp>
        <p:nvSpPr>
          <p:cNvPr id="5" name="Oval 4"/>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7399D1D-1923-1A59-7502-24564AEDB3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Tree>
    <p:extLst>
      <p:ext uri="{BB962C8B-B14F-4D97-AF65-F5344CB8AC3E}">
        <p14:creationId xmlns:p14="http://schemas.microsoft.com/office/powerpoint/2010/main" val="161705938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60B32-2FCF-46AB-86CA-A0ED58BBF3BA}"/>
              </a:ext>
            </a:extLst>
          </p:cNvPr>
          <p:cNvSpPr>
            <a:spLocks noGrp="1"/>
          </p:cNvSpPr>
          <p:nvPr>
            <p:ph type="title"/>
          </p:nvPr>
        </p:nvSpPr>
        <p:spPr>
          <a:xfrm>
            <a:off x="2533574" y="768975"/>
            <a:ext cx="7269017" cy="785091"/>
          </a:xfrm>
        </p:spPr>
        <p:txBody>
          <a:bodyPr/>
          <a:lstStyle/>
          <a:p>
            <a:r>
              <a:rPr lang="en-MY" dirty="0">
                <a:solidFill>
                  <a:srgbClr val="002060"/>
                </a:solidFill>
              </a:rPr>
              <a:t>ROBOT VOLLEYBALL GAME RULES</a:t>
            </a:r>
          </a:p>
        </p:txBody>
      </p:sp>
      <p:sp>
        <p:nvSpPr>
          <p:cNvPr id="3" name="Content Placeholder 2">
            <a:extLst>
              <a:ext uri="{FF2B5EF4-FFF2-40B4-BE49-F238E27FC236}">
                <a16:creationId xmlns:a16="http://schemas.microsoft.com/office/drawing/2014/main" id="{EF2C1829-C3E4-4D97-BCF5-76EC0F932B08}"/>
              </a:ext>
            </a:extLst>
          </p:cNvPr>
          <p:cNvSpPr>
            <a:spLocks noGrp="1"/>
          </p:cNvSpPr>
          <p:nvPr>
            <p:ph idx="1"/>
          </p:nvPr>
        </p:nvSpPr>
        <p:spPr>
          <a:xfrm>
            <a:off x="838200" y="1791752"/>
            <a:ext cx="10515600" cy="4688561"/>
          </a:xfrm>
        </p:spPr>
        <p:txBody>
          <a:bodyPr>
            <a:normAutofit/>
          </a:bodyPr>
          <a:lstStyle/>
          <a:p>
            <a:pPr marL="0" indent="0">
              <a:spcBef>
                <a:spcPts val="0"/>
              </a:spcBef>
              <a:buNone/>
            </a:pPr>
            <a:r>
              <a:rPr lang="en-MY" sz="2300" dirty="0"/>
              <a:t>Dimensions and Restrictions</a:t>
            </a:r>
          </a:p>
          <a:p>
            <a:pPr>
              <a:spcBef>
                <a:spcPts val="0"/>
              </a:spcBef>
            </a:pPr>
            <a:r>
              <a:rPr lang="en-MY" sz="1800" dirty="0"/>
              <a:t>Initial size shall not exceed 25cm (H) X 25cm (W) X 25cm (L). However, robots are allowed to expand to any size after the game starts</a:t>
            </a:r>
          </a:p>
          <a:p>
            <a:pPr>
              <a:spcBef>
                <a:spcPts val="0"/>
              </a:spcBef>
            </a:pPr>
            <a:r>
              <a:rPr lang="en-MY" sz="1800" dirty="0"/>
              <a:t>Maximum up to 2 DC motors, 2 servo motors and 1 mainboard are allowed</a:t>
            </a:r>
          </a:p>
          <a:p>
            <a:pPr marL="0" indent="0">
              <a:spcBef>
                <a:spcPts val="0"/>
              </a:spcBef>
              <a:buNone/>
            </a:pPr>
            <a:endParaRPr lang="en-MY" sz="1800" dirty="0"/>
          </a:p>
          <a:p>
            <a:pPr marL="0" indent="0">
              <a:spcBef>
                <a:spcPts val="0"/>
              </a:spcBef>
              <a:buNone/>
            </a:pPr>
            <a:r>
              <a:rPr lang="en-MY" sz="2300" dirty="0"/>
              <a:t>Game Duration</a:t>
            </a:r>
          </a:p>
          <a:p>
            <a:pPr>
              <a:spcBef>
                <a:spcPts val="0"/>
              </a:spcBef>
            </a:pPr>
            <a:r>
              <a:rPr lang="en-MY" sz="1900" dirty="0"/>
              <a:t>Each match is stipulated for 1 round with a duration for a maximum of 3 minutes. </a:t>
            </a:r>
          </a:p>
          <a:p>
            <a:pPr>
              <a:spcBef>
                <a:spcPts val="0"/>
              </a:spcBef>
            </a:pPr>
            <a:r>
              <a:rPr lang="en-MY" sz="1900" dirty="0"/>
              <a:t>Extension of rounds is only when both sides have the same score. Each round extension would be for a maximum of 30 seconds and 1 robot from each team will be chosen to compete in the current state of the game field to determine the final winning team.</a:t>
            </a:r>
          </a:p>
          <a:p>
            <a:pPr>
              <a:spcBef>
                <a:spcPts val="0"/>
              </a:spcBef>
            </a:pPr>
            <a:r>
              <a:rPr lang="en-MY" sz="1800" dirty="0"/>
              <a:t>Game may end before 3 minutes when :</a:t>
            </a:r>
          </a:p>
          <a:p>
            <a:pPr lvl="1">
              <a:spcBef>
                <a:spcPts val="0"/>
              </a:spcBef>
              <a:buFont typeface="Courier New" panose="02070309020205020404" pitchFamily="49" charset="0"/>
              <a:buChar char="o"/>
            </a:pPr>
            <a:r>
              <a:rPr lang="en-MY" sz="1500" dirty="0"/>
              <a:t>One team manages to throw all balls into opponent field</a:t>
            </a:r>
          </a:p>
          <a:p>
            <a:pPr lvl="1">
              <a:spcBef>
                <a:spcPts val="0"/>
              </a:spcBef>
              <a:buFont typeface="Courier New" panose="02070309020205020404" pitchFamily="49" charset="0"/>
              <a:buChar char="o"/>
            </a:pPr>
            <a:r>
              <a:rPr lang="en-MY" sz="1500" dirty="0"/>
              <a:t>Disqualification of both participants from the same team</a:t>
            </a:r>
            <a:endParaRPr lang="en-MY" sz="1900" dirty="0"/>
          </a:p>
          <a:p>
            <a:pPr marL="0" indent="0">
              <a:spcBef>
                <a:spcPts val="0"/>
              </a:spcBef>
              <a:buNone/>
            </a:pPr>
            <a:endParaRPr lang="en-MY" sz="2300" dirty="0"/>
          </a:p>
          <a:p>
            <a:pPr marL="0" indent="0">
              <a:spcBef>
                <a:spcPts val="0"/>
              </a:spcBef>
              <a:buNone/>
            </a:pPr>
            <a:endParaRPr lang="en-MY" sz="2300" dirty="0"/>
          </a:p>
        </p:txBody>
      </p:sp>
      <p:sp>
        <p:nvSpPr>
          <p:cNvPr id="5" name="Oval 4"/>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96AFB44-6C08-8322-8E70-6AEE4DFA17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Tree>
    <p:extLst>
      <p:ext uri="{BB962C8B-B14F-4D97-AF65-F5344CB8AC3E}">
        <p14:creationId xmlns:p14="http://schemas.microsoft.com/office/powerpoint/2010/main" val="63193540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60B32-2FCF-46AB-86CA-A0ED58BBF3BA}"/>
              </a:ext>
            </a:extLst>
          </p:cNvPr>
          <p:cNvSpPr>
            <a:spLocks noGrp="1"/>
          </p:cNvSpPr>
          <p:nvPr>
            <p:ph type="title"/>
          </p:nvPr>
        </p:nvSpPr>
        <p:spPr>
          <a:xfrm>
            <a:off x="2533574" y="768975"/>
            <a:ext cx="7269017" cy="785091"/>
          </a:xfrm>
        </p:spPr>
        <p:txBody>
          <a:bodyPr/>
          <a:lstStyle/>
          <a:p>
            <a:r>
              <a:rPr lang="en-MY" dirty="0">
                <a:solidFill>
                  <a:srgbClr val="002060"/>
                </a:solidFill>
              </a:rPr>
              <a:t>ROBOT VOLLEYBALL GAME RULES</a:t>
            </a:r>
          </a:p>
        </p:txBody>
      </p:sp>
      <p:sp>
        <p:nvSpPr>
          <p:cNvPr id="3" name="Content Placeholder 2">
            <a:extLst>
              <a:ext uri="{FF2B5EF4-FFF2-40B4-BE49-F238E27FC236}">
                <a16:creationId xmlns:a16="http://schemas.microsoft.com/office/drawing/2014/main" id="{EF2C1829-C3E4-4D97-BCF5-76EC0F932B08}"/>
              </a:ext>
            </a:extLst>
          </p:cNvPr>
          <p:cNvSpPr>
            <a:spLocks noGrp="1"/>
          </p:cNvSpPr>
          <p:nvPr>
            <p:ph idx="1"/>
          </p:nvPr>
        </p:nvSpPr>
        <p:spPr>
          <a:xfrm>
            <a:off x="838200" y="1791752"/>
            <a:ext cx="10515600" cy="4688561"/>
          </a:xfrm>
        </p:spPr>
        <p:txBody>
          <a:bodyPr>
            <a:noAutofit/>
          </a:bodyPr>
          <a:lstStyle/>
          <a:p>
            <a:pPr marL="0" indent="0">
              <a:spcBef>
                <a:spcPts val="0"/>
              </a:spcBef>
              <a:buNone/>
            </a:pPr>
            <a:r>
              <a:rPr lang="en-MY" sz="2300" dirty="0"/>
              <a:t>Game Play Details</a:t>
            </a:r>
          </a:p>
          <a:p>
            <a:pPr>
              <a:spcBef>
                <a:spcPts val="0"/>
              </a:spcBef>
            </a:pPr>
            <a:r>
              <a:rPr lang="en-MY" sz="1800" dirty="0"/>
              <a:t>Each team will have 20 table tennis balls placed on top of two different height towers in their own field.</a:t>
            </a:r>
          </a:p>
          <a:p>
            <a:pPr>
              <a:spcBef>
                <a:spcPts val="0"/>
              </a:spcBef>
            </a:pPr>
            <a:r>
              <a:rPr lang="en-MY" sz="1800" dirty="0"/>
              <a:t>Each team can deploy any tactics or manoeuvres to grab or collect the table tennis balls from the tower and transfer them into the opponents’ field. </a:t>
            </a:r>
          </a:p>
          <a:p>
            <a:pPr>
              <a:spcBef>
                <a:spcPts val="0"/>
              </a:spcBef>
            </a:pPr>
            <a:r>
              <a:rPr lang="en-MY" sz="1800" dirty="0"/>
              <a:t>If the table tennis ball is thrown outside the field, the ball will be put back to the side where the ball was thrown out from by the referee.</a:t>
            </a:r>
          </a:p>
          <a:p>
            <a:pPr>
              <a:spcBef>
                <a:spcPts val="0"/>
              </a:spcBef>
            </a:pPr>
            <a:endParaRPr lang="en-MY" sz="1800" dirty="0"/>
          </a:p>
          <a:p>
            <a:pPr marL="0" indent="0">
              <a:spcBef>
                <a:spcPts val="0"/>
              </a:spcBef>
              <a:buNone/>
            </a:pPr>
            <a:r>
              <a:rPr lang="en-MY" sz="2000" dirty="0"/>
              <a:t>Win/Lose Criteria</a:t>
            </a:r>
          </a:p>
          <a:p>
            <a:pPr>
              <a:spcBef>
                <a:spcPts val="0"/>
              </a:spcBef>
            </a:pPr>
            <a:r>
              <a:rPr lang="en-MY" sz="1800" dirty="0"/>
              <a:t>Draw	: Both sides have equal number of balls thrown to the other side.</a:t>
            </a:r>
          </a:p>
          <a:p>
            <a:pPr>
              <a:spcBef>
                <a:spcPts val="0"/>
              </a:spcBef>
            </a:pPr>
            <a:r>
              <a:rPr lang="en-MY" sz="1800" dirty="0"/>
              <a:t>Win	: Team which has the most number of tennis balls thrown to the opponent’s side or have 	  successfully thrown all tennis balls over to the opponent’s side before the time ends.</a:t>
            </a:r>
          </a:p>
          <a:p>
            <a:pPr>
              <a:spcBef>
                <a:spcPts val="0"/>
              </a:spcBef>
            </a:pPr>
            <a:r>
              <a:rPr lang="en-MY" sz="1800" dirty="0"/>
              <a:t>Lose	: Team which has the least number of tennis balls thrown to the opponent’s side or have 	  all team members removed from play due to foul or disqualification.</a:t>
            </a:r>
          </a:p>
          <a:p>
            <a:pPr marL="0" indent="0">
              <a:spcBef>
                <a:spcPts val="0"/>
              </a:spcBef>
              <a:buNone/>
            </a:pPr>
            <a:endParaRPr lang="en-MY" sz="1800" dirty="0"/>
          </a:p>
          <a:p>
            <a:pPr>
              <a:spcBef>
                <a:spcPts val="0"/>
              </a:spcBef>
            </a:pPr>
            <a:endParaRPr lang="en-MY" sz="1800" dirty="0"/>
          </a:p>
          <a:p>
            <a:pPr marL="0" indent="0">
              <a:spcBef>
                <a:spcPts val="0"/>
              </a:spcBef>
              <a:buNone/>
            </a:pPr>
            <a:endParaRPr lang="en-MY" sz="2300" dirty="0"/>
          </a:p>
        </p:txBody>
      </p:sp>
      <p:sp>
        <p:nvSpPr>
          <p:cNvPr id="5" name="Oval 4"/>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75E8D1BA-28BD-5523-AE37-3FDF9169B7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Tree>
    <p:extLst>
      <p:ext uri="{BB962C8B-B14F-4D97-AF65-F5344CB8AC3E}">
        <p14:creationId xmlns:p14="http://schemas.microsoft.com/office/powerpoint/2010/main" val="218805289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DB57955B-A0E7-8D29-7070-A2D760205290}"/>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6C73BA4D-FD32-1E62-7B2F-79D67B4B3912}"/>
              </a:ext>
            </a:extLst>
          </p:cNvPr>
          <p:cNvSpPr/>
          <p:nvPr/>
        </p:nvSpPr>
        <p:spPr>
          <a:xfrm>
            <a:off x="1066800" y="1647826"/>
            <a:ext cx="4791075" cy="408622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8" name="Rectangle 7">
            <a:extLst>
              <a:ext uri="{FF2B5EF4-FFF2-40B4-BE49-F238E27FC236}">
                <a16:creationId xmlns:a16="http://schemas.microsoft.com/office/drawing/2014/main" id="{3535D19E-33C7-698C-69FF-2B54CBD5CBA8}"/>
              </a:ext>
            </a:extLst>
          </p:cNvPr>
          <p:cNvSpPr/>
          <p:nvPr/>
        </p:nvSpPr>
        <p:spPr>
          <a:xfrm>
            <a:off x="6324600" y="1638301"/>
            <a:ext cx="4791075" cy="408622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graphicFrame>
        <p:nvGraphicFramePr>
          <p:cNvPr id="9" name="Table 8">
            <a:extLst>
              <a:ext uri="{FF2B5EF4-FFF2-40B4-BE49-F238E27FC236}">
                <a16:creationId xmlns:a16="http://schemas.microsoft.com/office/drawing/2014/main" id="{94E704FD-ED46-8DF7-F5F8-61ADB33F6AA0}"/>
              </a:ext>
            </a:extLst>
          </p:cNvPr>
          <p:cNvGraphicFramePr>
            <a:graphicFrameLocks noGrp="1"/>
          </p:cNvGraphicFramePr>
          <p:nvPr>
            <p:extLst>
              <p:ext uri="{D42A27DB-BD31-4B8C-83A1-F6EECF244321}">
                <p14:modId xmlns:p14="http://schemas.microsoft.com/office/powerpoint/2010/main" val="1235442669"/>
              </p:ext>
            </p:extLst>
          </p:nvPr>
        </p:nvGraphicFramePr>
        <p:xfrm>
          <a:off x="1146175" y="1733550"/>
          <a:ext cx="4664075" cy="3943353"/>
        </p:xfrm>
        <a:graphic>
          <a:graphicData uri="http://schemas.openxmlformats.org/drawingml/2006/table">
            <a:tbl>
              <a:tblPr firstRow="1" bandRow="1">
                <a:tableStyleId>{5C22544A-7EE6-4342-B048-85BDC9FD1C3A}</a:tableStyleId>
              </a:tblPr>
              <a:tblGrid>
                <a:gridCol w="1156909">
                  <a:extLst>
                    <a:ext uri="{9D8B030D-6E8A-4147-A177-3AD203B41FA5}">
                      <a16:colId xmlns:a16="http://schemas.microsoft.com/office/drawing/2014/main" val="908066491"/>
                    </a:ext>
                  </a:extLst>
                </a:gridCol>
                <a:gridCol w="3507166">
                  <a:extLst>
                    <a:ext uri="{9D8B030D-6E8A-4147-A177-3AD203B41FA5}">
                      <a16:colId xmlns:a16="http://schemas.microsoft.com/office/drawing/2014/main" val="3167338628"/>
                    </a:ext>
                  </a:extLst>
                </a:gridCol>
              </a:tblGrid>
              <a:tr h="523464">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MY" sz="1800" b="1" kern="1200" baseline="0" dirty="0">
                          <a:solidFill>
                            <a:schemeClr val="tx1"/>
                          </a:solidFill>
                          <a:latin typeface="+mn-lt"/>
                          <a:ea typeface="+mn-ea"/>
                          <a:cs typeface="+mn-cs"/>
                        </a:rPr>
                        <a:t>Age</a:t>
                      </a:r>
                    </a:p>
                  </a:txBody>
                  <a:tcPr>
                    <a:solidFill>
                      <a:schemeClr val="bg1">
                        <a:lumMod val="95000"/>
                      </a:schemeClr>
                    </a:solidFill>
                  </a:tcPr>
                </a:tc>
                <a:tc>
                  <a:txBody>
                    <a:bodyPr/>
                    <a:lstStyle/>
                    <a:p>
                      <a:r>
                        <a:rPr lang="en-MY" dirty="0">
                          <a:solidFill>
                            <a:srgbClr val="002060"/>
                          </a:solidFill>
                        </a:rPr>
                        <a:t>13-18</a:t>
                      </a:r>
                      <a:endParaRPr lang="en-US" dirty="0">
                        <a:solidFill>
                          <a:srgbClr val="002060"/>
                        </a:solidFill>
                      </a:endParaRPr>
                    </a:p>
                  </a:txBody>
                  <a:tcPr>
                    <a:solidFill>
                      <a:schemeClr val="bg1">
                        <a:lumMod val="95000"/>
                      </a:schemeClr>
                    </a:solidFill>
                  </a:tcPr>
                </a:tc>
                <a:extLst>
                  <a:ext uri="{0D108BD9-81ED-4DB2-BD59-A6C34878D82A}">
                    <a16:rowId xmlns:a16="http://schemas.microsoft.com/office/drawing/2014/main" val="3427738065"/>
                  </a:ext>
                </a:extLst>
              </a:tr>
              <a:tr h="523464">
                <a:tc>
                  <a:txBody>
                    <a:bodyPr/>
                    <a:lstStyle/>
                    <a:p>
                      <a:r>
                        <a:rPr lang="en-MY" dirty="0"/>
                        <a:t>Category</a:t>
                      </a:r>
                      <a:endParaRPr lang="en-US" dirty="0"/>
                    </a:p>
                  </a:txBody>
                  <a:tcPr/>
                </a:tc>
                <a:tc>
                  <a:txBody>
                    <a:bodyPr/>
                    <a:lstStyle/>
                    <a:p>
                      <a:r>
                        <a:rPr lang="en-MY" dirty="0"/>
                        <a:t>1 vs 1 Tournament</a:t>
                      </a:r>
                      <a:endParaRPr lang="en-US" dirty="0"/>
                    </a:p>
                  </a:txBody>
                  <a:tcPr/>
                </a:tc>
                <a:extLst>
                  <a:ext uri="{0D108BD9-81ED-4DB2-BD59-A6C34878D82A}">
                    <a16:rowId xmlns:a16="http://schemas.microsoft.com/office/drawing/2014/main" val="375098544"/>
                  </a:ext>
                </a:extLst>
              </a:tr>
              <a:tr h="996456">
                <a:tc>
                  <a:txBody>
                    <a:bodyPr/>
                    <a:lstStyle/>
                    <a:p>
                      <a:r>
                        <a:rPr lang="en-MY" dirty="0"/>
                        <a:t>Robot Kits Allowed</a:t>
                      </a:r>
                      <a:endParaRPr lang="en-US" dirty="0"/>
                    </a:p>
                  </a:txBody>
                  <a:tcPr/>
                </a:tc>
                <a:tc>
                  <a:txBody>
                    <a:bodyPr/>
                    <a:lstStyle/>
                    <a:p>
                      <a:r>
                        <a:rPr lang="en-MY" dirty="0"/>
                        <a:t>MRT Series educational robot kit (Exclude Kicky and Brain kit)</a:t>
                      </a:r>
                      <a:endParaRPr lang="en-US" dirty="0"/>
                    </a:p>
                  </a:txBody>
                  <a:tcPr/>
                </a:tc>
                <a:extLst>
                  <a:ext uri="{0D108BD9-81ED-4DB2-BD59-A6C34878D82A}">
                    <a16:rowId xmlns:a16="http://schemas.microsoft.com/office/drawing/2014/main" val="3338115504"/>
                  </a:ext>
                </a:extLst>
              </a:tr>
              <a:tr h="996456">
                <a:tc>
                  <a:txBody>
                    <a:bodyPr/>
                    <a:lstStyle/>
                    <a:p>
                      <a:r>
                        <a:rPr lang="en-MY" dirty="0"/>
                        <a:t>Mission</a:t>
                      </a:r>
                      <a:endParaRPr lang="en-US" dirty="0"/>
                    </a:p>
                  </a:txBody>
                  <a:tcPr/>
                </a:tc>
                <a:tc>
                  <a:txBody>
                    <a:bodyPr/>
                    <a:lstStyle/>
                    <a:p>
                      <a:r>
                        <a:rPr lang="en-MY" dirty="0"/>
                        <a:t>Autonomous robot to push opponent out of the ring</a:t>
                      </a:r>
                      <a:endParaRPr lang="en-US" dirty="0"/>
                    </a:p>
                  </a:txBody>
                  <a:tcPr/>
                </a:tc>
                <a:extLst>
                  <a:ext uri="{0D108BD9-81ED-4DB2-BD59-A6C34878D82A}">
                    <a16:rowId xmlns:a16="http://schemas.microsoft.com/office/drawing/2014/main" val="46155910"/>
                  </a:ext>
                </a:extLst>
              </a:tr>
              <a:tr h="903513">
                <a:tc>
                  <a:txBody>
                    <a:bodyPr/>
                    <a:lstStyle/>
                    <a:p>
                      <a:r>
                        <a:rPr lang="en-MY" dirty="0"/>
                        <a:t>Robot Building</a:t>
                      </a:r>
                      <a:endParaRPr lang="en-US" dirty="0"/>
                    </a:p>
                  </a:txBody>
                  <a:tcPr/>
                </a:tc>
                <a:tc>
                  <a:txBody>
                    <a:bodyPr/>
                    <a:lstStyle/>
                    <a:p>
                      <a:r>
                        <a:rPr lang="en-MY" dirty="0"/>
                        <a:t>Pre-build autonomous robot</a:t>
                      </a:r>
                      <a:endParaRPr lang="en-US" dirty="0"/>
                    </a:p>
                  </a:txBody>
                  <a:tcPr/>
                </a:tc>
                <a:extLst>
                  <a:ext uri="{0D108BD9-81ED-4DB2-BD59-A6C34878D82A}">
                    <a16:rowId xmlns:a16="http://schemas.microsoft.com/office/drawing/2014/main" val="161686148"/>
                  </a:ext>
                </a:extLst>
              </a:tr>
            </a:tbl>
          </a:graphicData>
        </a:graphic>
      </p:graphicFrame>
      <p:sp>
        <p:nvSpPr>
          <p:cNvPr id="2" name="Title 1">
            <a:extLst>
              <a:ext uri="{FF2B5EF4-FFF2-40B4-BE49-F238E27FC236}">
                <a16:creationId xmlns:a16="http://schemas.microsoft.com/office/drawing/2014/main" id="{30C7C257-722C-0A48-ED83-799002788C2A}"/>
              </a:ext>
            </a:extLst>
          </p:cNvPr>
          <p:cNvSpPr>
            <a:spLocks noGrp="1"/>
          </p:cNvSpPr>
          <p:nvPr>
            <p:ph type="title" idx="4294967295"/>
          </p:nvPr>
        </p:nvSpPr>
        <p:spPr>
          <a:xfrm>
            <a:off x="1829787" y="716735"/>
            <a:ext cx="7602537" cy="527050"/>
          </a:xfrm>
        </p:spPr>
        <p:txBody>
          <a:bodyPr>
            <a:noAutofit/>
          </a:bodyPr>
          <a:lstStyle/>
          <a:p>
            <a:r>
              <a:rPr lang="en-MY" sz="3500" dirty="0">
                <a:solidFill>
                  <a:srgbClr val="002060"/>
                </a:solidFill>
              </a:rPr>
              <a:t>SENIOR : AUTONOMOUS PUSH </a:t>
            </a:r>
            <a:r>
              <a:rPr lang="en-MY" sz="3500" dirty="0" err="1">
                <a:solidFill>
                  <a:srgbClr val="002060"/>
                </a:solidFill>
              </a:rPr>
              <a:t>PUSH</a:t>
            </a:r>
            <a:endParaRPr lang="en-MY" sz="3500" dirty="0">
              <a:solidFill>
                <a:srgbClr val="002060"/>
              </a:solidFill>
            </a:endParaRPr>
          </a:p>
        </p:txBody>
      </p:sp>
      <p:pic>
        <p:nvPicPr>
          <p:cNvPr id="4" name="Picture 3">
            <a:extLst>
              <a:ext uri="{FF2B5EF4-FFF2-40B4-BE49-F238E27FC236}">
                <a16:creationId xmlns:a16="http://schemas.microsoft.com/office/drawing/2014/main" id="{FF0C7006-47D3-F17B-B720-BEED00B960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
        <p:nvSpPr>
          <p:cNvPr id="11" name="Oval 10">
            <a:extLst>
              <a:ext uri="{FF2B5EF4-FFF2-40B4-BE49-F238E27FC236}">
                <a16:creationId xmlns:a16="http://schemas.microsoft.com/office/drawing/2014/main" id="{7B31A966-C3B3-AAA8-BB00-B59B624CDA80}"/>
              </a:ext>
            </a:extLst>
          </p:cNvPr>
          <p:cNvSpPr/>
          <p:nvPr/>
        </p:nvSpPr>
        <p:spPr>
          <a:xfrm>
            <a:off x="7163315" y="2128966"/>
            <a:ext cx="3086100" cy="3048001"/>
          </a:xfrm>
          <a:prstGeom prst="ellipse">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15" name="Rectangle 14">
            <a:extLst>
              <a:ext uri="{FF2B5EF4-FFF2-40B4-BE49-F238E27FC236}">
                <a16:creationId xmlns:a16="http://schemas.microsoft.com/office/drawing/2014/main" id="{4E37ADFB-E067-5628-2A31-9AA89692D543}"/>
              </a:ext>
            </a:extLst>
          </p:cNvPr>
          <p:cNvSpPr/>
          <p:nvPr/>
        </p:nvSpPr>
        <p:spPr>
          <a:xfrm>
            <a:off x="8363465" y="3014791"/>
            <a:ext cx="647700" cy="6667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cxnSp>
        <p:nvCxnSpPr>
          <p:cNvPr id="17" name="Straight Arrow Connector 16">
            <a:extLst>
              <a:ext uri="{FF2B5EF4-FFF2-40B4-BE49-F238E27FC236}">
                <a16:creationId xmlns:a16="http://schemas.microsoft.com/office/drawing/2014/main" id="{393387FF-E2A4-4814-71A4-F0F8622E1EE7}"/>
              </a:ext>
            </a:extLst>
          </p:cNvPr>
          <p:cNvCxnSpPr/>
          <p:nvPr/>
        </p:nvCxnSpPr>
        <p:spPr>
          <a:xfrm flipV="1">
            <a:off x="10011290" y="2748091"/>
            <a:ext cx="238125" cy="152400"/>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004316A6-C695-D416-1BF7-7872E8A53D85}"/>
              </a:ext>
            </a:extLst>
          </p:cNvPr>
          <p:cNvSpPr txBox="1"/>
          <p:nvPr/>
        </p:nvSpPr>
        <p:spPr>
          <a:xfrm>
            <a:off x="10133312" y="2431449"/>
            <a:ext cx="63671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Gilroy Medium"/>
                <a:ea typeface="+mn-ea"/>
                <a:cs typeface="+mn-cs"/>
              </a:rPr>
              <a:t>2.5cm</a:t>
            </a:r>
          </a:p>
        </p:txBody>
      </p:sp>
      <p:cxnSp>
        <p:nvCxnSpPr>
          <p:cNvPr id="19" name="Straight Arrow Connector 18">
            <a:extLst>
              <a:ext uri="{FF2B5EF4-FFF2-40B4-BE49-F238E27FC236}">
                <a16:creationId xmlns:a16="http://schemas.microsoft.com/office/drawing/2014/main" id="{7696E7F3-594E-13B1-DC6D-6E30D660FF48}"/>
              </a:ext>
            </a:extLst>
          </p:cNvPr>
          <p:cNvCxnSpPr/>
          <p:nvPr/>
        </p:nvCxnSpPr>
        <p:spPr>
          <a:xfrm>
            <a:off x="8363465" y="4310191"/>
            <a:ext cx="666750"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A1DEAD45-7288-B4D0-7A9D-ACF01935103B}"/>
              </a:ext>
            </a:extLst>
          </p:cNvPr>
          <p:cNvSpPr txBox="1"/>
          <p:nvPr/>
        </p:nvSpPr>
        <p:spPr>
          <a:xfrm>
            <a:off x="8449190" y="4316025"/>
            <a:ext cx="1076325"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Gilroy Medium"/>
                <a:ea typeface="+mn-ea"/>
                <a:cs typeface="+mn-cs"/>
              </a:rPr>
              <a:t>20cm</a:t>
            </a:r>
          </a:p>
        </p:txBody>
      </p:sp>
      <p:cxnSp>
        <p:nvCxnSpPr>
          <p:cNvPr id="21" name="Straight Arrow Connector 20">
            <a:extLst>
              <a:ext uri="{FF2B5EF4-FFF2-40B4-BE49-F238E27FC236}">
                <a16:creationId xmlns:a16="http://schemas.microsoft.com/office/drawing/2014/main" id="{CCAAC69E-BD2A-F5AE-3206-4400BCCB19AE}"/>
              </a:ext>
            </a:extLst>
          </p:cNvPr>
          <p:cNvCxnSpPr/>
          <p:nvPr/>
        </p:nvCxnSpPr>
        <p:spPr>
          <a:xfrm>
            <a:off x="8367584" y="4306072"/>
            <a:ext cx="666750"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C08AD7ED-C78C-ED2D-89CA-E3A77DB53D8A}"/>
              </a:ext>
            </a:extLst>
          </p:cNvPr>
          <p:cNvSpPr txBox="1"/>
          <p:nvPr/>
        </p:nvSpPr>
        <p:spPr>
          <a:xfrm>
            <a:off x="8453309" y="4311906"/>
            <a:ext cx="1076325"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Gilroy Medium"/>
                <a:ea typeface="+mn-ea"/>
                <a:cs typeface="+mn-cs"/>
              </a:rPr>
              <a:t>20cm</a:t>
            </a:r>
          </a:p>
        </p:txBody>
      </p:sp>
      <p:cxnSp>
        <p:nvCxnSpPr>
          <p:cNvPr id="27" name="Straight Arrow Connector 26">
            <a:extLst>
              <a:ext uri="{FF2B5EF4-FFF2-40B4-BE49-F238E27FC236}">
                <a16:creationId xmlns:a16="http://schemas.microsoft.com/office/drawing/2014/main" id="{DD51BFE3-E26E-64E1-8B07-B13FB5C5E02E}"/>
              </a:ext>
            </a:extLst>
          </p:cNvPr>
          <p:cNvCxnSpPr/>
          <p:nvPr/>
        </p:nvCxnSpPr>
        <p:spPr>
          <a:xfrm>
            <a:off x="8641492" y="2199502"/>
            <a:ext cx="0" cy="774357"/>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6C79438F-2D5E-A875-7EFB-57F5F43101C9}"/>
              </a:ext>
            </a:extLst>
          </p:cNvPr>
          <p:cNvSpPr txBox="1"/>
          <p:nvPr/>
        </p:nvSpPr>
        <p:spPr>
          <a:xfrm>
            <a:off x="8679334" y="2435568"/>
            <a:ext cx="58862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rgbClr val="FF0000"/>
                </a:solidFill>
                <a:latin typeface="Gilroy Medium"/>
              </a:rPr>
              <a:t>30</a:t>
            </a:r>
            <a:r>
              <a:rPr kumimoji="0" lang="en-US" sz="1400" b="1" i="0" u="none" strike="noStrike" kern="1200" cap="none" spc="0" normalizeH="0" baseline="0" noProof="0" dirty="0">
                <a:ln>
                  <a:noFill/>
                </a:ln>
                <a:solidFill>
                  <a:srgbClr val="FF0000"/>
                </a:solidFill>
                <a:effectLst/>
                <a:uLnTx/>
                <a:uFillTx/>
                <a:latin typeface="Gilroy Medium"/>
                <a:ea typeface="+mn-ea"/>
                <a:cs typeface="+mn-cs"/>
              </a:rPr>
              <a:t>cm</a:t>
            </a:r>
          </a:p>
        </p:txBody>
      </p:sp>
      <p:cxnSp>
        <p:nvCxnSpPr>
          <p:cNvPr id="29" name="Straight Arrow Connector 28">
            <a:extLst>
              <a:ext uri="{FF2B5EF4-FFF2-40B4-BE49-F238E27FC236}">
                <a16:creationId xmlns:a16="http://schemas.microsoft.com/office/drawing/2014/main" id="{3D38E51F-473A-5E81-13CB-E70D3ACD6B0D}"/>
              </a:ext>
            </a:extLst>
          </p:cNvPr>
          <p:cNvCxnSpPr>
            <a:cxnSpLocks/>
          </p:cNvCxnSpPr>
          <p:nvPr/>
        </p:nvCxnSpPr>
        <p:spPr>
          <a:xfrm>
            <a:off x="9098692" y="2949146"/>
            <a:ext cx="0" cy="193589"/>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8574B6F4-7C12-1AE7-4854-4BFCA890EDD7}"/>
              </a:ext>
            </a:extLst>
          </p:cNvPr>
          <p:cNvSpPr txBox="1"/>
          <p:nvPr/>
        </p:nvSpPr>
        <p:spPr>
          <a:xfrm>
            <a:off x="9115940" y="2905124"/>
            <a:ext cx="49725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Gilroy Medium"/>
                <a:ea typeface="+mn-ea"/>
                <a:cs typeface="+mn-cs"/>
              </a:rPr>
              <a:t>2cm</a:t>
            </a:r>
          </a:p>
        </p:txBody>
      </p:sp>
      <p:sp>
        <p:nvSpPr>
          <p:cNvPr id="34" name="Oval 33">
            <a:extLst>
              <a:ext uri="{FF2B5EF4-FFF2-40B4-BE49-F238E27FC236}">
                <a16:creationId xmlns:a16="http://schemas.microsoft.com/office/drawing/2014/main" id="{3074ECD6-BFF9-009B-7CE0-AAB7B0F0D0D4}"/>
              </a:ext>
            </a:extLst>
          </p:cNvPr>
          <p:cNvSpPr/>
          <p:nvPr/>
        </p:nvSpPr>
        <p:spPr>
          <a:xfrm>
            <a:off x="7208108" y="2150075"/>
            <a:ext cx="3039762" cy="2982099"/>
          </a:xfrm>
          <a:prstGeom prst="ellipse">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roy Medium"/>
              <a:ea typeface="+mn-ea"/>
              <a:cs typeface="+mn-cs"/>
            </a:endParaRPr>
          </a:p>
        </p:txBody>
      </p:sp>
      <p:sp>
        <p:nvSpPr>
          <p:cNvPr id="36" name="Rectangle 35">
            <a:extLst>
              <a:ext uri="{FF2B5EF4-FFF2-40B4-BE49-F238E27FC236}">
                <a16:creationId xmlns:a16="http://schemas.microsoft.com/office/drawing/2014/main" id="{97A703DF-172D-531F-A2F1-4B1CB7228A50}"/>
              </a:ext>
            </a:extLst>
          </p:cNvPr>
          <p:cNvSpPr/>
          <p:nvPr/>
        </p:nvSpPr>
        <p:spPr>
          <a:xfrm>
            <a:off x="8384060" y="4172207"/>
            <a:ext cx="647700" cy="6667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Tree>
    <p:extLst>
      <p:ext uri="{BB962C8B-B14F-4D97-AF65-F5344CB8AC3E}">
        <p14:creationId xmlns:p14="http://schemas.microsoft.com/office/powerpoint/2010/main" val="192723188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D3C9A761-6411-FDA3-6EB9-10444435B5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A89096-21E8-8223-E0D7-5300460DE8FA}"/>
              </a:ext>
            </a:extLst>
          </p:cNvPr>
          <p:cNvSpPr>
            <a:spLocks noGrp="1"/>
          </p:cNvSpPr>
          <p:nvPr>
            <p:ph type="title" idx="4294967295"/>
          </p:nvPr>
        </p:nvSpPr>
        <p:spPr>
          <a:xfrm>
            <a:off x="976913" y="570642"/>
            <a:ext cx="8727260" cy="785813"/>
          </a:xfrm>
        </p:spPr>
        <p:txBody>
          <a:bodyPr>
            <a:normAutofit fontScale="90000"/>
          </a:bodyPr>
          <a:lstStyle/>
          <a:p>
            <a:r>
              <a:rPr lang="en-MY" dirty="0">
                <a:solidFill>
                  <a:srgbClr val="002060"/>
                </a:solidFill>
              </a:rPr>
              <a:t>AUTONOMOUS PUSH-PUSH ROBOT PLACEMENT</a:t>
            </a:r>
          </a:p>
        </p:txBody>
      </p:sp>
      <p:sp>
        <p:nvSpPr>
          <p:cNvPr id="5" name="Oval 4">
            <a:extLst>
              <a:ext uri="{FF2B5EF4-FFF2-40B4-BE49-F238E27FC236}">
                <a16:creationId xmlns:a16="http://schemas.microsoft.com/office/drawing/2014/main" id="{0DBC84FB-80AD-AC31-1251-3BC9456E9B32}"/>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4" name="Picture 3">
            <a:extLst>
              <a:ext uri="{FF2B5EF4-FFF2-40B4-BE49-F238E27FC236}">
                <a16:creationId xmlns:a16="http://schemas.microsoft.com/office/drawing/2014/main" id="{9CEDE941-B7F3-58DC-D3B9-FF9A54C287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
        <p:nvSpPr>
          <p:cNvPr id="14" name="TextBox 13">
            <a:extLst>
              <a:ext uri="{FF2B5EF4-FFF2-40B4-BE49-F238E27FC236}">
                <a16:creationId xmlns:a16="http://schemas.microsoft.com/office/drawing/2014/main" id="{B2511E69-908B-5239-8A77-C4F6B7D5BC6B}"/>
              </a:ext>
            </a:extLst>
          </p:cNvPr>
          <p:cNvSpPr txBox="1"/>
          <p:nvPr/>
        </p:nvSpPr>
        <p:spPr>
          <a:xfrm>
            <a:off x="1428749" y="5362575"/>
            <a:ext cx="177165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roy Medium"/>
                <a:ea typeface="+mn-ea"/>
                <a:cs typeface="+mn-cs"/>
              </a:rPr>
              <a:t>    Imagery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roy Medium"/>
                <a:ea typeface="+mn-ea"/>
                <a:cs typeface="+mn-cs"/>
              </a:rPr>
              <a:t>Extension Line</a:t>
            </a:r>
          </a:p>
        </p:txBody>
      </p:sp>
      <p:sp>
        <p:nvSpPr>
          <p:cNvPr id="15" name="TextBox 14">
            <a:extLst>
              <a:ext uri="{FF2B5EF4-FFF2-40B4-BE49-F238E27FC236}">
                <a16:creationId xmlns:a16="http://schemas.microsoft.com/office/drawing/2014/main" id="{4509FEF2-D491-9F5B-183E-E55E0B327A24}"/>
              </a:ext>
            </a:extLst>
          </p:cNvPr>
          <p:cNvSpPr txBox="1"/>
          <p:nvPr/>
        </p:nvSpPr>
        <p:spPr>
          <a:xfrm>
            <a:off x="571500" y="6172200"/>
            <a:ext cx="106972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roy Medium"/>
                <a:ea typeface="+mn-ea"/>
                <a:cs typeface="+mn-cs"/>
              </a:rPr>
              <a:t>Robots are allow to place in any position on the game field as long as </a:t>
            </a:r>
            <a:r>
              <a:rPr lang="en-US" dirty="0">
                <a:solidFill>
                  <a:prstClr val="black"/>
                </a:solidFill>
                <a:latin typeface="Gilroy Medium"/>
              </a:rPr>
              <a:t>the wheel </a:t>
            </a:r>
            <a:r>
              <a:rPr kumimoji="0" lang="en-US" sz="1800" b="0" i="0" u="none" strike="noStrike" kern="1200" cap="none" spc="0" normalizeH="0" baseline="0" noProof="0" dirty="0">
                <a:ln>
                  <a:noFill/>
                </a:ln>
                <a:solidFill>
                  <a:prstClr val="black"/>
                </a:solidFill>
                <a:effectLst/>
                <a:uLnTx/>
                <a:uFillTx/>
                <a:latin typeface="Gilroy Medium"/>
                <a:ea typeface="+mn-ea"/>
                <a:cs typeface="+mn-cs"/>
              </a:rPr>
              <a:t>is in the imagery extension line. </a:t>
            </a:r>
          </a:p>
        </p:txBody>
      </p:sp>
      <p:sp>
        <p:nvSpPr>
          <p:cNvPr id="3" name="TextBox 2">
            <a:extLst>
              <a:ext uri="{FF2B5EF4-FFF2-40B4-BE49-F238E27FC236}">
                <a16:creationId xmlns:a16="http://schemas.microsoft.com/office/drawing/2014/main" id="{4F7A8813-F5EA-C4C4-B8DF-BB19AEBDB69E}"/>
              </a:ext>
            </a:extLst>
          </p:cNvPr>
          <p:cNvSpPr txBox="1"/>
          <p:nvPr/>
        </p:nvSpPr>
        <p:spPr>
          <a:xfrm>
            <a:off x="465695" y="1997676"/>
            <a:ext cx="91730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roy Medium"/>
                <a:ea typeface="+mn-ea"/>
                <a:cs typeface="+mn-cs"/>
              </a:rPr>
              <a:t>Robot 1</a:t>
            </a:r>
          </a:p>
        </p:txBody>
      </p:sp>
      <p:sp>
        <p:nvSpPr>
          <p:cNvPr id="22" name="TextBox 21">
            <a:extLst>
              <a:ext uri="{FF2B5EF4-FFF2-40B4-BE49-F238E27FC236}">
                <a16:creationId xmlns:a16="http://schemas.microsoft.com/office/drawing/2014/main" id="{7A27A0A8-D0DC-2B10-39A3-746E0E031392}"/>
              </a:ext>
            </a:extLst>
          </p:cNvPr>
          <p:cNvSpPr txBox="1"/>
          <p:nvPr/>
        </p:nvSpPr>
        <p:spPr>
          <a:xfrm>
            <a:off x="4745509" y="2014151"/>
            <a:ext cx="91730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roy Medium"/>
                <a:ea typeface="+mn-ea"/>
                <a:cs typeface="+mn-cs"/>
              </a:rPr>
              <a:t>Robot 1</a:t>
            </a:r>
          </a:p>
        </p:txBody>
      </p:sp>
      <p:sp>
        <p:nvSpPr>
          <p:cNvPr id="23" name="TextBox 22">
            <a:extLst>
              <a:ext uri="{FF2B5EF4-FFF2-40B4-BE49-F238E27FC236}">
                <a16:creationId xmlns:a16="http://schemas.microsoft.com/office/drawing/2014/main" id="{582F0FEC-29F4-6510-EAC1-1A180E1D19B5}"/>
              </a:ext>
            </a:extLst>
          </p:cNvPr>
          <p:cNvSpPr txBox="1"/>
          <p:nvPr/>
        </p:nvSpPr>
        <p:spPr>
          <a:xfrm>
            <a:off x="8242729" y="2009260"/>
            <a:ext cx="91730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roy Medium"/>
                <a:ea typeface="+mn-ea"/>
                <a:cs typeface="+mn-cs"/>
              </a:rPr>
              <a:t>Robot 1</a:t>
            </a:r>
          </a:p>
        </p:txBody>
      </p:sp>
      <p:sp>
        <p:nvSpPr>
          <p:cNvPr id="24" name="TextBox 23">
            <a:extLst>
              <a:ext uri="{FF2B5EF4-FFF2-40B4-BE49-F238E27FC236}">
                <a16:creationId xmlns:a16="http://schemas.microsoft.com/office/drawing/2014/main" id="{7BD964DC-B65D-5503-D035-DFF27CA50FA9}"/>
              </a:ext>
            </a:extLst>
          </p:cNvPr>
          <p:cNvSpPr txBox="1"/>
          <p:nvPr/>
        </p:nvSpPr>
        <p:spPr>
          <a:xfrm>
            <a:off x="6607003" y="1986863"/>
            <a:ext cx="91730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roy Medium"/>
                <a:ea typeface="+mn-ea"/>
                <a:cs typeface="+mn-cs"/>
              </a:rPr>
              <a:t>Robot 2</a:t>
            </a:r>
          </a:p>
        </p:txBody>
      </p:sp>
      <p:sp>
        <p:nvSpPr>
          <p:cNvPr id="25" name="TextBox 24">
            <a:extLst>
              <a:ext uri="{FF2B5EF4-FFF2-40B4-BE49-F238E27FC236}">
                <a16:creationId xmlns:a16="http://schemas.microsoft.com/office/drawing/2014/main" id="{05FEDA32-94F9-4673-0D3A-E7683E0F4B9F}"/>
              </a:ext>
            </a:extLst>
          </p:cNvPr>
          <p:cNvSpPr txBox="1"/>
          <p:nvPr/>
        </p:nvSpPr>
        <p:spPr>
          <a:xfrm>
            <a:off x="10506075" y="2066925"/>
            <a:ext cx="91730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roy Medium"/>
                <a:ea typeface="+mn-ea"/>
                <a:cs typeface="+mn-cs"/>
              </a:rPr>
              <a:t>Robot 2</a:t>
            </a:r>
          </a:p>
        </p:txBody>
      </p:sp>
      <p:pic>
        <p:nvPicPr>
          <p:cNvPr id="26" name="Picture 25">
            <a:extLst>
              <a:ext uri="{FF2B5EF4-FFF2-40B4-BE49-F238E27FC236}">
                <a16:creationId xmlns:a16="http://schemas.microsoft.com/office/drawing/2014/main" id="{DB08F46E-71DC-134F-DED6-74C4C93451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644869" y="3344303"/>
            <a:ext cx="986480" cy="739860"/>
          </a:xfrm>
          <a:prstGeom prst="rect">
            <a:avLst/>
          </a:prstGeom>
        </p:spPr>
      </p:pic>
      <p:pic>
        <p:nvPicPr>
          <p:cNvPr id="27" name="Picture 26">
            <a:extLst>
              <a:ext uri="{FF2B5EF4-FFF2-40B4-BE49-F238E27FC236}">
                <a16:creationId xmlns:a16="http://schemas.microsoft.com/office/drawing/2014/main" id="{CD4C2A4E-0537-26C5-AC1A-656751D78A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766113" y="3504942"/>
            <a:ext cx="986480" cy="739860"/>
          </a:xfrm>
          <a:prstGeom prst="rect">
            <a:avLst/>
          </a:prstGeom>
        </p:spPr>
      </p:pic>
      <p:pic>
        <p:nvPicPr>
          <p:cNvPr id="28" name="Picture 27">
            <a:extLst>
              <a:ext uri="{FF2B5EF4-FFF2-40B4-BE49-F238E27FC236}">
                <a16:creationId xmlns:a16="http://schemas.microsoft.com/office/drawing/2014/main" id="{0897C6D7-3A01-B4DA-7191-6AD3475BC7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4866762" y="3373136"/>
            <a:ext cx="986480" cy="739860"/>
          </a:xfrm>
          <a:prstGeom prst="rect">
            <a:avLst/>
          </a:prstGeom>
        </p:spPr>
      </p:pic>
      <p:pic>
        <p:nvPicPr>
          <p:cNvPr id="29" name="Picture 28">
            <a:extLst>
              <a:ext uri="{FF2B5EF4-FFF2-40B4-BE49-F238E27FC236}">
                <a16:creationId xmlns:a16="http://schemas.microsoft.com/office/drawing/2014/main" id="{DBB18C30-7972-B273-7710-A38435880C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563755" y="3529654"/>
            <a:ext cx="986480" cy="739860"/>
          </a:xfrm>
          <a:prstGeom prst="rect">
            <a:avLst/>
          </a:prstGeom>
        </p:spPr>
      </p:pic>
      <p:pic>
        <p:nvPicPr>
          <p:cNvPr id="30" name="Picture 29">
            <a:extLst>
              <a:ext uri="{FF2B5EF4-FFF2-40B4-BE49-F238E27FC236}">
                <a16:creationId xmlns:a16="http://schemas.microsoft.com/office/drawing/2014/main" id="{AB7F05FA-479F-47EE-4DA1-436B3E2A63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2725606">
            <a:off x="8417268" y="3142477"/>
            <a:ext cx="986480" cy="739860"/>
          </a:xfrm>
          <a:prstGeom prst="rect">
            <a:avLst/>
          </a:prstGeom>
        </p:spPr>
      </p:pic>
      <p:pic>
        <p:nvPicPr>
          <p:cNvPr id="31" name="Picture 30">
            <a:extLst>
              <a:ext uri="{FF2B5EF4-FFF2-40B4-BE49-F238E27FC236}">
                <a16:creationId xmlns:a16="http://schemas.microsoft.com/office/drawing/2014/main" id="{FABCA257-1FBF-D7CB-403A-C095F743F9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435540" y="3916832"/>
            <a:ext cx="986480" cy="739860"/>
          </a:xfrm>
          <a:prstGeom prst="rect">
            <a:avLst/>
          </a:prstGeom>
        </p:spPr>
      </p:pic>
      <p:sp>
        <p:nvSpPr>
          <p:cNvPr id="32" name="Rectangle 31">
            <a:extLst>
              <a:ext uri="{FF2B5EF4-FFF2-40B4-BE49-F238E27FC236}">
                <a16:creationId xmlns:a16="http://schemas.microsoft.com/office/drawing/2014/main" id="{148D2BFB-16E6-C619-ED33-BFB02ECAD8FB}"/>
              </a:ext>
            </a:extLst>
          </p:cNvPr>
          <p:cNvSpPr/>
          <p:nvPr/>
        </p:nvSpPr>
        <p:spPr>
          <a:xfrm rot="16200000">
            <a:off x="1245975" y="3698532"/>
            <a:ext cx="647700" cy="6667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33" name="Oval 32">
            <a:extLst>
              <a:ext uri="{FF2B5EF4-FFF2-40B4-BE49-F238E27FC236}">
                <a16:creationId xmlns:a16="http://schemas.microsoft.com/office/drawing/2014/main" id="{2EA1B060-5C7E-36E7-00C1-C9898E91AAEB}"/>
              </a:ext>
            </a:extLst>
          </p:cNvPr>
          <p:cNvSpPr/>
          <p:nvPr/>
        </p:nvSpPr>
        <p:spPr>
          <a:xfrm rot="16200000">
            <a:off x="683741" y="2298357"/>
            <a:ext cx="3039762" cy="2982099"/>
          </a:xfrm>
          <a:prstGeom prst="ellipse">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roy Medium"/>
              <a:ea typeface="+mn-ea"/>
              <a:cs typeface="+mn-cs"/>
            </a:endParaRPr>
          </a:p>
        </p:txBody>
      </p:sp>
      <p:sp>
        <p:nvSpPr>
          <p:cNvPr id="34" name="Rectangle 33">
            <a:extLst>
              <a:ext uri="{FF2B5EF4-FFF2-40B4-BE49-F238E27FC236}">
                <a16:creationId xmlns:a16="http://schemas.microsoft.com/office/drawing/2014/main" id="{9F2BD132-8EC2-FF23-4E17-B93A381FB8F8}"/>
              </a:ext>
            </a:extLst>
          </p:cNvPr>
          <p:cNvSpPr/>
          <p:nvPr/>
        </p:nvSpPr>
        <p:spPr>
          <a:xfrm rot="16200000">
            <a:off x="2469294" y="3735603"/>
            <a:ext cx="647700" cy="6667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35" name="Rectangle 34">
            <a:extLst>
              <a:ext uri="{FF2B5EF4-FFF2-40B4-BE49-F238E27FC236}">
                <a16:creationId xmlns:a16="http://schemas.microsoft.com/office/drawing/2014/main" id="{33F3B8E2-2D6B-6B3B-03D9-9FCA20F65D5B}"/>
              </a:ext>
            </a:extLst>
          </p:cNvPr>
          <p:cNvSpPr/>
          <p:nvPr/>
        </p:nvSpPr>
        <p:spPr>
          <a:xfrm rot="16200000">
            <a:off x="5270160" y="3785030"/>
            <a:ext cx="647700" cy="6667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36" name="Oval 35">
            <a:extLst>
              <a:ext uri="{FF2B5EF4-FFF2-40B4-BE49-F238E27FC236}">
                <a16:creationId xmlns:a16="http://schemas.microsoft.com/office/drawing/2014/main" id="{47FE1D32-7B8D-D002-CC22-6DE27A17798B}"/>
              </a:ext>
            </a:extLst>
          </p:cNvPr>
          <p:cNvSpPr/>
          <p:nvPr/>
        </p:nvSpPr>
        <p:spPr>
          <a:xfrm rot="16200000">
            <a:off x="4707926" y="2384855"/>
            <a:ext cx="3039762" cy="2982099"/>
          </a:xfrm>
          <a:prstGeom prst="ellipse">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roy Medium"/>
              <a:ea typeface="+mn-ea"/>
              <a:cs typeface="+mn-cs"/>
            </a:endParaRPr>
          </a:p>
        </p:txBody>
      </p:sp>
      <p:sp>
        <p:nvSpPr>
          <p:cNvPr id="37" name="Rectangle 36">
            <a:extLst>
              <a:ext uri="{FF2B5EF4-FFF2-40B4-BE49-F238E27FC236}">
                <a16:creationId xmlns:a16="http://schemas.microsoft.com/office/drawing/2014/main" id="{8013713A-70A3-E06B-E2FA-FA1E93410D51}"/>
              </a:ext>
            </a:extLst>
          </p:cNvPr>
          <p:cNvSpPr/>
          <p:nvPr/>
        </p:nvSpPr>
        <p:spPr>
          <a:xfrm rot="16200000">
            <a:off x="6493479" y="3822101"/>
            <a:ext cx="647700" cy="6667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38" name="Rectangle 37">
            <a:extLst>
              <a:ext uri="{FF2B5EF4-FFF2-40B4-BE49-F238E27FC236}">
                <a16:creationId xmlns:a16="http://schemas.microsoft.com/office/drawing/2014/main" id="{68A4992B-49D2-3DB5-98C0-D2AFA3C7B04D}"/>
              </a:ext>
            </a:extLst>
          </p:cNvPr>
          <p:cNvSpPr/>
          <p:nvPr/>
        </p:nvSpPr>
        <p:spPr>
          <a:xfrm rot="16200000">
            <a:off x="9026614" y="3875645"/>
            <a:ext cx="647700" cy="6667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39" name="Oval 38">
            <a:extLst>
              <a:ext uri="{FF2B5EF4-FFF2-40B4-BE49-F238E27FC236}">
                <a16:creationId xmlns:a16="http://schemas.microsoft.com/office/drawing/2014/main" id="{96C5C746-0A3B-0DB6-9D93-AC4CBF3E6DC5}"/>
              </a:ext>
            </a:extLst>
          </p:cNvPr>
          <p:cNvSpPr/>
          <p:nvPr/>
        </p:nvSpPr>
        <p:spPr>
          <a:xfrm rot="16200000">
            <a:off x="8464380" y="2475470"/>
            <a:ext cx="3039762" cy="2982099"/>
          </a:xfrm>
          <a:prstGeom prst="ellipse">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roy Medium"/>
              <a:ea typeface="+mn-ea"/>
              <a:cs typeface="+mn-cs"/>
            </a:endParaRPr>
          </a:p>
        </p:txBody>
      </p:sp>
      <p:sp>
        <p:nvSpPr>
          <p:cNvPr id="40" name="Rectangle 39">
            <a:extLst>
              <a:ext uri="{FF2B5EF4-FFF2-40B4-BE49-F238E27FC236}">
                <a16:creationId xmlns:a16="http://schemas.microsoft.com/office/drawing/2014/main" id="{67D40070-5F33-5EFC-6EEA-C8BA8386ED2E}"/>
              </a:ext>
            </a:extLst>
          </p:cNvPr>
          <p:cNvSpPr/>
          <p:nvPr/>
        </p:nvSpPr>
        <p:spPr>
          <a:xfrm rot="16200000">
            <a:off x="10249933" y="3912716"/>
            <a:ext cx="647700" cy="6667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41" name="TextBox 40">
            <a:extLst>
              <a:ext uri="{FF2B5EF4-FFF2-40B4-BE49-F238E27FC236}">
                <a16:creationId xmlns:a16="http://schemas.microsoft.com/office/drawing/2014/main" id="{74E9BBA4-DC84-C49F-BB2C-111BB000AFFF}"/>
              </a:ext>
            </a:extLst>
          </p:cNvPr>
          <p:cNvSpPr txBox="1"/>
          <p:nvPr/>
        </p:nvSpPr>
        <p:spPr>
          <a:xfrm>
            <a:off x="2776409" y="1960606"/>
            <a:ext cx="91730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roy Medium"/>
                <a:ea typeface="+mn-ea"/>
                <a:cs typeface="+mn-cs"/>
              </a:rPr>
              <a:t>Robot 2</a:t>
            </a:r>
          </a:p>
        </p:txBody>
      </p:sp>
      <p:cxnSp>
        <p:nvCxnSpPr>
          <p:cNvPr id="42" name="Straight Connector 41">
            <a:extLst>
              <a:ext uri="{FF2B5EF4-FFF2-40B4-BE49-F238E27FC236}">
                <a16:creationId xmlns:a16="http://schemas.microsoft.com/office/drawing/2014/main" id="{9DA37A39-3633-BC50-A2EF-746E61EC9E3E}"/>
              </a:ext>
            </a:extLst>
          </p:cNvPr>
          <p:cNvCxnSpPr>
            <a:stCxn id="32" idx="3"/>
          </p:cNvCxnSpPr>
          <p:nvPr/>
        </p:nvCxnSpPr>
        <p:spPr>
          <a:xfrm flipH="1" flipV="1">
            <a:off x="848497" y="3393989"/>
            <a:ext cx="721329" cy="14031"/>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3" name="Straight Connector 42">
            <a:extLst>
              <a:ext uri="{FF2B5EF4-FFF2-40B4-BE49-F238E27FC236}">
                <a16:creationId xmlns:a16="http://schemas.microsoft.com/office/drawing/2014/main" id="{1CFC1CBA-29DA-B367-1A98-CFD2F598A375}"/>
              </a:ext>
            </a:extLst>
          </p:cNvPr>
          <p:cNvCxnSpPr/>
          <p:nvPr/>
        </p:nvCxnSpPr>
        <p:spPr>
          <a:xfrm flipH="1" flipV="1">
            <a:off x="852616" y="4032422"/>
            <a:ext cx="721329" cy="14031"/>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4" name="Straight Connector 43">
            <a:extLst>
              <a:ext uri="{FF2B5EF4-FFF2-40B4-BE49-F238E27FC236}">
                <a16:creationId xmlns:a16="http://schemas.microsoft.com/office/drawing/2014/main" id="{F074CFB9-C6B9-15B5-DF9C-B219FCC51D2D}"/>
              </a:ext>
            </a:extLst>
          </p:cNvPr>
          <p:cNvCxnSpPr/>
          <p:nvPr/>
        </p:nvCxnSpPr>
        <p:spPr>
          <a:xfrm flipH="1" flipV="1">
            <a:off x="2837935" y="3455773"/>
            <a:ext cx="721329" cy="14031"/>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5" name="Straight Connector 44">
            <a:extLst>
              <a:ext uri="{FF2B5EF4-FFF2-40B4-BE49-F238E27FC236}">
                <a16:creationId xmlns:a16="http://schemas.microsoft.com/office/drawing/2014/main" id="{D9797663-3688-D194-2BB8-C5FEA865C2B7}"/>
              </a:ext>
            </a:extLst>
          </p:cNvPr>
          <p:cNvCxnSpPr/>
          <p:nvPr/>
        </p:nvCxnSpPr>
        <p:spPr>
          <a:xfrm flipH="1" flipV="1">
            <a:off x="2842054" y="4094206"/>
            <a:ext cx="721329" cy="14031"/>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6" name="Straight Connector 45">
            <a:extLst>
              <a:ext uri="{FF2B5EF4-FFF2-40B4-BE49-F238E27FC236}">
                <a16:creationId xmlns:a16="http://schemas.microsoft.com/office/drawing/2014/main" id="{E54E9318-A422-E91A-D635-9D94A4D7A079}"/>
              </a:ext>
            </a:extLst>
          </p:cNvPr>
          <p:cNvCxnSpPr/>
          <p:nvPr/>
        </p:nvCxnSpPr>
        <p:spPr>
          <a:xfrm flipH="1" flipV="1">
            <a:off x="4839729" y="3480486"/>
            <a:ext cx="721329" cy="14031"/>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7" name="Straight Connector 46">
            <a:extLst>
              <a:ext uri="{FF2B5EF4-FFF2-40B4-BE49-F238E27FC236}">
                <a16:creationId xmlns:a16="http://schemas.microsoft.com/office/drawing/2014/main" id="{5D6D1640-C2EA-9231-458D-913458DD1FCE}"/>
              </a:ext>
            </a:extLst>
          </p:cNvPr>
          <p:cNvCxnSpPr/>
          <p:nvPr/>
        </p:nvCxnSpPr>
        <p:spPr>
          <a:xfrm flipH="1" flipV="1">
            <a:off x="4843848" y="4118919"/>
            <a:ext cx="721329" cy="14031"/>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8" name="Straight Connector 47">
            <a:extLst>
              <a:ext uri="{FF2B5EF4-FFF2-40B4-BE49-F238E27FC236}">
                <a16:creationId xmlns:a16="http://schemas.microsoft.com/office/drawing/2014/main" id="{2693DA47-E9A7-6556-4256-890FBC1F9597}"/>
              </a:ext>
            </a:extLst>
          </p:cNvPr>
          <p:cNvCxnSpPr/>
          <p:nvPr/>
        </p:nvCxnSpPr>
        <p:spPr>
          <a:xfrm flipH="1" flipV="1">
            <a:off x="6849762" y="3521676"/>
            <a:ext cx="721329" cy="14031"/>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9" name="Straight Connector 48">
            <a:extLst>
              <a:ext uri="{FF2B5EF4-FFF2-40B4-BE49-F238E27FC236}">
                <a16:creationId xmlns:a16="http://schemas.microsoft.com/office/drawing/2014/main" id="{2E36E964-485C-A841-B756-400597730561}"/>
              </a:ext>
            </a:extLst>
          </p:cNvPr>
          <p:cNvCxnSpPr/>
          <p:nvPr/>
        </p:nvCxnSpPr>
        <p:spPr>
          <a:xfrm flipH="1" flipV="1">
            <a:off x="6853881" y="4160109"/>
            <a:ext cx="721329" cy="14031"/>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0" name="Straight Connector 49">
            <a:extLst>
              <a:ext uri="{FF2B5EF4-FFF2-40B4-BE49-F238E27FC236}">
                <a16:creationId xmlns:a16="http://schemas.microsoft.com/office/drawing/2014/main" id="{371B8307-08B2-EC80-37A4-A003CCB3A3DD}"/>
              </a:ext>
            </a:extLst>
          </p:cNvPr>
          <p:cNvCxnSpPr/>
          <p:nvPr/>
        </p:nvCxnSpPr>
        <p:spPr>
          <a:xfrm flipH="1" flipV="1">
            <a:off x="8612659" y="3562865"/>
            <a:ext cx="721329" cy="14031"/>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1" name="Straight Connector 50">
            <a:extLst>
              <a:ext uri="{FF2B5EF4-FFF2-40B4-BE49-F238E27FC236}">
                <a16:creationId xmlns:a16="http://schemas.microsoft.com/office/drawing/2014/main" id="{23906179-357A-F522-10D7-D96679FDB41F}"/>
              </a:ext>
            </a:extLst>
          </p:cNvPr>
          <p:cNvCxnSpPr/>
          <p:nvPr/>
        </p:nvCxnSpPr>
        <p:spPr>
          <a:xfrm flipH="1" flipV="1">
            <a:off x="8616778" y="4201298"/>
            <a:ext cx="721329" cy="14031"/>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2" name="Straight Connector 51">
            <a:extLst>
              <a:ext uri="{FF2B5EF4-FFF2-40B4-BE49-F238E27FC236}">
                <a16:creationId xmlns:a16="http://schemas.microsoft.com/office/drawing/2014/main" id="{4CC79904-51D7-738C-EA83-626A5B095DCC}"/>
              </a:ext>
            </a:extLst>
          </p:cNvPr>
          <p:cNvCxnSpPr/>
          <p:nvPr/>
        </p:nvCxnSpPr>
        <p:spPr>
          <a:xfrm flipH="1" flipV="1">
            <a:off x="10622691" y="3620530"/>
            <a:ext cx="721329" cy="14031"/>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3" name="Straight Connector 52">
            <a:extLst>
              <a:ext uri="{FF2B5EF4-FFF2-40B4-BE49-F238E27FC236}">
                <a16:creationId xmlns:a16="http://schemas.microsoft.com/office/drawing/2014/main" id="{FFB1FAFE-3019-902B-AC00-FEAE41A237C1}"/>
              </a:ext>
            </a:extLst>
          </p:cNvPr>
          <p:cNvCxnSpPr/>
          <p:nvPr/>
        </p:nvCxnSpPr>
        <p:spPr>
          <a:xfrm flipH="1" flipV="1">
            <a:off x="10626810" y="4258963"/>
            <a:ext cx="721329" cy="14031"/>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73616207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693B3CA4-CF49-F9A8-AA07-0852703D00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A1373B-F427-E75C-3D70-A08A67C091AF}"/>
              </a:ext>
            </a:extLst>
          </p:cNvPr>
          <p:cNvSpPr>
            <a:spLocks noGrp="1"/>
          </p:cNvSpPr>
          <p:nvPr>
            <p:ph type="title" idx="4294967295"/>
          </p:nvPr>
        </p:nvSpPr>
        <p:spPr>
          <a:xfrm>
            <a:off x="864972" y="587117"/>
            <a:ext cx="9794789" cy="785813"/>
          </a:xfrm>
        </p:spPr>
        <p:txBody>
          <a:bodyPr>
            <a:normAutofit/>
          </a:bodyPr>
          <a:lstStyle/>
          <a:p>
            <a:r>
              <a:rPr lang="en-MY" dirty="0">
                <a:solidFill>
                  <a:srgbClr val="002060"/>
                </a:solidFill>
              </a:rPr>
              <a:t>AUTONOMOUS PUSH-PUSH GAME RULES</a:t>
            </a:r>
          </a:p>
        </p:txBody>
      </p:sp>
      <p:sp>
        <p:nvSpPr>
          <p:cNvPr id="3" name="Content Placeholder 2">
            <a:extLst>
              <a:ext uri="{FF2B5EF4-FFF2-40B4-BE49-F238E27FC236}">
                <a16:creationId xmlns:a16="http://schemas.microsoft.com/office/drawing/2014/main" id="{8410D4FE-6C8B-BC9B-E171-5313B128B970}"/>
              </a:ext>
            </a:extLst>
          </p:cNvPr>
          <p:cNvSpPr>
            <a:spLocks noGrp="1"/>
          </p:cNvSpPr>
          <p:nvPr>
            <p:ph idx="4294967295"/>
          </p:nvPr>
        </p:nvSpPr>
        <p:spPr>
          <a:xfrm>
            <a:off x="930876" y="1520439"/>
            <a:ext cx="10515600" cy="4687887"/>
          </a:xfrm>
        </p:spPr>
        <p:txBody>
          <a:bodyPr>
            <a:noAutofit/>
          </a:bodyPr>
          <a:lstStyle/>
          <a:p>
            <a:pPr marL="0" marR="0" lvl="0" indent="0" algn="l" defTabSz="914377"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MY" b="0" i="0" u="none" strike="noStrike" kern="1200" cap="none" spc="0" normalizeH="0" baseline="0" noProof="0" dirty="0">
                <a:ln>
                  <a:noFill/>
                </a:ln>
                <a:solidFill>
                  <a:prstClr val="black"/>
                </a:solidFill>
                <a:effectLst/>
                <a:uLnTx/>
                <a:uFillTx/>
                <a:latin typeface="Gilroy Medium"/>
                <a:ea typeface="+mn-ea"/>
                <a:cs typeface="+mn-cs"/>
              </a:rPr>
              <a:t>Dimensions, Weight and Restrictions</a:t>
            </a:r>
          </a:p>
          <a:p>
            <a:pPr marL="228594" marR="0" lvl="0" indent="-228594" algn="l" defTabSz="914377"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1800" dirty="0"/>
              <a:t>The robot must adhere to a maximum size of 20cm (H) x 20cm (W) x 20cm (L) and may not exceed these dimensions at any point after the game has commenced.</a:t>
            </a:r>
          </a:p>
          <a:p>
            <a:pPr marL="228594" marR="0" lvl="0" indent="-228594" algn="l" defTabSz="914377"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1800" dirty="0"/>
              <a:t>The robot's maximum weight, including batteries, must not exceed 1 kg.</a:t>
            </a:r>
          </a:p>
          <a:p>
            <a:pPr marL="228594" marR="0" lvl="0" indent="-228594" algn="l" defTabSz="914377"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1800" dirty="0"/>
              <a:t>The robot is permitted a maximum of 4 DC motors, 3 touch sensors, 3 IR sensors, 2 servo motors, 1 ultrasonic sensor, and 1 mainboard.</a:t>
            </a:r>
          </a:p>
          <a:p>
            <a:pPr marL="228594" marR="0" lvl="0" indent="-228594" algn="l" defTabSz="914377"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1800" dirty="0"/>
              <a:t>The robot can be programmed with a maximum of three strategies, each activated separately by the touch sensors. During each round, only one strategy can be activated, initiated by pressing one of the touch sensors.</a:t>
            </a:r>
          </a:p>
          <a:p>
            <a:pPr marL="228594" marR="0" lvl="0" indent="-228594" algn="l" defTabSz="914377"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1800" dirty="0"/>
              <a:t>No modifications to the parts are allowed, including bending, sharpening, or altering their shape. All components must remain in their original form.</a:t>
            </a:r>
            <a:endParaRPr kumimoji="0" lang="en-MY" sz="1800" b="0" i="0" u="none" strike="noStrike" kern="1200" cap="none" spc="0" normalizeH="0" baseline="0" noProof="0" dirty="0">
              <a:ln>
                <a:noFill/>
              </a:ln>
              <a:solidFill>
                <a:prstClr val="black"/>
              </a:solidFill>
              <a:effectLst/>
              <a:uLnTx/>
              <a:uFillTx/>
              <a:latin typeface="Gilroy Medium"/>
              <a:ea typeface="+mn-ea"/>
              <a:cs typeface="+mn-cs"/>
            </a:endParaRPr>
          </a:p>
          <a:p>
            <a:pPr marL="0" marR="0" lvl="0" indent="0" algn="l" defTabSz="914377"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MY" b="0" i="0" u="none" strike="noStrike" kern="1200" cap="none" spc="0" normalizeH="0" baseline="0" noProof="0" dirty="0">
                <a:ln>
                  <a:noFill/>
                </a:ln>
                <a:solidFill>
                  <a:prstClr val="black"/>
                </a:solidFill>
                <a:effectLst/>
                <a:uLnTx/>
                <a:uFillTx/>
                <a:latin typeface="Gilroy Medium"/>
                <a:ea typeface="+mn-ea"/>
                <a:cs typeface="+mn-cs"/>
              </a:rPr>
              <a:t>Game Duration</a:t>
            </a:r>
          </a:p>
          <a:p>
            <a:pPr marL="228594" marR="0" lvl="0" indent="-228594" algn="l" defTabSz="914377"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1800" dirty="0"/>
              <a:t>Each match consists of 3 rounds, with a maximum duration of 1 minute per round.</a:t>
            </a:r>
            <a:endParaRPr kumimoji="0" lang="en-MY" sz="1800" b="0" i="0" u="none" strike="noStrike" kern="1200" cap="none" spc="0" normalizeH="0" baseline="0" noProof="0" dirty="0">
              <a:ln>
                <a:noFill/>
              </a:ln>
              <a:solidFill>
                <a:prstClr val="black"/>
              </a:solidFill>
              <a:effectLst/>
              <a:uLnTx/>
              <a:uFillTx/>
              <a:latin typeface="Gilroy Medium"/>
              <a:ea typeface="+mn-ea"/>
              <a:cs typeface="+mn-cs"/>
            </a:endParaRPr>
          </a:p>
          <a:p>
            <a:pPr marL="0" marR="0" lvl="0" indent="0" algn="l" defTabSz="914377"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MY" b="0" i="0" u="none" strike="noStrike" kern="1200" cap="none" spc="0" normalizeH="0" baseline="0" noProof="0" dirty="0">
                <a:ln>
                  <a:noFill/>
                </a:ln>
                <a:solidFill>
                  <a:prstClr val="black"/>
                </a:solidFill>
                <a:effectLst/>
                <a:uLnTx/>
                <a:uFillTx/>
                <a:latin typeface="Gilroy Medium"/>
                <a:ea typeface="+mn-ea"/>
                <a:cs typeface="+mn-cs"/>
              </a:rPr>
              <a:t>Scoring</a:t>
            </a:r>
          </a:p>
          <a:p>
            <a:pPr marL="228594" marR="0" lvl="0" indent="-228594" algn="l" defTabSz="914377"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1800" dirty="0"/>
              <a:t>Draw: If both robots are still moving and remain within the play field, each robot will be awarded 1 mark.</a:t>
            </a:r>
          </a:p>
          <a:p>
            <a:pPr defTabSz="914400" eaLnBrk="0" fontAlgn="base" hangingPunct="0">
              <a:lnSpc>
                <a:spcPct val="100000"/>
              </a:lnSpc>
              <a:spcBef>
                <a:spcPct val="0"/>
              </a:spcBef>
              <a:spcAft>
                <a:spcPct val="0"/>
              </a:spcAft>
            </a:pPr>
            <a:r>
              <a:rPr kumimoji="0" lang="en-US" altLang="en-US" sz="1800" b="0" i="0" u="none" strike="noStrike" cap="none" normalizeH="0" baseline="0" dirty="0">
                <a:ln>
                  <a:noFill/>
                </a:ln>
                <a:solidFill>
                  <a:schemeClr val="tx1"/>
                </a:solidFill>
                <a:effectLst/>
                <a:latin typeface="Arial" panose="020B0604020202020204" pitchFamily="34" charset="0"/>
              </a:rPr>
              <a:t>Draw: If both robots fall off the play field at the same time, neither robot will receive any marks.</a:t>
            </a:r>
          </a:p>
          <a:p>
            <a:pPr marL="228594" marR="0" lvl="0" indent="-228594" algn="l" defTabSz="914377"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1800" dirty="0"/>
              <a:t>Win: A robot wins if it pushes at least half of the opponent's robot out of the play field or if the opponent's robot is unable to return to the play field. The winner receives 2 marks, while the loser receives 0 marks.</a:t>
            </a:r>
            <a:endParaRPr lang="en-MY" sz="1800" dirty="0"/>
          </a:p>
        </p:txBody>
      </p:sp>
      <p:sp>
        <p:nvSpPr>
          <p:cNvPr id="5" name="Oval 4">
            <a:extLst>
              <a:ext uri="{FF2B5EF4-FFF2-40B4-BE49-F238E27FC236}">
                <a16:creationId xmlns:a16="http://schemas.microsoft.com/office/drawing/2014/main" id="{B28601C0-8CD6-8520-E25D-69CA642DD044}"/>
              </a:ext>
            </a:extLst>
          </p:cNvPr>
          <p:cNvSpPr/>
          <p:nvPr/>
        </p:nvSpPr>
        <p:spPr>
          <a:xfrm>
            <a:off x="11134725" y="59436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6" name="Picture 5">
            <a:extLst>
              <a:ext uri="{FF2B5EF4-FFF2-40B4-BE49-F238E27FC236}">
                <a16:creationId xmlns:a16="http://schemas.microsoft.com/office/drawing/2014/main" id="{7B4063F6-C5E8-759D-5DBB-C3CA8C7F68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Tree>
    <p:extLst>
      <p:ext uri="{BB962C8B-B14F-4D97-AF65-F5344CB8AC3E}">
        <p14:creationId xmlns:p14="http://schemas.microsoft.com/office/powerpoint/2010/main" val="20916548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60B32-2FCF-46AB-86CA-A0ED58BBF3BA}"/>
              </a:ext>
            </a:extLst>
          </p:cNvPr>
          <p:cNvSpPr>
            <a:spLocks noGrp="1"/>
          </p:cNvSpPr>
          <p:nvPr>
            <p:ph type="title"/>
          </p:nvPr>
        </p:nvSpPr>
        <p:spPr>
          <a:xfrm>
            <a:off x="2533574" y="768975"/>
            <a:ext cx="7269017" cy="785091"/>
          </a:xfrm>
        </p:spPr>
        <p:txBody>
          <a:bodyPr/>
          <a:lstStyle/>
          <a:p>
            <a:r>
              <a:rPr lang="en-MY" dirty="0">
                <a:solidFill>
                  <a:srgbClr val="002060"/>
                </a:solidFill>
              </a:rPr>
              <a:t>ROBOT BOWLING GAME RULES</a:t>
            </a:r>
          </a:p>
        </p:txBody>
      </p:sp>
      <p:sp>
        <p:nvSpPr>
          <p:cNvPr id="3" name="Content Placeholder 2">
            <a:extLst>
              <a:ext uri="{FF2B5EF4-FFF2-40B4-BE49-F238E27FC236}">
                <a16:creationId xmlns:a16="http://schemas.microsoft.com/office/drawing/2014/main" id="{EF2C1829-C3E4-4D97-BCF5-76EC0F932B08}"/>
              </a:ext>
            </a:extLst>
          </p:cNvPr>
          <p:cNvSpPr>
            <a:spLocks noGrp="1"/>
          </p:cNvSpPr>
          <p:nvPr>
            <p:ph idx="1"/>
          </p:nvPr>
        </p:nvSpPr>
        <p:spPr>
          <a:xfrm>
            <a:off x="838200" y="1791752"/>
            <a:ext cx="10515600" cy="4688561"/>
          </a:xfrm>
        </p:spPr>
        <p:txBody>
          <a:bodyPr>
            <a:noAutofit/>
          </a:bodyPr>
          <a:lstStyle/>
          <a:p>
            <a:pPr marL="0" indent="0">
              <a:spcBef>
                <a:spcPts val="0"/>
              </a:spcBef>
              <a:buNone/>
            </a:pPr>
            <a:r>
              <a:rPr lang="en-MY" sz="2300" dirty="0"/>
              <a:t>Game Play Details</a:t>
            </a:r>
          </a:p>
          <a:p>
            <a:pPr>
              <a:spcBef>
                <a:spcPts val="0"/>
              </a:spcBef>
            </a:pPr>
            <a:r>
              <a:rPr lang="en-MY" sz="1800" dirty="0"/>
              <a:t>Programming cards &amp; card readers will be provided by organizer.</a:t>
            </a:r>
          </a:p>
          <a:p>
            <a:pPr>
              <a:spcBef>
                <a:spcPts val="0"/>
              </a:spcBef>
            </a:pPr>
            <a:r>
              <a:rPr lang="en-MY" sz="1800" dirty="0"/>
              <a:t>The participant will be disqualified if batteries used does not have original voltage label indicating the battery voltage. </a:t>
            </a:r>
          </a:p>
          <a:p>
            <a:pPr>
              <a:spcBef>
                <a:spcPts val="0"/>
              </a:spcBef>
            </a:pPr>
            <a:r>
              <a:rPr lang="en-MY" sz="1800" dirty="0"/>
              <a:t>Participant’s Robot must always stay within the start box throughout the mission. If the robot moves out of the start box when shooting, it is a foul and no points will be given to the participant for that attempt.</a:t>
            </a:r>
          </a:p>
          <a:p>
            <a:pPr marL="0" indent="0">
              <a:spcBef>
                <a:spcPts val="0"/>
              </a:spcBef>
              <a:buNone/>
            </a:pPr>
            <a:endParaRPr lang="en-MY" sz="1800" dirty="0"/>
          </a:p>
          <a:p>
            <a:pPr marL="0" indent="0">
              <a:spcBef>
                <a:spcPts val="0"/>
              </a:spcBef>
              <a:buNone/>
            </a:pPr>
            <a:r>
              <a:rPr lang="en-MY" sz="2300" dirty="0"/>
              <a:t>Win/Lose Criteria</a:t>
            </a:r>
          </a:p>
          <a:p>
            <a:pPr>
              <a:spcBef>
                <a:spcPts val="0"/>
              </a:spcBef>
            </a:pPr>
            <a:r>
              <a:rPr lang="en-MY" sz="1800" dirty="0"/>
              <a:t>Participant with the highest score will be the winner.</a:t>
            </a:r>
          </a:p>
          <a:p>
            <a:pPr>
              <a:spcBef>
                <a:spcPts val="0"/>
              </a:spcBef>
            </a:pPr>
            <a:r>
              <a:rPr lang="en-MY" sz="1800" dirty="0"/>
              <a:t>If same points occur, the higher points from the first attempt will be compared to determine the winner, if the points are the same the second attempt would then be compared, so on and so fourth until the last attempt.</a:t>
            </a:r>
          </a:p>
          <a:p>
            <a:pPr>
              <a:spcBef>
                <a:spcPts val="0"/>
              </a:spcBef>
            </a:pPr>
            <a:r>
              <a:rPr lang="en-MY" sz="1800" dirty="0"/>
              <a:t>In the case whereby all points are the same, the date of birth of the participant would be compared. The younger participant would be the winner.  </a:t>
            </a:r>
            <a:endParaRPr lang="en-MY" sz="2300" dirty="0"/>
          </a:p>
        </p:txBody>
      </p:sp>
      <p:sp>
        <p:nvSpPr>
          <p:cNvPr id="5" name="Oval 4"/>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0D4C9672-E674-7C1D-2D84-61B046634F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Tree>
    <p:extLst>
      <p:ext uri="{BB962C8B-B14F-4D97-AF65-F5344CB8AC3E}">
        <p14:creationId xmlns:p14="http://schemas.microsoft.com/office/powerpoint/2010/main" val="319918016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746BC09D-E5BA-9B18-2A89-97DFFC9F27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3C389E-25E1-530D-F6D4-01F7DA6FEE31}"/>
              </a:ext>
            </a:extLst>
          </p:cNvPr>
          <p:cNvSpPr>
            <a:spLocks noGrp="1"/>
          </p:cNvSpPr>
          <p:nvPr>
            <p:ph type="title" idx="4294967295"/>
          </p:nvPr>
        </p:nvSpPr>
        <p:spPr>
          <a:xfrm>
            <a:off x="642550" y="620069"/>
            <a:ext cx="9811265" cy="785813"/>
          </a:xfrm>
        </p:spPr>
        <p:txBody>
          <a:bodyPr>
            <a:normAutofit/>
          </a:bodyPr>
          <a:lstStyle/>
          <a:p>
            <a:r>
              <a:rPr lang="en-MY" dirty="0">
                <a:solidFill>
                  <a:srgbClr val="002060"/>
                </a:solidFill>
              </a:rPr>
              <a:t>AUTONOMOUS PUSH-PUSH GAME RULES</a:t>
            </a:r>
          </a:p>
        </p:txBody>
      </p:sp>
      <p:sp>
        <p:nvSpPr>
          <p:cNvPr id="3" name="Content Placeholder 2">
            <a:extLst>
              <a:ext uri="{FF2B5EF4-FFF2-40B4-BE49-F238E27FC236}">
                <a16:creationId xmlns:a16="http://schemas.microsoft.com/office/drawing/2014/main" id="{A2CFE28D-1BAD-BED8-911E-0EC4E667B647}"/>
              </a:ext>
            </a:extLst>
          </p:cNvPr>
          <p:cNvSpPr>
            <a:spLocks noGrp="1"/>
          </p:cNvSpPr>
          <p:nvPr>
            <p:ph idx="4294967295"/>
          </p:nvPr>
        </p:nvSpPr>
        <p:spPr>
          <a:xfrm>
            <a:off x="733167" y="1487488"/>
            <a:ext cx="10515600" cy="4687887"/>
          </a:xfrm>
        </p:spPr>
        <p:txBody>
          <a:bodyPr>
            <a:normAutofit/>
          </a:bodyPr>
          <a:lstStyle/>
          <a:p>
            <a:pPr marL="0" marR="0" lvl="0" indent="0" algn="l" defTabSz="914377"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MY" sz="2300" b="0" i="0" u="none" strike="noStrike" kern="1200" cap="none" spc="0" normalizeH="0" baseline="0" noProof="0" dirty="0">
                <a:ln>
                  <a:noFill/>
                </a:ln>
                <a:solidFill>
                  <a:prstClr val="black"/>
                </a:solidFill>
                <a:effectLst/>
                <a:uLnTx/>
                <a:uFillTx/>
                <a:latin typeface="Gilroy Medium"/>
                <a:ea typeface="+mn-ea"/>
                <a:cs typeface="+mn-cs"/>
              </a:rPr>
              <a:t>Game Play Details</a:t>
            </a:r>
          </a:p>
          <a:p>
            <a:pPr marL="228594" marR="0" lvl="0" indent="-228594" algn="l" defTabSz="91437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MY" sz="1800" b="0" i="0" u="none" strike="noStrike" kern="1200" cap="none" spc="0" normalizeH="0" baseline="0" noProof="0" dirty="0">
                <a:ln>
                  <a:noFill/>
                </a:ln>
                <a:solidFill>
                  <a:prstClr val="black"/>
                </a:solidFill>
                <a:effectLst/>
                <a:uLnTx/>
                <a:uFillTx/>
                <a:latin typeface="Gilroy Medium"/>
                <a:ea typeface="+mn-ea"/>
                <a:cs typeface="+mn-cs"/>
              </a:rPr>
              <a:t>First whistle </a:t>
            </a:r>
          </a:p>
          <a:p>
            <a:pPr marL="685783" marR="0" lvl="1" indent="-228594" algn="l" defTabSz="914377" rtl="0" eaLnBrk="1" fontAlgn="auto" latinLnBrk="0" hangingPunct="1">
              <a:lnSpc>
                <a:spcPct val="90000"/>
              </a:lnSpc>
              <a:spcBef>
                <a:spcPts val="0"/>
              </a:spcBef>
              <a:spcAft>
                <a:spcPts val="0"/>
              </a:spcAft>
              <a:buClrTx/>
              <a:buSzTx/>
              <a:buFont typeface="Courier New" panose="02070309020205020404" pitchFamily="49" charset="0"/>
              <a:buChar char="o"/>
              <a:tabLst/>
              <a:defRPr/>
            </a:pPr>
            <a:r>
              <a:rPr lang="en-US" sz="1800" dirty="0"/>
              <a:t>Both participants place the robot at the same time on the game field according to the placement criteria specified for the selected strategy, ensuring compliance with the permitted placement guidelines. Not allow to change the robot’s position after the placement done.</a:t>
            </a:r>
            <a:endParaRPr kumimoji="0" lang="en-MY" sz="1800" b="0" i="0" u="none" strike="noStrike" kern="1200" cap="none" spc="0" normalizeH="0" baseline="0" noProof="0" dirty="0">
              <a:ln>
                <a:noFill/>
              </a:ln>
              <a:solidFill>
                <a:prstClr val="black"/>
              </a:solidFill>
              <a:effectLst/>
              <a:uLnTx/>
              <a:uFillTx/>
              <a:latin typeface="Gilroy Medium"/>
              <a:ea typeface="+mn-ea"/>
              <a:cs typeface="+mn-cs"/>
            </a:endParaRPr>
          </a:p>
          <a:p>
            <a:pPr marL="228594" marR="0" lvl="0" indent="-228594" algn="l" defTabSz="91437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MY" sz="1800" b="0" i="0" u="none" strike="noStrike" kern="1200" cap="none" spc="0" normalizeH="0" baseline="0" noProof="0" dirty="0">
                <a:ln>
                  <a:noFill/>
                </a:ln>
                <a:solidFill>
                  <a:prstClr val="black"/>
                </a:solidFill>
                <a:effectLst/>
                <a:uLnTx/>
                <a:uFillTx/>
                <a:latin typeface="Gilroy Medium"/>
                <a:ea typeface="+mn-ea"/>
                <a:cs typeface="+mn-cs"/>
              </a:rPr>
              <a:t>Second whistle </a:t>
            </a:r>
          </a:p>
          <a:p>
            <a:pPr lvl="1">
              <a:buFont typeface="Courier New" panose="02070309020205020404" pitchFamily="49" charset="0"/>
              <a:buChar char="o"/>
            </a:pPr>
            <a:r>
              <a:rPr lang="en-US" sz="1800" dirty="0"/>
              <a:t>Press the touch sensor / turn on the robot to activate the selected strategy. Once activated, participants must step back and maintain a distance of at least one foot from the game field. The robot will then begin engaging the opponent autonomously, attempting to push opponent off the game field.</a:t>
            </a:r>
          </a:p>
          <a:p>
            <a:pPr marL="0" marR="0" lvl="0" indent="0" algn="l" defTabSz="914377"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MY" sz="1800" b="0" i="0" u="none" strike="noStrike" kern="1200" cap="none" spc="0" normalizeH="0" baseline="0" noProof="0" dirty="0">
              <a:ln>
                <a:noFill/>
              </a:ln>
              <a:solidFill>
                <a:prstClr val="black"/>
              </a:solidFill>
              <a:effectLst/>
              <a:uLnTx/>
              <a:uFillTx/>
              <a:latin typeface="Gilroy Medium"/>
              <a:ea typeface="+mn-ea"/>
              <a:cs typeface="+mn-cs"/>
            </a:endParaRPr>
          </a:p>
          <a:p>
            <a:pPr marL="0" marR="0" lvl="0" indent="0" algn="l" defTabSz="914377"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MY" sz="2300" b="0" i="0" u="none" strike="noStrike" kern="1200" cap="none" spc="0" normalizeH="0" baseline="0" noProof="0" dirty="0">
                <a:ln>
                  <a:noFill/>
                </a:ln>
                <a:solidFill>
                  <a:prstClr val="black"/>
                </a:solidFill>
                <a:effectLst/>
                <a:uLnTx/>
                <a:uFillTx/>
                <a:latin typeface="Gilroy Medium"/>
                <a:ea typeface="+mn-ea"/>
                <a:cs typeface="+mn-cs"/>
              </a:rPr>
              <a:t>Win/Lose Criteria</a:t>
            </a:r>
          </a:p>
          <a:p>
            <a:pPr marL="228594" marR="0" lvl="0" indent="-228594" algn="l" defTabSz="914377"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1800" dirty="0"/>
              <a:t>The robot that pushes the opponent's robot off the playfield within 1 minute will be declared the winner of the round. If both robots fall off the playfield simultaneously, the round will result in a draw.</a:t>
            </a:r>
          </a:p>
          <a:p>
            <a:pPr marL="228594" marR="0" lvl="0" indent="-228594" algn="l" defTabSz="914377"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1800" dirty="0"/>
              <a:t>If more than half of the robot's body is pushed outside the playfield (as determined by the referee), or if the robot is unable to return to the ring, it will be considered a loss for the round.</a:t>
            </a:r>
          </a:p>
          <a:p>
            <a:pPr marL="228594" marR="0" lvl="0" indent="-228594" algn="l" defTabSz="914377"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1800" dirty="0"/>
              <a:t>In the event of a draw after 3 rounds, the participant with the lighter robot will be considered the winner.</a:t>
            </a:r>
            <a:endParaRPr lang="en-MY" sz="1800" dirty="0"/>
          </a:p>
        </p:txBody>
      </p:sp>
      <p:sp>
        <p:nvSpPr>
          <p:cNvPr id="5" name="Oval 4">
            <a:extLst>
              <a:ext uri="{FF2B5EF4-FFF2-40B4-BE49-F238E27FC236}">
                <a16:creationId xmlns:a16="http://schemas.microsoft.com/office/drawing/2014/main" id="{6B473D7B-130F-DBF1-6EFB-714C686D376B}"/>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6" name="Picture 5">
            <a:extLst>
              <a:ext uri="{FF2B5EF4-FFF2-40B4-BE49-F238E27FC236}">
                <a16:creationId xmlns:a16="http://schemas.microsoft.com/office/drawing/2014/main" id="{F0CF6FA5-5536-F550-F568-02BEA4E91E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Tree>
    <p:extLst>
      <p:ext uri="{BB962C8B-B14F-4D97-AF65-F5344CB8AC3E}">
        <p14:creationId xmlns:p14="http://schemas.microsoft.com/office/powerpoint/2010/main" val="47167563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53899962-62BE-2460-906B-B6DF9CE963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3BF164-E9DB-4F47-E99C-E27931D4D793}"/>
              </a:ext>
            </a:extLst>
          </p:cNvPr>
          <p:cNvSpPr>
            <a:spLocks noGrp="1"/>
          </p:cNvSpPr>
          <p:nvPr>
            <p:ph type="title" idx="4294967295"/>
          </p:nvPr>
        </p:nvSpPr>
        <p:spPr>
          <a:xfrm>
            <a:off x="1178010" y="718923"/>
            <a:ext cx="10923373" cy="785813"/>
          </a:xfrm>
        </p:spPr>
        <p:txBody>
          <a:bodyPr>
            <a:normAutofit/>
          </a:bodyPr>
          <a:lstStyle/>
          <a:p>
            <a:r>
              <a:rPr lang="en-MY" sz="3600" dirty="0">
                <a:solidFill>
                  <a:srgbClr val="002060"/>
                </a:solidFill>
              </a:rPr>
              <a:t>AUTONOMOUS PUSH-PUSH GAME RULES</a:t>
            </a:r>
          </a:p>
        </p:txBody>
      </p:sp>
      <p:sp>
        <p:nvSpPr>
          <p:cNvPr id="3" name="Content Placeholder 2">
            <a:extLst>
              <a:ext uri="{FF2B5EF4-FFF2-40B4-BE49-F238E27FC236}">
                <a16:creationId xmlns:a16="http://schemas.microsoft.com/office/drawing/2014/main" id="{694E51B3-0E66-6395-521A-94CE8DB8ED12}"/>
              </a:ext>
            </a:extLst>
          </p:cNvPr>
          <p:cNvSpPr>
            <a:spLocks noGrp="1"/>
          </p:cNvSpPr>
          <p:nvPr>
            <p:ph idx="4294967295"/>
          </p:nvPr>
        </p:nvSpPr>
        <p:spPr>
          <a:xfrm>
            <a:off x="848497" y="1512202"/>
            <a:ext cx="10515600" cy="4687887"/>
          </a:xfrm>
        </p:spPr>
        <p:txBody>
          <a:bodyPr>
            <a:normAutofit/>
          </a:bodyPr>
          <a:lstStyle/>
          <a:p>
            <a:pPr marL="0" indent="0">
              <a:spcBef>
                <a:spcPts val="0"/>
              </a:spcBef>
              <a:buNone/>
            </a:pPr>
            <a:r>
              <a:rPr lang="en-MY" sz="3200" dirty="0"/>
              <a:t>Rules Clarification</a:t>
            </a:r>
          </a:p>
          <a:p>
            <a:pPr algn="l"/>
            <a:r>
              <a:rPr lang="en-US" sz="1800" i="0" u="none" strike="noStrike" baseline="0" dirty="0">
                <a:cs typeface="Arial" panose="020B0604020202020204" pitchFamily="34" charset="0"/>
              </a:rPr>
              <a:t>The referee’s decision is considered as final during game play</a:t>
            </a:r>
            <a:r>
              <a:rPr lang="en-US" sz="1800" dirty="0">
                <a:cs typeface="Arial" panose="020B0604020202020204" pitchFamily="34" charset="0"/>
              </a:rPr>
              <a:t> and o</a:t>
            </a:r>
            <a:r>
              <a:rPr lang="en-US" sz="1800" b="0" i="0" u="none" strike="noStrike" baseline="0" dirty="0">
                <a:solidFill>
                  <a:srgbClr val="000000"/>
                </a:solidFill>
              </a:rPr>
              <a:t>bjections to the referee’s judgement will not be entertained. </a:t>
            </a:r>
            <a:endParaRPr lang="en-US" sz="1800" i="0" u="none" strike="noStrike" baseline="0" dirty="0">
              <a:cs typeface="Arial" panose="020B0604020202020204" pitchFamily="34" charset="0"/>
            </a:endParaRPr>
          </a:p>
          <a:p>
            <a:pPr marL="285750" indent="-285750" algn="l">
              <a:buFont typeface="Arial" panose="020B0604020202020204" pitchFamily="34" charset="0"/>
              <a:buChar char="•"/>
            </a:pPr>
            <a:r>
              <a:rPr lang="en-US" sz="1800" i="0" u="none" strike="noStrike" baseline="0" dirty="0">
                <a:cs typeface="Arial" panose="020B0604020202020204" pitchFamily="34" charset="0"/>
              </a:rPr>
              <a:t>Mentors </a:t>
            </a:r>
            <a:r>
              <a:rPr lang="en-US" sz="1800" dirty="0">
                <a:cs typeface="Arial" panose="020B0604020202020204" pitchFamily="34" charset="0"/>
              </a:rPr>
              <a:t>must not be involved in any rules discussion for the game play.</a:t>
            </a:r>
          </a:p>
          <a:p>
            <a:pPr marL="285750" indent="-285750" algn="l">
              <a:buFont typeface="Arial" panose="020B0604020202020204" pitchFamily="34" charset="0"/>
              <a:buChar char="•"/>
            </a:pPr>
            <a:r>
              <a:rPr lang="en-US" sz="1800" i="0" u="none" strike="noStrike" baseline="0" dirty="0">
                <a:cs typeface="Arial" panose="020B0604020202020204" pitchFamily="34" charset="0"/>
              </a:rPr>
              <a:t>Video evidence will not be accepted.</a:t>
            </a:r>
          </a:p>
          <a:p>
            <a:pPr marL="285750" indent="-285750" algn="l">
              <a:buFont typeface="Arial" panose="020B0604020202020204" pitchFamily="34" charset="0"/>
              <a:buChar char="•"/>
            </a:pPr>
            <a:r>
              <a:rPr lang="en-US" sz="1800" dirty="0">
                <a:cs typeface="Arial" panose="020B0604020202020204" pitchFamily="34" charset="0"/>
              </a:rPr>
              <a:t>Once the Head Referee and the game referees have made a decision, no further discussions will be entertained.</a:t>
            </a:r>
            <a:endParaRPr lang="en-MY" sz="2300" dirty="0"/>
          </a:p>
        </p:txBody>
      </p:sp>
      <p:sp>
        <p:nvSpPr>
          <p:cNvPr id="5" name="Oval 4">
            <a:extLst>
              <a:ext uri="{FF2B5EF4-FFF2-40B4-BE49-F238E27FC236}">
                <a16:creationId xmlns:a16="http://schemas.microsoft.com/office/drawing/2014/main" id="{133DA301-12AA-01B5-3462-D0B75BFB1003}"/>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6" name="Picture 5">
            <a:extLst>
              <a:ext uri="{FF2B5EF4-FFF2-40B4-BE49-F238E27FC236}">
                <a16:creationId xmlns:a16="http://schemas.microsoft.com/office/drawing/2014/main" id="{9602187D-B4F8-1E17-BC95-95939C4FBF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spTree>
    <p:extLst>
      <p:ext uri="{BB962C8B-B14F-4D97-AF65-F5344CB8AC3E}">
        <p14:creationId xmlns:p14="http://schemas.microsoft.com/office/powerpoint/2010/main" val="206415768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983DD43-A6AC-049F-875C-E10A64C300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3F3AB8-A194-6BB1-2897-F8A5FC2CAA8E}"/>
              </a:ext>
            </a:extLst>
          </p:cNvPr>
          <p:cNvSpPr>
            <a:spLocks noGrp="1"/>
          </p:cNvSpPr>
          <p:nvPr>
            <p:ph type="title"/>
          </p:nvPr>
        </p:nvSpPr>
        <p:spPr>
          <a:xfrm>
            <a:off x="2348034" y="-99160"/>
            <a:ext cx="7949077" cy="785091"/>
          </a:xfrm>
        </p:spPr>
        <p:txBody>
          <a:bodyPr>
            <a:normAutofit/>
          </a:bodyPr>
          <a:lstStyle/>
          <a:p>
            <a:r>
              <a:rPr lang="en-MY" dirty="0">
                <a:solidFill>
                  <a:srgbClr val="002060"/>
                </a:solidFill>
              </a:rPr>
              <a:t>SENIOR : WANDERING PLANET III</a:t>
            </a:r>
          </a:p>
        </p:txBody>
      </p:sp>
      <p:sp>
        <p:nvSpPr>
          <p:cNvPr id="5" name="Oval 4">
            <a:extLst>
              <a:ext uri="{FF2B5EF4-FFF2-40B4-BE49-F238E27FC236}">
                <a16:creationId xmlns:a16="http://schemas.microsoft.com/office/drawing/2014/main" id="{7C968DA8-734F-3F44-DE2D-DAC8915AAF01}"/>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B539A1B-A59B-1625-4CE8-439B67FCA1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pic>
        <p:nvPicPr>
          <p:cNvPr id="4" name="Picture 3">
            <a:extLst>
              <a:ext uri="{FF2B5EF4-FFF2-40B4-BE49-F238E27FC236}">
                <a16:creationId xmlns:a16="http://schemas.microsoft.com/office/drawing/2014/main" id="{ADC3A3FE-53F1-2AE5-A869-761E1FE2AB68}"/>
              </a:ext>
            </a:extLst>
          </p:cNvPr>
          <p:cNvPicPr>
            <a:picLocks noChangeAspect="1"/>
          </p:cNvPicPr>
          <p:nvPr/>
        </p:nvPicPr>
        <p:blipFill>
          <a:blip r:embed="rId3"/>
          <a:stretch>
            <a:fillRect/>
          </a:stretch>
        </p:blipFill>
        <p:spPr>
          <a:xfrm>
            <a:off x="1894888" y="1328444"/>
            <a:ext cx="8402223" cy="4201111"/>
          </a:xfrm>
          <a:prstGeom prst="rect">
            <a:avLst/>
          </a:prstGeom>
        </p:spPr>
      </p:pic>
      <p:sp>
        <p:nvSpPr>
          <p:cNvPr id="3" name="Rectangle 2">
            <a:extLst>
              <a:ext uri="{FF2B5EF4-FFF2-40B4-BE49-F238E27FC236}">
                <a16:creationId xmlns:a16="http://schemas.microsoft.com/office/drawing/2014/main" id="{D2B99DFE-0EE0-790E-3965-4BD48AD9D125}"/>
              </a:ext>
            </a:extLst>
          </p:cNvPr>
          <p:cNvSpPr/>
          <p:nvPr/>
        </p:nvSpPr>
        <p:spPr>
          <a:xfrm>
            <a:off x="3572464" y="1496505"/>
            <a:ext cx="1640264" cy="1885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233876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CF0A42A3-766A-E995-D5F0-BE87CFC6F3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20F225-D96A-1B34-6FFC-52977F6856FD}"/>
              </a:ext>
            </a:extLst>
          </p:cNvPr>
          <p:cNvSpPr>
            <a:spLocks noGrp="1"/>
          </p:cNvSpPr>
          <p:nvPr>
            <p:ph type="title"/>
          </p:nvPr>
        </p:nvSpPr>
        <p:spPr>
          <a:xfrm>
            <a:off x="1894888" y="0"/>
            <a:ext cx="7949077" cy="785091"/>
          </a:xfrm>
        </p:spPr>
        <p:txBody>
          <a:bodyPr>
            <a:normAutofit/>
          </a:bodyPr>
          <a:lstStyle/>
          <a:p>
            <a:r>
              <a:rPr lang="en-MY" dirty="0">
                <a:solidFill>
                  <a:srgbClr val="002060"/>
                </a:solidFill>
              </a:rPr>
              <a:t>JUNIOR : WANDERING PLANET III</a:t>
            </a:r>
          </a:p>
        </p:txBody>
      </p:sp>
      <p:sp>
        <p:nvSpPr>
          <p:cNvPr id="5" name="Oval 4">
            <a:extLst>
              <a:ext uri="{FF2B5EF4-FFF2-40B4-BE49-F238E27FC236}">
                <a16:creationId xmlns:a16="http://schemas.microsoft.com/office/drawing/2014/main" id="{A8AE469D-8B89-5996-AFD4-F737B64FB466}"/>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0E43F6D-B534-8ABB-F7B7-739FB21F19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pic>
        <p:nvPicPr>
          <p:cNvPr id="7" name="Picture 6">
            <a:extLst>
              <a:ext uri="{FF2B5EF4-FFF2-40B4-BE49-F238E27FC236}">
                <a16:creationId xmlns:a16="http://schemas.microsoft.com/office/drawing/2014/main" id="{6EFFB3D8-C8CC-3D61-D646-583495A9B6A2}"/>
              </a:ext>
            </a:extLst>
          </p:cNvPr>
          <p:cNvPicPr>
            <a:picLocks noChangeAspect="1"/>
          </p:cNvPicPr>
          <p:nvPr/>
        </p:nvPicPr>
        <p:blipFill>
          <a:blip r:embed="rId3"/>
          <a:stretch>
            <a:fillRect/>
          </a:stretch>
        </p:blipFill>
        <p:spPr>
          <a:xfrm>
            <a:off x="1725220" y="685931"/>
            <a:ext cx="7497221" cy="4010585"/>
          </a:xfrm>
          <a:prstGeom prst="rect">
            <a:avLst/>
          </a:prstGeom>
        </p:spPr>
      </p:pic>
      <p:pic>
        <p:nvPicPr>
          <p:cNvPr id="9" name="Picture 8">
            <a:extLst>
              <a:ext uri="{FF2B5EF4-FFF2-40B4-BE49-F238E27FC236}">
                <a16:creationId xmlns:a16="http://schemas.microsoft.com/office/drawing/2014/main" id="{C5DAD544-EF65-4960-2057-B0B8E16F4D24}"/>
              </a:ext>
            </a:extLst>
          </p:cNvPr>
          <p:cNvPicPr>
            <a:picLocks noChangeAspect="1"/>
          </p:cNvPicPr>
          <p:nvPr/>
        </p:nvPicPr>
        <p:blipFill>
          <a:blip r:embed="rId4"/>
          <a:stretch>
            <a:fillRect/>
          </a:stretch>
        </p:blipFill>
        <p:spPr>
          <a:xfrm>
            <a:off x="2239642" y="4838741"/>
            <a:ext cx="6982799" cy="819264"/>
          </a:xfrm>
          <a:prstGeom prst="rect">
            <a:avLst/>
          </a:prstGeom>
        </p:spPr>
      </p:pic>
    </p:spTree>
    <p:extLst>
      <p:ext uri="{BB962C8B-B14F-4D97-AF65-F5344CB8AC3E}">
        <p14:creationId xmlns:p14="http://schemas.microsoft.com/office/powerpoint/2010/main" val="329886110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35454538-A091-25EC-3F4C-6FE0E15166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105969-039F-4004-1C53-7BDC4AC02B20}"/>
              </a:ext>
            </a:extLst>
          </p:cNvPr>
          <p:cNvSpPr>
            <a:spLocks noGrp="1"/>
          </p:cNvSpPr>
          <p:nvPr>
            <p:ph type="title"/>
          </p:nvPr>
        </p:nvSpPr>
        <p:spPr>
          <a:xfrm>
            <a:off x="1894888" y="0"/>
            <a:ext cx="7949077" cy="785091"/>
          </a:xfrm>
        </p:spPr>
        <p:txBody>
          <a:bodyPr>
            <a:normAutofit/>
          </a:bodyPr>
          <a:lstStyle/>
          <a:p>
            <a:r>
              <a:rPr lang="en-MY" dirty="0">
                <a:solidFill>
                  <a:srgbClr val="002060"/>
                </a:solidFill>
              </a:rPr>
              <a:t>JUNIOR : WANDERING PLANET III</a:t>
            </a:r>
          </a:p>
        </p:txBody>
      </p:sp>
      <p:sp>
        <p:nvSpPr>
          <p:cNvPr id="5" name="Oval 4">
            <a:extLst>
              <a:ext uri="{FF2B5EF4-FFF2-40B4-BE49-F238E27FC236}">
                <a16:creationId xmlns:a16="http://schemas.microsoft.com/office/drawing/2014/main" id="{58A86DAF-A2A8-DFE3-B28E-37D0A462C99E}"/>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457BE61-D8E8-B4F0-1A89-BB7703500F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pic>
        <p:nvPicPr>
          <p:cNvPr id="4" name="Picture 3">
            <a:extLst>
              <a:ext uri="{FF2B5EF4-FFF2-40B4-BE49-F238E27FC236}">
                <a16:creationId xmlns:a16="http://schemas.microsoft.com/office/drawing/2014/main" id="{CB954145-7C19-9191-5E0A-11F54F672006}"/>
              </a:ext>
            </a:extLst>
          </p:cNvPr>
          <p:cNvPicPr>
            <a:picLocks noChangeAspect="1"/>
          </p:cNvPicPr>
          <p:nvPr/>
        </p:nvPicPr>
        <p:blipFill>
          <a:blip r:embed="rId3"/>
          <a:stretch>
            <a:fillRect/>
          </a:stretch>
        </p:blipFill>
        <p:spPr>
          <a:xfrm>
            <a:off x="1894888" y="606977"/>
            <a:ext cx="6787199" cy="6136723"/>
          </a:xfrm>
          <a:prstGeom prst="rect">
            <a:avLst/>
          </a:prstGeom>
        </p:spPr>
      </p:pic>
    </p:spTree>
    <p:extLst>
      <p:ext uri="{BB962C8B-B14F-4D97-AF65-F5344CB8AC3E}">
        <p14:creationId xmlns:p14="http://schemas.microsoft.com/office/powerpoint/2010/main" val="105967340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8600B855-D3C7-9AD8-0C84-A41ECB89A6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2A4158-ADF4-D12B-50AF-333CA91A438C}"/>
              </a:ext>
            </a:extLst>
          </p:cNvPr>
          <p:cNvSpPr>
            <a:spLocks noGrp="1"/>
          </p:cNvSpPr>
          <p:nvPr>
            <p:ph type="title"/>
          </p:nvPr>
        </p:nvSpPr>
        <p:spPr>
          <a:xfrm>
            <a:off x="1894888" y="0"/>
            <a:ext cx="7949077" cy="785091"/>
          </a:xfrm>
        </p:spPr>
        <p:txBody>
          <a:bodyPr>
            <a:normAutofit/>
          </a:bodyPr>
          <a:lstStyle/>
          <a:p>
            <a:r>
              <a:rPr lang="en-MY" dirty="0">
                <a:solidFill>
                  <a:srgbClr val="002060"/>
                </a:solidFill>
              </a:rPr>
              <a:t>JUNIOR : WANDERING PLANET III</a:t>
            </a:r>
          </a:p>
        </p:txBody>
      </p:sp>
      <p:sp>
        <p:nvSpPr>
          <p:cNvPr id="5" name="Oval 4">
            <a:extLst>
              <a:ext uri="{FF2B5EF4-FFF2-40B4-BE49-F238E27FC236}">
                <a16:creationId xmlns:a16="http://schemas.microsoft.com/office/drawing/2014/main" id="{A1E74C95-E38A-4660-FC0F-317EB6B994BD}"/>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2DE49B3-2F83-2251-7A8A-7EB65C8368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pic>
        <p:nvPicPr>
          <p:cNvPr id="7" name="Picture 6">
            <a:extLst>
              <a:ext uri="{FF2B5EF4-FFF2-40B4-BE49-F238E27FC236}">
                <a16:creationId xmlns:a16="http://schemas.microsoft.com/office/drawing/2014/main" id="{9AF147BC-1A3D-EB4A-CA2F-BF9817AF6C1B}"/>
              </a:ext>
            </a:extLst>
          </p:cNvPr>
          <p:cNvPicPr>
            <a:picLocks noChangeAspect="1"/>
          </p:cNvPicPr>
          <p:nvPr/>
        </p:nvPicPr>
        <p:blipFill>
          <a:blip r:embed="rId3"/>
          <a:stretch>
            <a:fillRect/>
          </a:stretch>
        </p:blipFill>
        <p:spPr>
          <a:xfrm>
            <a:off x="2245983" y="763377"/>
            <a:ext cx="7059010" cy="2000529"/>
          </a:xfrm>
          <a:prstGeom prst="rect">
            <a:avLst/>
          </a:prstGeom>
        </p:spPr>
      </p:pic>
      <p:pic>
        <p:nvPicPr>
          <p:cNvPr id="9" name="Picture 8">
            <a:extLst>
              <a:ext uri="{FF2B5EF4-FFF2-40B4-BE49-F238E27FC236}">
                <a16:creationId xmlns:a16="http://schemas.microsoft.com/office/drawing/2014/main" id="{DFFC3DBA-FECD-F03B-8CA2-323BBCEC813B}"/>
              </a:ext>
            </a:extLst>
          </p:cNvPr>
          <p:cNvPicPr>
            <a:picLocks noChangeAspect="1"/>
          </p:cNvPicPr>
          <p:nvPr/>
        </p:nvPicPr>
        <p:blipFill>
          <a:blip r:embed="rId4"/>
          <a:stretch>
            <a:fillRect/>
          </a:stretch>
        </p:blipFill>
        <p:spPr>
          <a:xfrm>
            <a:off x="1067714" y="2867601"/>
            <a:ext cx="7621064" cy="3705742"/>
          </a:xfrm>
          <a:prstGeom prst="rect">
            <a:avLst/>
          </a:prstGeom>
        </p:spPr>
      </p:pic>
    </p:spTree>
    <p:extLst>
      <p:ext uri="{BB962C8B-B14F-4D97-AF65-F5344CB8AC3E}">
        <p14:creationId xmlns:p14="http://schemas.microsoft.com/office/powerpoint/2010/main" val="136321213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89760417-B6F0-8EA4-C013-DC5C74C05C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4FCF37-0914-F458-F7AC-CE3D9E861D2E}"/>
              </a:ext>
            </a:extLst>
          </p:cNvPr>
          <p:cNvSpPr>
            <a:spLocks noGrp="1"/>
          </p:cNvSpPr>
          <p:nvPr>
            <p:ph type="title"/>
          </p:nvPr>
        </p:nvSpPr>
        <p:spPr>
          <a:xfrm>
            <a:off x="1894888" y="0"/>
            <a:ext cx="7949077" cy="785091"/>
          </a:xfrm>
        </p:spPr>
        <p:txBody>
          <a:bodyPr>
            <a:normAutofit/>
          </a:bodyPr>
          <a:lstStyle/>
          <a:p>
            <a:r>
              <a:rPr lang="en-MY" dirty="0">
                <a:solidFill>
                  <a:srgbClr val="002060"/>
                </a:solidFill>
              </a:rPr>
              <a:t>JUNIOR : WANDERING PLANET III</a:t>
            </a:r>
          </a:p>
        </p:txBody>
      </p:sp>
      <p:sp>
        <p:nvSpPr>
          <p:cNvPr id="5" name="Oval 4">
            <a:extLst>
              <a:ext uri="{FF2B5EF4-FFF2-40B4-BE49-F238E27FC236}">
                <a16:creationId xmlns:a16="http://schemas.microsoft.com/office/drawing/2014/main" id="{CA3737B6-7AEC-A4F5-AC2D-499877855D2C}"/>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B2AB0BE-6010-EC0C-30A6-B0BD46E220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pic>
        <p:nvPicPr>
          <p:cNvPr id="4" name="Picture 3">
            <a:extLst>
              <a:ext uri="{FF2B5EF4-FFF2-40B4-BE49-F238E27FC236}">
                <a16:creationId xmlns:a16="http://schemas.microsoft.com/office/drawing/2014/main" id="{7EEC7343-2028-B175-C9E5-4B9FE023350B}"/>
              </a:ext>
            </a:extLst>
          </p:cNvPr>
          <p:cNvPicPr>
            <a:picLocks noChangeAspect="1"/>
          </p:cNvPicPr>
          <p:nvPr/>
        </p:nvPicPr>
        <p:blipFill>
          <a:blip r:embed="rId3"/>
          <a:stretch>
            <a:fillRect/>
          </a:stretch>
        </p:blipFill>
        <p:spPr>
          <a:xfrm>
            <a:off x="1522096" y="685931"/>
            <a:ext cx="6854873" cy="5916203"/>
          </a:xfrm>
          <a:prstGeom prst="rect">
            <a:avLst/>
          </a:prstGeom>
        </p:spPr>
      </p:pic>
    </p:spTree>
    <p:extLst>
      <p:ext uri="{BB962C8B-B14F-4D97-AF65-F5344CB8AC3E}">
        <p14:creationId xmlns:p14="http://schemas.microsoft.com/office/powerpoint/2010/main" val="43902078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767A7A3F-A8D6-8A54-ECFF-E23C1A109A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C32354-2CBC-F23F-D293-A6ECA6A2ED3B}"/>
              </a:ext>
            </a:extLst>
          </p:cNvPr>
          <p:cNvSpPr>
            <a:spLocks noGrp="1"/>
          </p:cNvSpPr>
          <p:nvPr>
            <p:ph type="title"/>
          </p:nvPr>
        </p:nvSpPr>
        <p:spPr>
          <a:xfrm>
            <a:off x="1894888" y="0"/>
            <a:ext cx="7949077" cy="785091"/>
          </a:xfrm>
        </p:spPr>
        <p:txBody>
          <a:bodyPr>
            <a:normAutofit/>
          </a:bodyPr>
          <a:lstStyle/>
          <a:p>
            <a:r>
              <a:rPr lang="en-MY" dirty="0">
                <a:solidFill>
                  <a:srgbClr val="002060"/>
                </a:solidFill>
              </a:rPr>
              <a:t>JUNIOR : WANDERING PLANET III</a:t>
            </a:r>
          </a:p>
        </p:txBody>
      </p:sp>
      <p:sp>
        <p:nvSpPr>
          <p:cNvPr id="5" name="Oval 4">
            <a:extLst>
              <a:ext uri="{FF2B5EF4-FFF2-40B4-BE49-F238E27FC236}">
                <a16:creationId xmlns:a16="http://schemas.microsoft.com/office/drawing/2014/main" id="{5408E966-79B7-ACC2-BE29-6CAFFD0CE37D}"/>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9746A64-6AFB-4E99-158E-475ABA89A0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pic>
        <p:nvPicPr>
          <p:cNvPr id="7" name="Picture 6">
            <a:extLst>
              <a:ext uri="{FF2B5EF4-FFF2-40B4-BE49-F238E27FC236}">
                <a16:creationId xmlns:a16="http://schemas.microsoft.com/office/drawing/2014/main" id="{0BD4E6DD-89C4-BC32-9287-AD32F860B940}"/>
              </a:ext>
            </a:extLst>
          </p:cNvPr>
          <p:cNvPicPr>
            <a:picLocks noChangeAspect="1"/>
          </p:cNvPicPr>
          <p:nvPr/>
        </p:nvPicPr>
        <p:blipFill>
          <a:blip r:embed="rId3"/>
          <a:stretch>
            <a:fillRect/>
          </a:stretch>
        </p:blipFill>
        <p:spPr>
          <a:xfrm>
            <a:off x="1894888" y="685931"/>
            <a:ext cx="7135221" cy="6011114"/>
          </a:xfrm>
          <a:prstGeom prst="rect">
            <a:avLst/>
          </a:prstGeom>
        </p:spPr>
      </p:pic>
    </p:spTree>
    <p:extLst>
      <p:ext uri="{BB962C8B-B14F-4D97-AF65-F5344CB8AC3E}">
        <p14:creationId xmlns:p14="http://schemas.microsoft.com/office/powerpoint/2010/main" val="401446639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B2FA1F4A-7E27-D703-7F22-EE8D6977D7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6167C9-BA73-46D4-D833-49D5434E95A7}"/>
              </a:ext>
            </a:extLst>
          </p:cNvPr>
          <p:cNvSpPr>
            <a:spLocks noGrp="1"/>
          </p:cNvSpPr>
          <p:nvPr>
            <p:ph type="title"/>
          </p:nvPr>
        </p:nvSpPr>
        <p:spPr>
          <a:xfrm>
            <a:off x="1894888" y="0"/>
            <a:ext cx="7949077" cy="785091"/>
          </a:xfrm>
        </p:spPr>
        <p:txBody>
          <a:bodyPr>
            <a:normAutofit/>
          </a:bodyPr>
          <a:lstStyle/>
          <a:p>
            <a:r>
              <a:rPr lang="en-MY" dirty="0">
                <a:solidFill>
                  <a:srgbClr val="002060"/>
                </a:solidFill>
              </a:rPr>
              <a:t>JUNIOR : WANDERING PLANET III</a:t>
            </a:r>
          </a:p>
        </p:txBody>
      </p:sp>
      <p:sp>
        <p:nvSpPr>
          <p:cNvPr id="5" name="Oval 4">
            <a:extLst>
              <a:ext uri="{FF2B5EF4-FFF2-40B4-BE49-F238E27FC236}">
                <a16:creationId xmlns:a16="http://schemas.microsoft.com/office/drawing/2014/main" id="{736E0E24-3F20-6E6F-C193-B80706D368F6}"/>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4E48BD0-8659-ED01-1042-643A44999F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pic>
        <p:nvPicPr>
          <p:cNvPr id="4" name="Picture 3">
            <a:extLst>
              <a:ext uri="{FF2B5EF4-FFF2-40B4-BE49-F238E27FC236}">
                <a16:creationId xmlns:a16="http://schemas.microsoft.com/office/drawing/2014/main" id="{0FF9FDA3-4345-729F-73C1-F4699D3AD759}"/>
              </a:ext>
            </a:extLst>
          </p:cNvPr>
          <p:cNvPicPr>
            <a:picLocks noChangeAspect="1"/>
          </p:cNvPicPr>
          <p:nvPr/>
        </p:nvPicPr>
        <p:blipFill>
          <a:blip r:embed="rId3"/>
          <a:stretch>
            <a:fillRect/>
          </a:stretch>
        </p:blipFill>
        <p:spPr>
          <a:xfrm>
            <a:off x="1600098" y="685931"/>
            <a:ext cx="7087589" cy="1657581"/>
          </a:xfrm>
          <a:prstGeom prst="rect">
            <a:avLst/>
          </a:prstGeom>
        </p:spPr>
      </p:pic>
    </p:spTree>
    <p:extLst>
      <p:ext uri="{BB962C8B-B14F-4D97-AF65-F5344CB8AC3E}">
        <p14:creationId xmlns:p14="http://schemas.microsoft.com/office/powerpoint/2010/main" val="12430328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2468C483-F8FF-B93A-A02A-2C47C2A7F2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80DA43-DD80-4317-A3DE-3EA2BD8775FD}"/>
              </a:ext>
            </a:extLst>
          </p:cNvPr>
          <p:cNvSpPr>
            <a:spLocks noGrp="1"/>
          </p:cNvSpPr>
          <p:nvPr>
            <p:ph type="title"/>
          </p:nvPr>
        </p:nvSpPr>
        <p:spPr>
          <a:xfrm>
            <a:off x="1894888" y="0"/>
            <a:ext cx="7949077" cy="785091"/>
          </a:xfrm>
        </p:spPr>
        <p:txBody>
          <a:bodyPr>
            <a:normAutofit/>
          </a:bodyPr>
          <a:lstStyle/>
          <a:p>
            <a:r>
              <a:rPr lang="en-MY" dirty="0">
                <a:solidFill>
                  <a:srgbClr val="002060"/>
                </a:solidFill>
              </a:rPr>
              <a:t>JUNIOR : WANDERING PLANET III</a:t>
            </a:r>
          </a:p>
        </p:txBody>
      </p:sp>
      <p:sp>
        <p:nvSpPr>
          <p:cNvPr id="5" name="Oval 4">
            <a:extLst>
              <a:ext uri="{FF2B5EF4-FFF2-40B4-BE49-F238E27FC236}">
                <a16:creationId xmlns:a16="http://schemas.microsoft.com/office/drawing/2014/main" id="{F8A13317-2EAF-5E1F-E04F-534B7D326C73}"/>
              </a:ext>
            </a:extLst>
          </p:cNvPr>
          <p:cNvSpPr/>
          <p:nvPr/>
        </p:nvSpPr>
        <p:spPr>
          <a:xfrm>
            <a:off x="10953750" y="5829300"/>
            <a:ext cx="1057275"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C1720F2D-134C-AAC4-64EC-E4B150EAED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61515"/>
            <a:ext cx="1905000" cy="1248833"/>
          </a:xfrm>
          <a:prstGeom prst="rect">
            <a:avLst/>
          </a:prstGeom>
        </p:spPr>
      </p:pic>
      <p:pic>
        <p:nvPicPr>
          <p:cNvPr id="4" name="Picture 3">
            <a:extLst>
              <a:ext uri="{FF2B5EF4-FFF2-40B4-BE49-F238E27FC236}">
                <a16:creationId xmlns:a16="http://schemas.microsoft.com/office/drawing/2014/main" id="{8D164EC7-2590-1F08-76AC-0A8E745137DA}"/>
              </a:ext>
            </a:extLst>
          </p:cNvPr>
          <p:cNvPicPr>
            <a:picLocks noChangeAspect="1"/>
          </p:cNvPicPr>
          <p:nvPr/>
        </p:nvPicPr>
        <p:blipFill>
          <a:blip r:embed="rId3"/>
          <a:stretch>
            <a:fillRect/>
          </a:stretch>
        </p:blipFill>
        <p:spPr>
          <a:xfrm>
            <a:off x="1804795" y="685931"/>
            <a:ext cx="2753109" cy="285790"/>
          </a:xfrm>
          <a:prstGeom prst="rect">
            <a:avLst/>
          </a:prstGeom>
        </p:spPr>
      </p:pic>
      <p:pic>
        <p:nvPicPr>
          <p:cNvPr id="9" name="Picture 8">
            <a:extLst>
              <a:ext uri="{FF2B5EF4-FFF2-40B4-BE49-F238E27FC236}">
                <a16:creationId xmlns:a16="http://schemas.microsoft.com/office/drawing/2014/main" id="{EEAC5DC1-1B13-E9C1-01BE-ABBE702E4D90}"/>
              </a:ext>
            </a:extLst>
          </p:cNvPr>
          <p:cNvPicPr>
            <a:picLocks noChangeAspect="1"/>
          </p:cNvPicPr>
          <p:nvPr/>
        </p:nvPicPr>
        <p:blipFill>
          <a:blip r:embed="rId4"/>
          <a:stretch>
            <a:fillRect/>
          </a:stretch>
        </p:blipFill>
        <p:spPr>
          <a:xfrm>
            <a:off x="2223597" y="899838"/>
            <a:ext cx="6544211" cy="5958162"/>
          </a:xfrm>
          <a:prstGeom prst="rect">
            <a:avLst/>
          </a:prstGeom>
        </p:spPr>
      </p:pic>
    </p:spTree>
    <p:extLst>
      <p:ext uri="{BB962C8B-B14F-4D97-AF65-F5344CB8AC3E}">
        <p14:creationId xmlns:p14="http://schemas.microsoft.com/office/powerpoint/2010/main" val="3911351401"/>
      </p:ext>
    </p:extLst>
  </p:cSld>
  <p:clrMapOvr>
    <a:masterClrMapping/>
  </p:clrMapOvr>
</p:sld>
</file>

<file path=ppt/theme/theme1.xml><?xml version="1.0" encoding="utf-8"?>
<a:theme xmlns:a="http://schemas.openxmlformats.org/drawingml/2006/main" name="myrobot theme (no bottom logo)">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myrobot_font">
      <a:majorFont>
        <a:latin typeface="Gilroy ExtraBold"/>
        <a:ea typeface=""/>
        <a:cs typeface=""/>
      </a:majorFont>
      <a:minorFont>
        <a:latin typeface="Gilroy Medium"/>
        <a:ea typeface=""/>
        <a:cs typeface=""/>
      </a:minorFont>
    </a:fontScheme>
    <a:fmtScheme name="Frosted Glass">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yrobot theme (no bottom logo)" id="{18390633-AB69-408B-AA3E-E3F5191AC114}" vid="{2C647B0B-DEC3-4B14-BDE1-9EAC4B4DA6B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9639</TotalTime>
  <Words>14204</Words>
  <Application>Microsoft Office PowerPoint</Application>
  <PresentationFormat>Widescreen</PresentationFormat>
  <Paragraphs>1910</Paragraphs>
  <Slides>181</Slides>
  <Notes>0</Notes>
  <HiddenSlides>0</HiddenSlides>
  <MMClips>0</MMClips>
  <ScaleCrop>false</ScaleCrop>
  <HeadingPairs>
    <vt:vector size="8" baseType="variant">
      <vt:variant>
        <vt:lpstr>Fonts Used</vt:lpstr>
      </vt:variant>
      <vt:variant>
        <vt:i4>13</vt:i4>
      </vt:variant>
      <vt:variant>
        <vt:lpstr>Theme</vt:lpstr>
      </vt:variant>
      <vt:variant>
        <vt:i4>2</vt:i4>
      </vt:variant>
      <vt:variant>
        <vt:lpstr>Embedded OLE Servers</vt:lpstr>
      </vt:variant>
      <vt:variant>
        <vt:i4>1</vt:i4>
      </vt:variant>
      <vt:variant>
        <vt:lpstr>Slide Titles</vt:lpstr>
      </vt:variant>
      <vt:variant>
        <vt:i4>181</vt:i4>
      </vt:variant>
    </vt:vector>
  </HeadingPairs>
  <TitlesOfParts>
    <vt:vector size="197" baseType="lpstr">
      <vt:lpstr>Gilroy ExtraBold</vt:lpstr>
      <vt:lpstr>Gilroy Medium</vt:lpstr>
      <vt:lpstr>Gilroy-Medium</vt:lpstr>
      <vt:lpstr>Lexend</vt:lpstr>
      <vt:lpstr>Lexend Light</vt:lpstr>
      <vt:lpstr>Malgun Gothic</vt:lpstr>
      <vt:lpstr>함초롬바탕</vt:lpstr>
      <vt:lpstr>Arial</vt:lpstr>
      <vt:lpstr>Calibri</vt:lpstr>
      <vt:lpstr>Calibri Light</vt:lpstr>
      <vt:lpstr>Courier New</vt:lpstr>
      <vt:lpstr>Times</vt:lpstr>
      <vt:lpstr>Times New Roman</vt:lpstr>
      <vt:lpstr>myrobot theme (no bottom logo)</vt:lpstr>
      <vt:lpstr>Office Theme</vt:lpstr>
      <vt:lpstr>Bitmap Image</vt:lpstr>
      <vt:lpstr>International Youth Robot Competition (IYRC) 2026                                                                                 KOREA</vt:lpstr>
      <vt:lpstr>Overview</vt:lpstr>
      <vt:lpstr>Competition Categories</vt:lpstr>
      <vt:lpstr>KINDER CATEGORY</vt:lpstr>
      <vt:lpstr>KINDER : ROBOT BOWLING</vt:lpstr>
      <vt:lpstr>ROBOT BOWLING GAME FIELD</vt:lpstr>
      <vt:lpstr>ROBOT BOWLING GAME RULES</vt:lpstr>
      <vt:lpstr>ROBOT BOWLING GAME RULES</vt:lpstr>
      <vt:lpstr>ROBOT BOWLING GAME RULES</vt:lpstr>
      <vt:lpstr>ROBOT BOWLING SCORE EXAMPLE</vt:lpstr>
      <vt:lpstr>KINDER : MATH CHALLENGE</vt:lpstr>
      <vt:lpstr>MATH CHALLENGE GAME FIELD</vt:lpstr>
      <vt:lpstr>Random Pick Math Card</vt:lpstr>
      <vt:lpstr>MATH CHALLENGE GAME RULES</vt:lpstr>
      <vt:lpstr>MATH CHALLENGE GAME EXAMPLE</vt:lpstr>
      <vt:lpstr>KINDER : YOUNG INNOVATOR</vt:lpstr>
      <vt:lpstr>KINDER : YOUNG INNOVATORS</vt:lpstr>
      <vt:lpstr>KINDER : YOUNG INNOVATORS</vt:lpstr>
      <vt:lpstr>KINDER : YOUNG INNOVATORS</vt:lpstr>
      <vt:lpstr>KINDER : YOUNG INNOVATORS</vt:lpstr>
      <vt:lpstr>KINDER : YOUNG INNOVATORS</vt:lpstr>
      <vt:lpstr>KINDER : YOUNG INNOVATORS</vt:lpstr>
      <vt:lpstr>KINDER : YOUNG INNOVATORS</vt:lpstr>
      <vt:lpstr>JUNIOR CATEGORY</vt:lpstr>
      <vt:lpstr>JUNIOR : ANIMAL KINGDOM</vt:lpstr>
      <vt:lpstr>ANIMAL KINGDOM GAME FIELD</vt:lpstr>
      <vt:lpstr>INJURED ANIMAL  &amp; FOOD</vt:lpstr>
      <vt:lpstr>ANIMAL BARN  &amp; FOOD</vt:lpstr>
      <vt:lpstr>ANIMAL KINGDOM GAME RULES</vt:lpstr>
      <vt:lpstr>ANIMAL KINGDOM GAME RULES</vt:lpstr>
      <vt:lpstr>ANIMAL KINGDOM SCORE EXAMPLE</vt:lpstr>
      <vt:lpstr>JUNIOR : MATH CHALLENGE</vt:lpstr>
      <vt:lpstr>MATH CHALLENGE GAME FIELD</vt:lpstr>
      <vt:lpstr>Random Pick Number</vt:lpstr>
      <vt:lpstr>MATH CHALLENGE GAME RULES</vt:lpstr>
      <vt:lpstr>MATH CHALLENGE GAME RULES</vt:lpstr>
      <vt:lpstr>MATH CHALLENGE GAME EXAMPLE</vt:lpstr>
      <vt:lpstr>JUNIOR : PUSH-PUSH</vt:lpstr>
      <vt:lpstr>PUSH-PUSH ROBOT PLACEMENT</vt:lpstr>
      <vt:lpstr>PUSH-PUSH GAME RULES</vt:lpstr>
      <vt:lpstr>AUTONOMOUS PUSH-PUSH GAME RULES</vt:lpstr>
      <vt:lpstr>AUTONOMOUS PUSH-PUSH GAME RULES</vt:lpstr>
      <vt:lpstr>JUNIOR : ROBOT SOCCER </vt:lpstr>
      <vt:lpstr> ROBOT SOCCER GAME FIELD</vt:lpstr>
      <vt:lpstr>ROBOT SOCCER GAME RULES</vt:lpstr>
      <vt:lpstr>AI ROBOT SOCCER GAME RULES</vt:lpstr>
      <vt:lpstr>ROBOT SOCCER GAME RULES</vt:lpstr>
      <vt:lpstr>AI ROBOT SOCCER GAME RULES</vt:lpstr>
      <vt:lpstr>JUNIOR : COMMUNICATION MASTER III </vt:lpstr>
      <vt:lpstr>JUNIOR : COMMUNICATION MASTER III</vt:lpstr>
      <vt:lpstr>JUNIOR : COMMUNICATION MASTER III</vt:lpstr>
      <vt:lpstr>JUNIOR : COMMUNICATION MASTER III</vt:lpstr>
      <vt:lpstr>JUNIOR : CMOMMUNICATION MASTER III</vt:lpstr>
      <vt:lpstr>JUNIOR : CMOMMUNICATION MASTER III</vt:lpstr>
      <vt:lpstr>JUNIOR : CMOMMUNICATION MASTER III</vt:lpstr>
      <vt:lpstr>JUNIOR : CMOMMUNICATION MASTER III</vt:lpstr>
      <vt:lpstr>JUNIOR : CMOMMUNICATION MASTER III</vt:lpstr>
      <vt:lpstr>JUNIOR : CMOMMUNICATION MASTER III</vt:lpstr>
      <vt:lpstr>JUNIOR : CMOMMUNICATION MASTER III</vt:lpstr>
      <vt:lpstr>JUNIOR : WANDERING PLANET III</vt:lpstr>
      <vt:lpstr>JUNIOR : WANDERING PLANET III</vt:lpstr>
      <vt:lpstr>JUNIOR : WANDERING PLANET III</vt:lpstr>
      <vt:lpstr>JUNIOR : WANDERING PLANET III</vt:lpstr>
      <vt:lpstr>JUNIOR : WANDERING PLANET III</vt:lpstr>
      <vt:lpstr>JUNIOR : WANDERING PLANET III</vt:lpstr>
      <vt:lpstr>JUNIOR : WANDERING PLANET III</vt:lpstr>
      <vt:lpstr>JUNIOR : WANDERING PLANET III</vt:lpstr>
      <vt:lpstr>JUNIOR : WANDERING PLANET III</vt:lpstr>
      <vt:lpstr>JUNIOR : WANDERING PLANET III</vt:lpstr>
      <vt:lpstr>JUNIOR : WANDERING PLANET III</vt:lpstr>
      <vt:lpstr>JUNIOR : WANDERING PLANET III</vt:lpstr>
      <vt:lpstr>JUNIOR : WANDERING PLANET III</vt:lpstr>
      <vt:lpstr>SENIOR CATEGORY</vt:lpstr>
      <vt:lpstr>SENIOR : ECO-RESTORATION</vt:lpstr>
      <vt:lpstr>ECO-RESTORATION GAME FIELD</vt:lpstr>
      <vt:lpstr>Trash and Ore</vt:lpstr>
      <vt:lpstr>Well</vt:lpstr>
      <vt:lpstr>PowerPoint Presentation</vt:lpstr>
      <vt:lpstr>SENIOR : ECO-RESTORATION</vt:lpstr>
      <vt:lpstr>SENIOR : ECO-RESTORATION</vt:lpstr>
      <vt:lpstr>SENIOR : ECO-RESTORATION SCORE EXAMPLE</vt:lpstr>
      <vt:lpstr>SENIOR : ROBOT VOLLEYBALL</vt:lpstr>
      <vt:lpstr>ROBOT VOLLEYBALL GAME FIELD</vt:lpstr>
      <vt:lpstr>ROBOT VOLLEYBALL GAME FIELD</vt:lpstr>
      <vt:lpstr>ROBOT VOLLEYBALL GAME RULES</vt:lpstr>
      <vt:lpstr>ROBOT VOLLEYBALL GAME RULES</vt:lpstr>
      <vt:lpstr>SENIOR : AUTONOMOUS PUSH PUSH</vt:lpstr>
      <vt:lpstr>AUTONOMOUS PUSH-PUSH ROBOT PLACEMENT</vt:lpstr>
      <vt:lpstr>AUTONOMOUS PUSH-PUSH GAME RULES</vt:lpstr>
      <vt:lpstr>AUTONOMOUS PUSH-PUSH GAME RULES</vt:lpstr>
      <vt:lpstr>AUTONOMOUS PUSH-PUSH GAME RULES</vt:lpstr>
      <vt:lpstr>SENIOR : WANDERING PLANET III</vt:lpstr>
      <vt:lpstr>JUNIOR : WANDERING PLANET III</vt:lpstr>
      <vt:lpstr>JUNIOR : WANDERING PLANET III</vt:lpstr>
      <vt:lpstr>JUNIOR : WANDERING PLANET III</vt:lpstr>
      <vt:lpstr>JUNIOR : WANDERING PLANET III</vt:lpstr>
      <vt:lpstr>JUNIOR : WANDERING PLANET III</vt:lpstr>
      <vt:lpstr>JUNIOR : WANDERING PLANET III</vt:lpstr>
      <vt:lpstr>JUNIOR : WANDERING PLANET III</vt:lpstr>
      <vt:lpstr>JUNIOR : WANDERING PLANET III</vt:lpstr>
      <vt:lpstr>JUNIOR : WANDERING PLANET III</vt:lpstr>
      <vt:lpstr>JUNIOR : WANDERING PLANET III</vt:lpstr>
      <vt:lpstr>JUNIOR : WANDERING PLANET III</vt:lpstr>
      <vt:lpstr>JUNIOR : WANDERING PLANET III</vt:lpstr>
      <vt:lpstr>COMPULSORY</vt:lpstr>
      <vt:lpstr>CREATIVE ROBOT DESIGN (Compulsory)</vt:lpstr>
      <vt:lpstr>CREATIVE ROBOT DESIGN</vt:lpstr>
      <vt:lpstr>CREATIVE ROBOT DESIGN</vt:lpstr>
      <vt:lpstr>CREATIVE ROBOT DESIGN</vt:lpstr>
      <vt:lpstr>CREATIVE ROBOT DESIGN</vt:lpstr>
      <vt:lpstr>CREATIVE ROBOT DESIGN</vt:lpstr>
      <vt:lpstr>CREATIVE ROBOT DESIGN</vt:lpstr>
      <vt:lpstr>CREATIVE ROBOT DESIGN</vt:lpstr>
      <vt:lpstr>CREATIVE ROBOT DESIGN</vt:lpstr>
      <vt:lpstr>OPEN CATEGORY</vt:lpstr>
      <vt:lpstr>OPEN : HUMANOID ROBOT MISSION</vt:lpstr>
      <vt:lpstr>HUMANOID ROBOT MISSION GAME FIELD</vt:lpstr>
      <vt:lpstr>MISSION 1</vt:lpstr>
      <vt:lpstr>MISSION 2</vt:lpstr>
      <vt:lpstr>MISSION 3</vt:lpstr>
      <vt:lpstr>MISSION 4</vt:lpstr>
      <vt:lpstr>MISSION 5</vt:lpstr>
      <vt:lpstr>HUMANOID ROBOT MISSION    GAME RULES</vt:lpstr>
      <vt:lpstr>HUMANOID ROBOT MISSION    GAME RULES</vt:lpstr>
      <vt:lpstr>OPEN : GENIBOT CODING MISSION</vt:lpstr>
      <vt:lpstr> GENIBOT CODING MISSION  WASTE SEPARATION MISSION GAME FIELD</vt:lpstr>
      <vt:lpstr> GENIBOT CODING MISSION   Waste Separation Mission Card Example </vt:lpstr>
      <vt:lpstr>GENIBOT CODING MISSION GAME RULES</vt:lpstr>
      <vt:lpstr>GENIBIT CODING MISSION GAME RULES</vt:lpstr>
      <vt:lpstr>GENIBOT CODING MISSION GAME RULES</vt:lpstr>
      <vt:lpstr>GENIBOT CODING MISSION SCORE EXAMPLE</vt:lpstr>
      <vt:lpstr>OPEN : GAME MAKER KIT GAME DESIGN CHALLENGE </vt:lpstr>
      <vt:lpstr>GAME DESIGN CHALLENGE</vt:lpstr>
      <vt:lpstr>GAME DESIGN CHALLENGE</vt:lpstr>
      <vt:lpstr>GAME DESIGN CHALLENGE</vt:lpstr>
      <vt:lpstr>PowerPoint Presentation</vt:lpstr>
      <vt:lpstr>OPEN : DRONE SOCCER</vt:lpstr>
      <vt:lpstr>PowerPoint Presentation</vt:lpstr>
      <vt:lpstr>OPEN : DRONE SOCCER</vt:lpstr>
      <vt:lpstr>OPEN : DRONE SOCCER</vt:lpstr>
      <vt:lpstr>OPEN : DRONE SOCCER</vt:lpstr>
      <vt:lpstr>OPEN : DRONE SOCCER</vt:lpstr>
      <vt:lpstr>OPEN : DRONE SOCCER</vt:lpstr>
      <vt:lpstr>OPEN : DRONE SOCCER</vt:lpstr>
      <vt:lpstr>OPEN : DRONE SOCCER</vt:lpstr>
      <vt:lpstr>OPEN : DRONE SOCCER</vt:lpstr>
      <vt:lpstr>OPEN : DRONE SOCCER</vt:lpstr>
      <vt:lpstr>OPEN : DRONE SOCCER</vt:lpstr>
      <vt:lpstr>OPEN : DRONE SOCCER</vt:lpstr>
      <vt:lpstr>OPEN : DRONE SOCCER</vt:lpstr>
      <vt:lpstr>OPEN : ROBODOG SHOW</vt:lpstr>
      <vt:lpstr>OPEN : ROBODOG SHOW</vt:lpstr>
      <vt:lpstr>OPEN : ROBODOG SHOW</vt:lpstr>
      <vt:lpstr>OPEN : ROBODOG SHOW</vt:lpstr>
      <vt:lpstr>OPEN : ROBODOG SHOW</vt:lpstr>
      <vt:lpstr>OPEN : ROBODOG SHOW</vt:lpstr>
      <vt:lpstr>PowerPoint Presentation</vt:lpstr>
      <vt:lpstr>OPEN : DRONE MISSION</vt:lpstr>
      <vt:lpstr>OPEN : DRONE MISSION</vt:lpstr>
      <vt:lpstr>OPEN : DRONE MISSION</vt:lpstr>
      <vt:lpstr>OPEN : DRONE MISSION</vt:lpstr>
      <vt:lpstr>OPEN : DRONE MISSION</vt:lpstr>
      <vt:lpstr>OPEN : DRONE MISSION</vt:lpstr>
      <vt:lpstr>OPEN : DRONE MISSION</vt:lpstr>
      <vt:lpstr>OPEN : DRONE MISSION</vt:lpstr>
      <vt:lpstr>OPEN : DRONE MISSION</vt:lpstr>
      <vt:lpstr>OPEN : DRONE MISSION</vt:lpstr>
      <vt:lpstr>OPEN : DRONE MISSION</vt:lpstr>
      <vt:lpstr>OPEN : COCOMON GO</vt:lpstr>
      <vt:lpstr>COCOMON GO GAME FIELD</vt:lpstr>
      <vt:lpstr>COCOMON GO GAME FIELD</vt:lpstr>
      <vt:lpstr>COCOMON GO GAME RULES</vt:lpstr>
      <vt:lpstr>COCOMON GO GAME RULES</vt:lpstr>
      <vt:lpstr>PowerPoint Presentation</vt:lpstr>
      <vt:lpstr>GENERAL GAME RULES</vt:lpstr>
      <vt:lpstr>GENERAL RULES</vt:lpstr>
      <vt:lpstr>GENERAL RULES</vt:lpstr>
      <vt:lpstr>GENERAL GAME RULES</vt:lpstr>
      <vt:lpstr>GENERAL GAME RULES</vt:lpstr>
      <vt:lpstr>GENERAL GAME RULES</vt:lpstr>
      <vt:lpstr>GENERAL TOURNAMENT RULES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IYRC KOREA 2023</dc:title>
  <dc:creator>xian adrian</dc:creator>
  <cp:lastModifiedBy>cy Lok</cp:lastModifiedBy>
  <cp:revision>395</cp:revision>
  <dcterms:created xsi:type="dcterms:W3CDTF">2019-08-26T01:31:46Z</dcterms:created>
  <dcterms:modified xsi:type="dcterms:W3CDTF">2026-04-09T08:52:28Z</dcterms:modified>
</cp:coreProperties>
</file>